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91" r:id="rId6"/>
    <p:sldId id="287" r:id="rId7"/>
    <p:sldId id="274" r:id="rId8"/>
    <p:sldId id="286" r:id="rId9"/>
    <p:sldId id="275" r:id="rId10"/>
    <p:sldId id="271" r:id="rId11"/>
    <p:sldId id="272" r:id="rId12"/>
    <p:sldId id="289" r:id="rId13"/>
    <p:sldId id="290" r:id="rId14"/>
    <p:sldId id="273" r:id="rId15"/>
    <p:sldId id="277" r:id="rId16"/>
    <p:sldId id="278" r:id="rId17"/>
    <p:sldId id="280" r:id="rId18"/>
    <p:sldId id="281" r:id="rId19"/>
    <p:sldId id="283" r:id="rId20"/>
    <p:sldId id="279" r:id="rId21"/>
    <p:sldId id="282" r:id="rId22"/>
    <p:sldId id="285" r:id="rId23"/>
    <p:sldId id="269" r:id="rId24"/>
    <p:sldId id="264" r:id="rId25"/>
    <p:sldId id="266" r:id="rId26"/>
    <p:sldId id="267" r:id="rId27"/>
    <p:sldId id="270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CC"/>
    <a:srgbClr val="FF9999"/>
    <a:srgbClr val="FFCCFF"/>
    <a:srgbClr val="FF99FF"/>
    <a:srgbClr val="B7882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166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2CA2-33F8-47A4-BF58-61C99A1169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D940-EE4E-416D-98B5-122187B50D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C672-265F-4535-9041-E95C6D4EA4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8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8E82-52C1-4252-9F73-0B618EE99C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8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39A-0A83-41F2-9390-9C70C6D594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1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01E9-6A49-4411-A1D2-07E7CDB2D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2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47C2-6D68-4FAC-8654-D57FCCA8F7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0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45B5-F374-4D57-8579-7C0CCF30F3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13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EDA91-3011-4AA5-9E34-FBB58D5956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87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7BAD-FA8D-47EF-96DE-B597AD58AA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96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2278-F378-4E57-BE4A-30C7EDDC6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03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F546798-506C-4DF0-872C-69DC89B82B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mtClean="0"/>
              <a:t>Nicchia ecologica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 smtClean="0"/>
              <a:t>Hutchinson</a:t>
            </a:r>
            <a:r>
              <a:rPr lang="en-GB" altLang="en-US" smtClean="0"/>
              <a:t> (1958):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nicchia ecologica come spazio multidimensionale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ogni asse rappresenta una condizione o una risorsa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Estensione del concetto: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nicchia fondamentale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nicchia realizzata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976313" y="120650"/>
            <a:ext cx="7191375" cy="2660650"/>
            <a:chOff x="-1764704" y="1077913"/>
            <a:chExt cx="12104092" cy="5159399"/>
          </a:xfrm>
        </p:grpSpPr>
        <p:pic>
          <p:nvPicPr>
            <p:cNvPr id="112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5388" y="1077913"/>
              <a:ext cx="11534776" cy="470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4704" y="1340768"/>
              <a:ext cx="485775" cy="408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793135"/>
              <a:ext cx="24288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818212"/>
              <a:ext cx="22002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94000" y="3032125"/>
            <a:ext cx="3506788" cy="3709988"/>
            <a:chOff x="1443630" y="-1179512"/>
            <a:chExt cx="6581775" cy="6962303"/>
          </a:xfrm>
        </p:grpSpPr>
        <p:pic>
          <p:nvPicPr>
            <p:cNvPr id="1127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30" y="-1179512"/>
              <a:ext cx="6581775" cy="650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373216"/>
              <a:ext cx="11715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Freeform 6"/>
          <p:cNvSpPr/>
          <p:nvPr/>
        </p:nvSpPr>
        <p:spPr>
          <a:xfrm>
            <a:off x="2058988" y="2565400"/>
            <a:ext cx="1322387" cy="4179888"/>
          </a:xfrm>
          <a:custGeom>
            <a:avLst/>
            <a:gdLst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5" fmla="*/ 4170 w 1389086"/>
              <a:gd name="connsiteY5" fmla="*/ 1580225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13291 w 1362697"/>
              <a:gd name="connsiteY0" fmla="*/ 0 h 4248628"/>
              <a:gd name="connsiteX1" fmla="*/ 48802 w 1362697"/>
              <a:gd name="connsiteY1" fmla="*/ 3773009 h 4248628"/>
              <a:gd name="connsiteX2" fmla="*/ 696872 w 1362697"/>
              <a:gd name="connsiteY2" fmla="*/ 4101483 h 4248628"/>
              <a:gd name="connsiteX3" fmla="*/ 1362697 w 1362697"/>
              <a:gd name="connsiteY3" fmla="*/ 3160450 h 4248628"/>
              <a:gd name="connsiteX4" fmla="*/ 1362697 w 1362697"/>
              <a:gd name="connsiteY4" fmla="*/ 3160450 h 4248628"/>
              <a:gd name="connsiteX0" fmla="*/ 0 w 1349406"/>
              <a:gd name="connsiteY0" fmla="*/ 0 h 4248628"/>
              <a:gd name="connsiteX1" fmla="*/ 35511 w 1349406"/>
              <a:gd name="connsiteY1" fmla="*/ 3773009 h 4248628"/>
              <a:gd name="connsiteX2" fmla="*/ 683581 w 1349406"/>
              <a:gd name="connsiteY2" fmla="*/ 4101483 h 4248628"/>
              <a:gd name="connsiteX3" fmla="*/ 1349406 w 1349406"/>
              <a:gd name="connsiteY3" fmla="*/ 3160450 h 4248628"/>
              <a:gd name="connsiteX4" fmla="*/ 1349406 w 1349406"/>
              <a:gd name="connsiteY4" fmla="*/ 3160450 h 424862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129831"/>
              <a:gd name="connsiteX1" fmla="*/ 35511 w 1349431"/>
              <a:gd name="connsiteY1" fmla="*/ 3773009 h 4129831"/>
              <a:gd name="connsiteX2" fmla="*/ 683581 w 1349431"/>
              <a:gd name="connsiteY2" fmla="*/ 4101483 h 4129831"/>
              <a:gd name="connsiteX3" fmla="*/ 1349406 w 1349431"/>
              <a:gd name="connsiteY3" fmla="*/ 3160450 h 4129831"/>
              <a:gd name="connsiteX4" fmla="*/ 1349406 w 1349431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509204"/>
              <a:gd name="connsiteY0" fmla="*/ 0 h 4129831"/>
              <a:gd name="connsiteX1" fmla="*/ 35511 w 1509204"/>
              <a:gd name="connsiteY1" fmla="*/ 3773009 h 4129831"/>
              <a:gd name="connsiteX2" fmla="*/ 683581 w 1509204"/>
              <a:gd name="connsiteY2" fmla="*/ 4101483 h 4129831"/>
              <a:gd name="connsiteX3" fmla="*/ 1349406 w 1509204"/>
              <a:gd name="connsiteY3" fmla="*/ 3160450 h 4129831"/>
              <a:gd name="connsiteX4" fmla="*/ 1509204 w 1509204"/>
              <a:gd name="connsiteY4" fmla="*/ 3320248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01578"/>
              <a:gd name="connsiteX1" fmla="*/ 35511 w 1349406"/>
              <a:gd name="connsiteY1" fmla="*/ 3204838 h 4101578"/>
              <a:gd name="connsiteX2" fmla="*/ 683581 w 1349406"/>
              <a:gd name="connsiteY2" fmla="*/ 4101483 h 4101578"/>
              <a:gd name="connsiteX3" fmla="*/ 1349406 w 1349406"/>
              <a:gd name="connsiteY3" fmla="*/ 3160450 h 4101578"/>
              <a:gd name="connsiteX0" fmla="*/ 0 w 1349406"/>
              <a:gd name="connsiteY0" fmla="*/ 0 h 3429870"/>
              <a:gd name="connsiteX1" fmla="*/ 35511 w 1349406"/>
              <a:gd name="connsiteY1" fmla="*/ 3204838 h 3429870"/>
              <a:gd name="connsiteX2" fmla="*/ 1349406 w 1349406"/>
              <a:gd name="connsiteY2" fmla="*/ 3160450 h 3429870"/>
              <a:gd name="connsiteX0" fmla="*/ 0 w 1349406"/>
              <a:gd name="connsiteY0" fmla="*/ 0 h 3824734"/>
              <a:gd name="connsiteX1" fmla="*/ 35511 w 1349406"/>
              <a:gd name="connsiteY1" fmla="*/ 3204838 h 3824734"/>
              <a:gd name="connsiteX2" fmla="*/ 1349406 w 1349406"/>
              <a:gd name="connsiteY2" fmla="*/ 3160450 h 3824734"/>
              <a:gd name="connsiteX0" fmla="*/ 0 w 1349406"/>
              <a:gd name="connsiteY0" fmla="*/ 0 h 4056770"/>
              <a:gd name="connsiteX1" fmla="*/ 35511 w 1349406"/>
              <a:gd name="connsiteY1" fmla="*/ 3204838 h 4056770"/>
              <a:gd name="connsiteX2" fmla="*/ 1349406 w 1349406"/>
              <a:gd name="connsiteY2" fmla="*/ 3160450 h 4056770"/>
              <a:gd name="connsiteX0" fmla="*/ 0 w 1349406"/>
              <a:gd name="connsiteY0" fmla="*/ 0 h 4116088"/>
              <a:gd name="connsiteX1" fmla="*/ 35511 w 1349406"/>
              <a:gd name="connsiteY1" fmla="*/ 3204838 h 4116088"/>
              <a:gd name="connsiteX2" fmla="*/ 1349406 w 1349406"/>
              <a:gd name="connsiteY2" fmla="*/ 3160450 h 4116088"/>
              <a:gd name="connsiteX0" fmla="*/ 0 w 1304138"/>
              <a:gd name="connsiteY0" fmla="*/ 0 h 4050272"/>
              <a:gd name="connsiteX1" fmla="*/ 35511 w 1304138"/>
              <a:gd name="connsiteY1" fmla="*/ 3204838 h 4050272"/>
              <a:gd name="connsiteX2" fmla="*/ 1304138 w 1304138"/>
              <a:gd name="connsiteY2" fmla="*/ 3024605 h 4050272"/>
              <a:gd name="connsiteX0" fmla="*/ 0 w 1304138"/>
              <a:gd name="connsiteY0" fmla="*/ 0 h 3841164"/>
              <a:gd name="connsiteX1" fmla="*/ 35511 w 1304138"/>
              <a:gd name="connsiteY1" fmla="*/ 3204838 h 3841164"/>
              <a:gd name="connsiteX2" fmla="*/ 1304138 w 1304138"/>
              <a:gd name="connsiteY2" fmla="*/ 3024605 h 3841164"/>
              <a:gd name="connsiteX0" fmla="*/ 0 w 1313191"/>
              <a:gd name="connsiteY0" fmla="*/ 0 h 4193199"/>
              <a:gd name="connsiteX1" fmla="*/ 35511 w 1313191"/>
              <a:gd name="connsiteY1" fmla="*/ 3204838 h 4193199"/>
              <a:gd name="connsiteX2" fmla="*/ 1313191 w 1313191"/>
              <a:gd name="connsiteY2" fmla="*/ 3767222 h 4193199"/>
              <a:gd name="connsiteX0" fmla="*/ 0 w 1313191"/>
              <a:gd name="connsiteY0" fmla="*/ 0 h 4193822"/>
              <a:gd name="connsiteX1" fmla="*/ 35511 w 1313191"/>
              <a:gd name="connsiteY1" fmla="*/ 3204838 h 4193822"/>
              <a:gd name="connsiteX2" fmla="*/ 738550 w 1313191"/>
              <a:gd name="connsiteY2" fmla="*/ 4180741 h 4193822"/>
              <a:gd name="connsiteX3" fmla="*/ 1313191 w 1313191"/>
              <a:gd name="connsiteY3" fmla="*/ 3767222 h 4193822"/>
              <a:gd name="connsiteX0" fmla="*/ 0 w 1313191"/>
              <a:gd name="connsiteY0" fmla="*/ 0 h 4193822"/>
              <a:gd name="connsiteX1" fmla="*/ 35511 w 1313191"/>
              <a:gd name="connsiteY1" fmla="*/ 3204838 h 4193822"/>
              <a:gd name="connsiteX2" fmla="*/ 738550 w 1313191"/>
              <a:gd name="connsiteY2" fmla="*/ 4180741 h 4193822"/>
              <a:gd name="connsiteX3" fmla="*/ 1313191 w 1313191"/>
              <a:gd name="connsiteY3" fmla="*/ 3767222 h 4193822"/>
              <a:gd name="connsiteX0" fmla="*/ 0 w 1313191"/>
              <a:gd name="connsiteY0" fmla="*/ 0 h 4181281"/>
              <a:gd name="connsiteX1" fmla="*/ 35511 w 1313191"/>
              <a:gd name="connsiteY1" fmla="*/ 3204838 h 4181281"/>
              <a:gd name="connsiteX2" fmla="*/ 738550 w 1313191"/>
              <a:gd name="connsiteY2" fmla="*/ 4180741 h 4181281"/>
              <a:gd name="connsiteX3" fmla="*/ 1313191 w 1313191"/>
              <a:gd name="connsiteY3" fmla="*/ 3767222 h 4181281"/>
              <a:gd name="connsiteX0" fmla="*/ 0 w 1338260"/>
              <a:gd name="connsiteY0" fmla="*/ 0 h 4182128"/>
              <a:gd name="connsiteX1" fmla="*/ 35511 w 1338260"/>
              <a:gd name="connsiteY1" fmla="*/ 3204838 h 4182128"/>
              <a:gd name="connsiteX2" fmla="*/ 738550 w 1338260"/>
              <a:gd name="connsiteY2" fmla="*/ 4180741 h 4182128"/>
              <a:gd name="connsiteX3" fmla="*/ 1313191 w 1338260"/>
              <a:gd name="connsiteY3" fmla="*/ 3767222 h 4182128"/>
              <a:gd name="connsiteX0" fmla="*/ 0 w 1338260"/>
              <a:gd name="connsiteY0" fmla="*/ 0 h 4182128"/>
              <a:gd name="connsiteX1" fmla="*/ 35511 w 1338260"/>
              <a:gd name="connsiteY1" fmla="*/ 3204838 h 4182128"/>
              <a:gd name="connsiteX2" fmla="*/ 738550 w 1338260"/>
              <a:gd name="connsiteY2" fmla="*/ 4180741 h 4182128"/>
              <a:gd name="connsiteX3" fmla="*/ 1313191 w 1338260"/>
              <a:gd name="connsiteY3" fmla="*/ 3767222 h 4182128"/>
              <a:gd name="connsiteX0" fmla="*/ 0 w 1313773"/>
              <a:gd name="connsiteY0" fmla="*/ 0 h 4180741"/>
              <a:gd name="connsiteX1" fmla="*/ 35511 w 1313773"/>
              <a:gd name="connsiteY1" fmla="*/ 3204838 h 4180741"/>
              <a:gd name="connsiteX2" fmla="*/ 738550 w 1313773"/>
              <a:gd name="connsiteY2" fmla="*/ 4180741 h 4180741"/>
              <a:gd name="connsiteX3" fmla="*/ 1313191 w 1313773"/>
              <a:gd name="connsiteY3" fmla="*/ 3767222 h 4180741"/>
              <a:gd name="connsiteX0" fmla="*/ 0 w 1313191"/>
              <a:gd name="connsiteY0" fmla="*/ 0 h 4182128"/>
              <a:gd name="connsiteX1" fmla="*/ 35511 w 1313191"/>
              <a:gd name="connsiteY1" fmla="*/ 3204838 h 4182128"/>
              <a:gd name="connsiteX2" fmla="*/ 738550 w 1313191"/>
              <a:gd name="connsiteY2" fmla="*/ 4180741 h 4182128"/>
              <a:gd name="connsiteX3" fmla="*/ 1313191 w 1313191"/>
              <a:gd name="connsiteY3" fmla="*/ 3767222 h 4182128"/>
              <a:gd name="connsiteX0" fmla="*/ 0 w 1313191"/>
              <a:gd name="connsiteY0" fmla="*/ 0 h 4182128"/>
              <a:gd name="connsiteX1" fmla="*/ 35511 w 1313191"/>
              <a:gd name="connsiteY1" fmla="*/ 3204838 h 4182128"/>
              <a:gd name="connsiteX2" fmla="*/ 738550 w 1313191"/>
              <a:gd name="connsiteY2" fmla="*/ 4180741 h 4182128"/>
              <a:gd name="connsiteX3" fmla="*/ 1313191 w 1313191"/>
              <a:gd name="connsiteY3" fmla="*/ 3767222 h 4182128"/>
              <a:gd name="connsiteX0" fmla="*/ 140 w 1313331"/>
              <a:gd name="connsiteY0" fmla="*/ 0 h 4182128"/>
              <a:gd name="connsiteX1" fmla="*/ 8490 w 1313331"/>
              <a:gd name="connsiteY1" fmla="*/ 3195782 h 4182128"/>
              <a:gd name="connsiteX2" fmla="*/ 738690 w 1313331"/>
              <a:gd name="connsiteY2" fmla="*/ 4180741 h 4182128"/>
              <a:gd name="connsiteX3" fmla="*/ 1313331 w 1313331"/>
              <a:gd name="connsiteY3" fmla="*/ 3767222 h 4182128"/>
              <a:gd name="connsiteX0" fmla="*/ 0 w 1313191"/>
              <a:gd name="connsiteY0" fmla="*/ 0 h 4182128"/>
              <a:gd name="connsiteX1" fmla="*/ 8350 w 1313191"/>
              <a:gd name="connsiteY1" fmla="*/ 3195782 h 4182128"/>
              <a:gd name="connsiteX2" fmla="*/ 738550 w 1313191"/>
              <a:gd name="connsiteY2" fmla="*/ 4180741 h 4182128"/>
              <a:gd name="connsiteX3" fmla="*/ 1313191 w 1313191"/>
              <a:gd name="connsiteY3" fmla="*/ 3767222 h 4182128"/>
              <a:gd name="connsiteX0" fmla="*/ 0 w 1313191"/>
              <a:gd name="connsiteY0" fmla="*/ 0 h 4182128"/>
              <a:gd name="connsiteX1" fmla="*/ 8350 w 1313191"/>
              <a:gd name="connsiteY1" fmla="*/ 3195782 h 4182128"/>
              <a:gd name="connsiteX2" fmla="*/ 738550 w 1313191"/>
              <a:gd name="connsiteY2" fmla="*/ 4180741 h 4182128"/>
              <a:gd name="connsiteX3" fmla="*/ 1313191 w 1313191"/>
              <a:gd name="connsiteY3" fmla="*/ 3767222 h 4182128"/>
              <a:gd name="connsiteX0" fmla="*/ 0 w 1322244"/>
              <a:gd name="connsiteY0" fmla="*/ 0 h 4180741"/>
              <a:gd name="connsiteX1" fmla="*/ 8350 w 1322244"/>
              <a:gd name="connsiteY1" fmla="*/ 3195782 h 4180741"/>
              <a:gd name="connsiteX2" fmla="*/ 738550 w 1322244"/>
              <a:gd name="connsiteY2" fmla="*/ 4180741 h 4180741"/>
              <a:gd name="connsiteX3" fmla="*/ 1322244 w 1322244"/>
              <a:gd name="connsiteY3" fmla="*/ 3721940 h 4180741"/>
              <a:gd name="connsiteX0" fmla="*/ 0 w 1322244"/>
              <a:gd name="connsiteY0" fmla="*/ 0 h 4180741"/>
              <a:gd name="connsiteX1" fmla="*/ 8350 w 1322244"/>
              <a:gd name="connsiteY1" fmla="*/ 3195782 h 4180741"/>
              <a:gd name="connsiteX2" fmla="*/ 738550 w 1322244"/>
              <a:gd name="connsiteY2" fmla="*/ 4180741 h 4180741"/>
              <a:gd name="connsiteX3" fmla="*/ 1322244 w 1322244"/>
              <a:gd name="connsiteY3" fmla="*/ 3721940 h 418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244" h="4180741">
                <a:moveTo>
                  <a:pt x="0" y="0"/>
                </a:moveTo>
                <a:cubicBezTo>
                  <a:pt x="5178" y="1535837"/>
                  <a:pt x="10182" y="2467814"/>
                  <a:pt x="8350" y="3195782"/>
                </a:cubicBezTo>
                <a:cubicBezTo>
                  <a:pt x="13744" y="4209543"/>
                  <a:pt x="9544" y="4177574"/>
                  <a:pt x="738550" y="4180741"/>
                </a:cubicBezTo>
                <a:cubicBezTo>
                  <a:pt x="1286482" y="4174853"/>
                  <a:pt x="1317008" y="4225561"/>
                  <a:pt x="1322244" y="3721940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73300" y="2552700"/>
            <a:ext cx="4027488" cy="3116263"/>
          </a:xfrm>
          <a:custGeom>
            <a:avLst/>
            <a:gdLst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5" fmla="*/ 4170 w 1389086"/>
              <a:gd name="connsiteY5" fmla="*/ 1580225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13291 w 1362697"/>
              <a:gd name="connsiteY0" fmla="*/ 0 h 4248628"/>
              <a:gd name="connsiteX1" fmla="*/ 48802 w 1362697"/>
              <a:gd name="connsiteY1" fmla="*/ 3773009 h 4248628"/>
              <a:gd name="connsiteX2" fmla="*/ 696872 w 1362697"/>
              <a:gd name="connsiteY2" fmla="*/ 4101483 h 4248628"/>
              <a:gd name="connsiteX3" fmla="*/ 1362697 w 1362697"/>
              <a:gd name="connsiteY3" fmla="*/ 3160450 h 4248628"/>
              <a:gd name="connsiteX4" fmla="*/ 1362697 w 1362697"/>
              <a:gd name="connsiteY4" fmla="*/ 3160450 h 4248628"/>
              <a:gd name="connsiteX0" fmla="*/ 0 w 1349406"/>
              <a:gd name="connsiteY0" fmla="*/ 0 h 4248628"/>
              <a:gd name="connsiteX1" fmla="*/ 35511 w 1349406"/>
              <a:gd name="connsiteY1" fmla="*/ 3773009 h 4248628"/>
              <a:gd name="connsiteX2" fmla="*/ 683581 w 1349406"/>
              <a:gd name="connsiteY2" fmla="*/ 4101483 h 4248628"/>
              <a:gd name="connsiteX3" fmla="*/ 1349406 w 1349406"/>
              <a:gd name="connsiteY3" fmla="*/ 3160450 h 4248628"/>
              <a:gd name="connsiteX4" fmla="*/ 1349406 w 1349406"/>
              <a:gd name="connsiteY4" fmla="*/ 3160450 h 424862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129831"/>
              <a:gd name="connsiteX1" fmla="*/ 35511 w 1349431"/>
              <a:gd name="connsiteY1" fmla="*/ 3773009 h 4129831"/>
              <a:gd name="connsiteX2" fmla="*/ 683581 w 1349431"/>
              <a:gd name="connsiteY2" fmla="*/ 4101483 h 4129831"/>
              <a:gd name="connsiteX3" fmla="*/ 1349406 w 1349431"/>
              <a:gd name="connsiteY3" fmla="*/ 3160450 h 4129831"/>
              <a:gd name="connsiteX4" fmla="*/ 1349406 w 1349431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509204"/>
              <a:gd name="connsiteY0" fmla="*/ 0 h 4129831"/>
              <a:gd name="connsiteX1" fmla="*/ 35511 w 1509204"/>
              <a:gd name="connsiteY1" fmla="*/ 3773009 h 4129831"/>
              <a:gd name="connsiteX2" fmla="*/ 683581 w 1509204"/>
              <a:gd name="connsiteY2" fmla="*/ 4101483 h 4129831"/>
              <a:gd name="connsiteX3" fmla="*/ 1349406 w 1509204"/>
              <a:gd name="connsiteY3" fmla="*/ 3160450 h 4129831"/>
              <a:gd name="connsiteX4" fmla="*/ 1509204 w 1509204"/>
              <a:gd name="connsiteY4" fmla="*/ 3320248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01578"/>
              <a:gd name="connsiteX1" fmla="*/ 35511 w 1349406"/>
              <a:gd name="connsiteY1" fmla="*/ 3204838 h 4101578"/>
              <a:gd name="connsiteX2" fmla="*/ 683581 w 1349406"/>
              <a:gd name="connsiteY2" fmla="*/ 4101483 h 4101578"/>
              <a:gd name="connsiteX3" fmla="*/ 1349406 w 1349406"/>
              <a:gd name="connsiteY3" fmla="*/ 3160450 h 4101578"/>
              <a:gd name="connsiteX0" fmla="*/ 0 w 1349406"/>
              <a:gd name="connsiteY0" fmla="*/ 0 h 3429870"/>
              <a:gd name="connsiteX1" fmla="*/ 35511 w 1349406"/>
              <a:gd name="connsiteY1" fmla="*/ 3204838 h 3429870"/>
              <a:gd name="connsiteX2" fmla="*/ 1349406 w 1349406"/>
              <a:gd name="connsiteY2" fmla="*/ 3160450 h 3429870"/>
              <a:gd name="connsiteX0" fmla="*/ 0 w 1349406"/>
              <a:gd name="connsiteY0" fmla="*/ 0 h 3824734"/>
              <a:gd name="connsiteX1" fmla="*/ 35511 w 1349406"/>
              <a:gd name="connsiteY1" fmla="*/ 3204838 h 3824734"/>
              <a:gd name="connsiteX2" fmla="*/ 1349406 w 1349406"/>
              <a:gd name="connsiteY2" fmla="*/ 3160450 h 3824734"/>
              <a:gd name="connsiteX0" fmla="*/ 0 w 1349406"/>
              <a:gd name="connsiteY0" fmla="*/ 0 h 4056770"/>
              <a:gd name="connsiteX1" fmla="*/ 35511 w 1349406"/>
              <a:gd name="connsiteY1" fmla="*/ 3204838 h 4056770"/>
              <a:gd name="connsiteX2" fmla="*/ 1349406 w 1349406"/>
              <a:gd name="connsiteY2" fmla="*/ 3160450 h 4056770"/>
              <a:gd name="connsiteX0" fmla="*/ 0 w 1349406"/>
              <a:gd name="connsiteY0" fmla="*/ 0 h 4116088"/>
              <a:gd name="connsiteX1" fmla="*/ 35511 w 1349406"/>
              <a:gd name="connsiteY1" fmla="*/ 3204838 h 4116088"/>
              <a:gd name="connsiteX2" fmla="*/ 1349406 w 1349406"/>
              <a:gd name="connsiteY2" fmla="*/ 3160450 h 4116088"/>
              <a:gd name="connsiteX0" fmla="*/ 0 w 1349406"/>
              <a:gd name="connsiteY0" fmla="*/ 0 h 3623780"/>
              <a:gd name="connsiteX1" fmla="*/ 17756 w 1349406"/>
              <a:gd name="connsiteY1" fmla="*/ 1535836 h 3623780"/>
              <a:gd name="connsiteX2" fmla="*/ 1349406 w 1349406"/>
              <a:gd name="connsiteY2" fmla="*/ 3160450 h 3623780"/>
              <a:gd name="connsiteX0" fmla="*/ 44820 w 65672"/>
              <a:gd name="connsiteY0" fmla="*/ 0 h 3593932"/>
              <a:gd name="connsiteX1" fmla="*/ 62576 w 65672"/>
              <a:gd name="connsiteY1" fmla="*/ 1535836 h 3593932"/>
              <a:gd name="connsiteX2" fmla="*/ 432 w 65672"/>
              <a:gd name="connsiteY2" fmla="*/ 3124939 h 3593932"/>
              <a:gd name="connsiteX0" fmla="*/ 44388 w 751871"/>
              <a:gd name="connsiteY0" fmla="*/ 0 h 3124939"/>
              <a:gd name="connsiteX1" fmla="*/ 62144 w 751871"/>
              <a:gd name="connsiteY1" fmla="*/ 1535836 h 3124939"/>
              <a:gd name="connsiteX2" fmla="*/ 0 w 751871"/>
              <a:gd name="connsiteY2" fmla="*/ 3124939 h 3124939"/>
              <a:gd name="connsiteX0" fmla="*/ 79899 w 761717"/>
              <a:gd name="connsiteY0" fmla="*/ 0 h 3142694"/>
              <a:gd name="connsiteX1" fmla="*/ 97655 w 761717"/>
              <a:gd name="connsiteY1" fmla="*/ 1535836 h 3142694"/>
              <a:gd name="connsiteX2" fmla="*/ 0 w 761717"/>
              <a:gd name="connsiteY2" fmla="*/ 3142694 h 3142694"/>
              <a:gd name="connsiteX0" fmla="*/ 71022 w 759232"/>
              <a:gd name="connsiteY0" fmla="*/ 0 h 3124939"/>
              <a:gd name="connsiteX1" fmla="*/ 88778 w 759232"/>
              <a:gd name="connsiteY1" fmla="*/ 1535836 h 3124939"/>
              <a:gd name="connsiteX2" fmla="*/ 0 w 759232"/>
              <a:gd name="connsiteY2" fmla="*/ 3124939 h 3124939"/>
              <a:gd name="connsiteX0" fmla="*/ 142043 w 779566"/>
              <a:gd name="connsiteY0" fmla="*/ 0 h 3124939"/>
              <a:gd name="connsiteX1" fmla="*/ 159799 w 779566"/>
              <a:gd name="connsiteY1" fmla="*/ 1535836 h 3124939"/>
              <a:gd name="connsiteX2" fmla="*/ 0 w 779566"/>
              <a:gd name="connsiteY2" fmla="*/ 3124939 h 3124939"/>
              <a:gd name="connsiteX0" fmla="*/ 3229687 w 3247639"/>
              <a:gd name="connsiteY0" fmla="*/ 0 h 3115888"/>
              <a:gd name="connsiteX1" fmla="*/ 3247443 w 3247639"/>
              <a:gd name="connsiteY1" fmla="*/ 1535836 h 3115888"/>
              <a:gd name="connsiteX2" fmla="*/ 0 w 3247639"/>
              <a:gd name="connsiteY2" fmla="*/ 3115888 h 3115888"/>
              <a:gd name="connsiteX0" fmla="*/ 3657287 w 3675104"/>
              <a:gd name="connsiteY0" fmla="*/ 0 h 3115888"/>
              <a:gd name="connsiteX1" fmla="*/ 3675043 w 3675104"/>
              <a:gd name="connsiteY1" fmla="*/ 1535836 h 3115888"/>
              <a:gd name="connsiteX2" fmla="*/ 427600 w 3675104"/>
              <a:gd name="connsiteY2" fmla="*/ 3115888 h 3115888"/>
              <a:gd name="connsiteX0" fmla="*/ 3694804 w 3694841"/>
              <a:gd name="connsiteY0" fmla="*/ 0 h 3115888"/>
              <a:gd name="connsiteX1" fmla="*/ 3187389 w 3694841"/>
              <a:gd name="connsiteY1" fmla="*/ 341103 h 3115888"/>
              <a:gd name="connsiteX2" fmla="*/ 465117 w 3694841"/>
              <a:gd name="connsiteY2" fmla="*/ 3115888 h 3115888"/>
              <a:gd name="connsiteX0" fmla="*/ 3694804 w 3694816"/>
              <a:gd name="connsiteY0" fmla="*/ 0 h 3115888"/>
              <a:gd name="connsiteX1" fmla="*/ 3187389 w 3694816"/>
              <a:gd name="connsiteY1" fmla="*/ 341103 h 3115888"/>
              <a:gd name="connsiteX2" fmla="*/ 465117 w 3694816"/>
              <a:gd name="connsiteY2" fmla="*/ 3115888 h 3115888"/>
              <a:gd name="connsiteX0" fmla="*/ 3887510 w 3887522"/>
              <a:gd name="connsiteY0" fmla="*/ 0 h 3115888"/>
              <a:gd name="connsiteX1" fmla="*/ 3380095 w 3887522"/>
              <a:gd name="connsiteY1" fmla="*/ 341103 h 3115888"/>
              <a:gd name="connsiteX2" fmla="*/ 657823 w 3887522"/>
              <a:gd name="connsiteY2" fmla="*/ 3115888 h 3115888"/>
              <a:gd name="connsiteX0" fmla="*/ 3887510 w 3887640"/>
              <a:gd name="connsiteY0" fmla="*/ 0 h 3115888"/>
              <a:gd name="connsiteX1" fmla="*/ 3380095 w 3887640"/>
              <a:gd name="connsiteY1" fmla="*/ 341103 h 3115888"/>
              <a:gd name="connsiteX2" fmla="*/ 657823 w 3887640"/>
              <a:gd name="connsiteY2" fmla="*/ 3115888 h 3115888"/>
              <a:gd name="connsiteX0" fmla="*/ 3887510 w 3887510"/>
              <a:gd name="connsiteY0" fmla="*/ 0 h 3115888"/>
              <a:gd name="connsiteX1" fmla="*/ 3380095 w 3887510"/>
              <a:gd name="connsiteY1" fmla="*/ 341103 h 3115888"/>
              <a:gd name="connsiteX2" fmla="*/ 657823 w 3887510"/>
              <a:gd name="connsiteY2" fmla="*/ 3115888 h 3115888"/>
              <a:gd name="connsiteX0" fmla="*/ 3887510 w 3887640"/>
              <a:gd name="connsiteY0" fmla="*/ 0 h 3115888"/>
              <a:gd name="connsiteX1" fmla="*/ 3380095 w 3887640"/>
              <a:gd name="connsiteY1" fmla="*/ 341103 h 3115888"/>
              <a:gd name="connsiteX2" fmla="*/ 657823 w 3887640"/>
              <a:gd name="connsiteY2" fmla="*/ 3115888 h 3115888"/>
              <a:gd name="connsiteX0" fmla="*/ 4494597 w 4494605"/>
              <a:gd name="connsiteY0" fmla="*/ 0 h 3115888"/>
              <a:gd name="connsiteX1" fmla="*/ 1651076 w 4494605"/>
              <a:gd name="connsiteY1" fmla="*/ 341103 h 3115888"/>
              <a:gd name="connsiteX2" fmla="*/ 1264910 w 4494605"/>
              <a:gd name="connsiteY2" fmla="*/ 3115888 h 3115888"/>
              <a:gd name="connsiteX0" fmla="*/ 4494597 w 4495979"/>
              <a:gd name="connsiteY0" fmla="*/ 0 h 3115888"/>
              <a:gd name="connsiteX1" fmla="*/ 1651076 w 4495979"/>
              <a:gd name="connsiteY1" fmla="*/ 341103 h 3115888"/>
              <a:gd name="connsiteX2" fmla="*/ 1264910 w 4495979"/>
              <a:gd name="connsiteY2" fmla="*/ 3115888 h 3115888"/>
              <a:gd name="connsiteX0" fmla="*/ 4076138 w 4077520"/>
              <a:gd name="connsiteY0" fmla="*/ 0 h 3115888"/>
              <a:gd name="connsiteX1" fmla="*/ 1232617 w 4077520"/>
              <a:gd name="connsiteY1" fmla="*/ 341103 h 3115888"/>
              <a:gd name="connsiteX2" fmla="*/ 846451 w 4077520"/>
              <a:gd name="connsiteY2" fmla="*/ 3115888 h 3115888"/>
              <a:gd name="connsiteX0" fmla="*/ 3893934 w 3895316"/>
              <a:gd name="connsiteY0" fmla="*/ 0 h 3115888"/>
              <a:gd name="connsiteX1" fmla="*/ 1050413 w 3895316"/>
              <a:gd name="connsiteY1" fmla="*/ 341103 h 3115888"/>
              <a:gd name="connsiteX2" fmla="*/ 664247 w 3895316"/>
              <a:gd name="connsiteY2" fmla="*/ 3115888 h 3115888"/>
              <a:gd name="connsiteX0" fmla="*/ 4027363 w 4028745"/>
              <a:gd name="connsiteY0" fmla="*/ 0 h 3115888"/>
              <a:gd name="connsiteX1" fmla="*/ 1183842 w 4028745"/>
              <a:gd name="connsiteY1" fmla="*/ 341103 h 3115888"/>
              <a:gd name="connsiteX2" fmla="*/ 797676 w 4028745"/>
              <a:gd name="connsiteY2" fmla="*/ 3115888 h 31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8745" h="3115888">
                <a:moveTo>
                  <a:pt x="4027363" y="0"/>
                </a:moveTo>
                <a:cubicBezTo>
                  <a:pt x="4032541" y="431615"/>
                  <a:pt x="4128445" y="319113"/>
                  <a:pt x="1183842" y="341103"/>
                </a:cubicBezTo>
                <a:cubicBezTo>
                  <a:pt x="-262302" y="330060"/>
                  <a:pt x="-374478" y="3116605"/>
                  <a:pt x="797676" y="3115888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90875" y="5668963"/>
            <a:ext cx="190500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79788" y="5681663"/>
            <a:ext cx="0" cy="588962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2794000" y="120650"/>
            <a:ext cx="1790700" cy="355600"/>
          </a:xfrm>
          <a:prstGeom prst="wedgeRectCallout">
            <a:avLst>
              <a:gd name="adj1" fmla="val -39852"/>
              <a:gd name="adj2" fmla="val 175353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0000CC"/>
                </a:solidFill>
              </a:rPr>
              <a:t>tasso di natalità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430463" y="1844675"/>
            <a:ext cx="2079625" cy="355600"/>
          </a:xfrm>
          <a:prstGeom prst="wedgeRectCallout">
            <a:avLst>
              <a:gd name="adj1" fmla="val -39078"/>
              <a:gd name="adj2" fmla="val -143749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0000CC"/>
                </a:solidFill>
              </a:rPr>
              <a:t>tasso di mortalità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370638" y="4949825"/>
            <a:ext cx="1447800" cy="355600"/>
          </a:xfrm>
          <a:prstGeom prst="wedgeRectCallout">
            <a:avLst>
              <a:gd name="adj1" fmla="val -187850"/>
              <a:gd name="adj2" fmla="val 66391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0000CC"/>
                </a:solidFill>
              </a:rPr>
              <a:t>rifornimento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70638" y="5976938"/>
            <a:ext cx="1447800" cy="355600"/>
          </a:xfrm>
          <a:prstGeom prst="wedgeRectCallout">
            <a:avLst>
              <a:gd name="adj1" fmla="val -202473"/>
              <a:gd name="adj2" fmla="val -42570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0000CC"/>
                </a:solidFill>
              </a:rPr>
              <a:t>consumo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551113"/>
            <a:ext cx="14430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565400"/>
            <a:ext cx="1308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14638" y="3068638"/>
            <a:ext cx="3514725" cy="3673475"/>
            <a:chOff x="2814306" y="3068960"/>
            <a:chExt cx="3515388" cy="3672408"/>
          </a:xfrm>
        </p:grpSpPr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306" y="3068960"/>
              <a:ext cx="3515388" cy="34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120" y="6523146"/>
              <a:ext cx="624215" cy="218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93" name="Group 1"/>
          <p:cNvGrpSpPr>
            <a:grpSpLocks/>
          </p:cNvGrpSpPr>
          <p:nvPr/>
        </p:nvGrpSpPr>
        <p:grpSpPr bwMode="auto">
          <a:xfrm>
            <a:off x="976313" y="115888"/>
            <a:ext cx="7224712" cy="2665412"/>
            <a:chOff x="975562" y="116632"/>
            <a:chExt cx="7224882" cy="2664000"/>
          </a:xfrm>
        </p:grpSpPr>
        <p:pic>
          <p:nvPicPr>
            <p:cNvPr id="1229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62" y="255703"/>
              <a:ext cx="288673" cy="2107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9" name="Picture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879" y="116632"/>
              <a:ext cx="6886565" cy="26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Freeform 6"/>
          <p:cNvSpPr/>
          <p:nvPr/>
        </p:nvSpPr>
        <p:spPr>
          <a:xfrm>
            <a:off x="1897063" y="2516188"/>
            <a:ext cx="2093912" cy="4238625"/>
          </a:xfrm>
          <a:custGeom>
            <a:avLst/>
            <a:gdLst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5" fmla="*/ 4170 w 1389086"/>
              <a:gd name="connsiteY5" fmla="*/ 1580225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13291 w 1362697"/>
              <a:gd name="connsiteY0" fmla="*/ 0 h 4248628"/>
              <a:gd name="connsiteX1" fmla="*/ 48802 w 1362697"/>
              <a:gd name="connsiteY1" fmla="*/ 3773009 h 4248628"/>
              <a:gd name="connsiteX2" fmla="*/ 696872 w 1362697"/>
              <a:gd name="connsiteY2" fmla="*/ 4101483 h 4248628"/>
              <a:gd name="connsiteX3" fmla="*/ 1362697 w 1362697"/>
              <a:gd name="connsiteY3" fmla="*/ 3160450 h 4248628"/>
              <a:gd name="connsiteX4" fmla="*/ 1362697 w 1362697"/>
              <a:gd name="connsiteY4" fmla="*/ 3160450 h 4248628"/>
              <a:gd name="connsiteX0" fmla="*/ 0 w 1349406"/>
              <a:gd name="connsiteY0" fmla="*/ 0 h 4248628"/>
              <a:gd name="connsiteX1" fmla="*/ 35511 w 1349406"/>
              <a:gd name="connsiteY1" fmla="*/ 3773009 h 4248628"/>
              <a:gd name="connsiteX2" fmla="*/ 683581 w 1349406"/>
              <a:gd name="connsiteY2" fmla="*/ 4101483 h 4248628"/>
              <a:gd name="connsiteX3" fmla="*/ 1349406 w 1349406"/>
              <a:gd name="connsiteY3" fmla="*/ 3160450 h 4248628"/>
              <a:gd name="connsiteX4" fmla="*/ 1349406 w 1349406"/>
              <a:gd name="connsiteY4" fmla="*/ 3160450 h 424862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129831"/>
              <a:gd name="connsiteX1" fmla="*/ 35511 w 1349431"/>
              <a:gd name="connsiteY1" fmla="*/ 3773009 h 4129831"/>
              <a:gd name="connsiteX2" fmla="*/ 683581 w 1349431"/>
              <a:gd name="connsiteY2" fmla="*/ 4101483 h 4129831"/>
              <a:gd name="connsiteX3" fmla="*/ 1349406 w 1349431"/>
              <a:gd name="connsiteY3" fmla="*/ 3160450 h 4129831"/>
              <a:gd name="connsiteX4" fmla="*/ 1349406 w 1349431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509204"/>
              <a:gd name="connsiteY0" fmla="*/ 0 h 4129831"/>
              <a:gd name="connsiteX1" fmla="*/ 35511 w 1509204"/>
              <a:gd name="connsiteY1" fmla="*/ 3773009 h 4129831"/>
              <a:gd name="connsiteX2" fmla="*/ 683581 w 1509204"/>
              <a:gd name="connsiteY2" fmla="*/ 4101483 h 4129831"/>
              <a:gd name="connsiteX3" fmla="*/ 1349406 w 1509204"/>
              <a:gd name="connsiteY3" fmla="*/ 3160450 h 4129831"/>
              <a:gd name="connsiteX4" fmla="*/ 1509204 w 1509204"/>
              <a:gd name="connsiteY4" fmla="*/ 3320248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01578"/>
              <a:gd name="connsiteX1" fmla="*/ 35511 w 1349406"/>
              <a:gd name="connsiteY1" fmla="*/ 3204838 h 4101578"/>
              <a:gd name="connsiteX2" fmla="*/ 683581 w 1349406"/>
              <a:gd name="connsiteY2" fmla="*/ 4101483 h 4101578"/>
              <a:gd name="connsiteX3" fmla="*/ 1349406 w 1349406"/>
              <a:gd name="connsiteY3" fmla="*/ 3160450 h 4101578"/>
              <a:gd name="connsiteX0" fmla="*/ 0 w 1349406"/>
              <a:gd name="connsiteY0" fmla="*/ 0 h 3429870"/>
              <a:gd name="connsiteX1" fmla="*/ 35511 w 1349406"/>
              <a:gd name="connsiteY1" fmla="*/ 3204838 h 3429870"/>
              <a:gd name="connsiteX2" fmla="*/ 1349406 w 1349406"/>
              <a:gd name="connsiteY2" fmla="*/ 3160450 h 3429870"/>
              <a:gd name="connsiteX0" fmla="*/ 0 w 1349406"/>
              <a:gd name="connsiteY0" fmla="*/ 0 h 3824734"/>
              <a:gd name="connsiteX1" fmla="*/ 35511 w 1349406"/>
              <a:gd name="connsiteY1" fmla="*/ 3204838 h 3824734"/>
              <a:gd name="connsiteX2" fmla="*/ 1349406 w 1349406"/>
              <a:gd name="connsiteY2" fmla="*/ 3160450 h 3824734"/>
              <a:gd name="connsiteX0" fmla="*/ 0 w 1349406"/>
              <a:gd name="connsiteY0" fmla="*/ 0 h 4056770"/>
              <a:gd name="connsiteX1" fmla="*/ 35511 w 1349406"/>
              <a:gd name="connsiteY1" fmla="*/ 3204838 h 4056770"/>
              <a:gd name="connsiteX2" fmla="*/ 1349406 w 1349406"/>
              <a:gd name="connsiteY2" fmla="*/ 3160450 h 4056770"/>
              <a:gd name="connsiteX0" fmla="*/ 0 w 1349406"/>
              <a:gd name="connsiteY0" fmla="*/ 0 h 4116088"/>
              <a:gd name="connsiteX1" fmla="*/ 35511 w 1349406"/>
              <a:gd name="connsiteY1" fmla="*/ 3204838 h 4116088"/>
              <a:gd name="connsiteX2" fmla="*/ 1349406 w 1349406"/>
              <a:gd name="connsiteY2" fmla="*/ 3160450 h 4116088"/>
              <a:gd name="connsiteX0" fmla="*/ 0 w 932155"/>
              <a:gd name="connsiteY0" fmla="*/ 0 h 4271518"/>
              <a:gd name="connsiteX1" fmla="*/ 35511 w 932155"/>
              <a:gd name="connsiteY1" fmla="*/ 3204838 h 4271518"/>
              <a:gd name="connsiteX2" fmla="*/ 932155 w 932155"/>
              <a:gd name="connsiteY2" fmla="*/ 3444535 h 4271518"/>
              <a:gd name="connsiteX0" fmla="*/ 533011 w 1465166"/>
              <a:gd name="connsiteY0" fmla="*/ 0 h 4290069"/>
              <a:gd name="connsiteX1" fmla="*/ 351 w 1465166"/>
              <a:gd name="connsiteY1" fmla="*/ 3249226 h 4290069"/>
              <a:gd name="connsiteX2" fmla="*/ 1465166 w 1465166"/>
              <a:gd name="connsiteY2" fmla="*/ 3444535 h 4290069"/>
              <a:gd name="connsiteX0" fmla="*/ 533017 w 1465172"/>
              <a:gd name="connsiteY0" fmla="*/ 0 h 4290069"/>
              <a:gd name="connsiteX1" fmla="*/ 357 w 1465172"/>
              <a:gd name="connsiteY1" fmla="*/ 3249226 h 4290069"/>
              <a:gd name="connsiteX2" fmla="*/ 1465172 w 1465172"/>
              <a:gd name="connsiteY2" fmla="*/ 3444535 h 4290069"/>
              <a:gd name="connsiteX0" fmla="*/ 524146 w 1456301"/>
              <a:gd name="connsiteY0" fmla="*/ 0 h 4369989"/>
              <a:gd name="connsiteX1" fmla="*/ 364 w 1456301"/>
              <a:gd name="connsiteY1" fmla="*/ 3426779 h 4369989"/>
              <a:gd name="connsiteX2" fmla="*/ 1456301 w 1456301"/>
              <a:gd name="connsiteY2" fmla="*/ 3444535 h 4369989"/>
              <a:gd name="connsiteX0" fmla="*/ 524146 w 1456302"/>
              <a:gd name="connsiteY0" fmla="*/ 0 h 4279457"/>
              <a:gd name="connsiteX1" fmla="*/ 364 w 1456302"/>
              <a:gd name="connsiteY1" fmla="*/ 3426779 h 4279457"/>
              <a:gd name="connsiteX2" fmla="*/ 1456301 w 1456302"/>
              <a:gd name="connsiteY2" fmla="*/ 3444535 h 4279457"/>
              <a:gd name="connsiteX0" fmla="*/ 524146 w 1456302"/>
              <a:gd name="connsiteY0" fmla="*/ 0 h 4174571"/>
              <a:gd name="connsiteX1" fmla="*/ 364 w 1456302"/>
              <a:gd name="connsiteY1" fmla="*/ 3426779 h 4174571"/>
              <a:gd name="connsiteX2" fmla="*/ 1456301 w 1456302"/>
              <a:gd name="connsiteY2" fmla="*/ 3444535 h 4174571"/>
              <a:gd name="connsiteX0" fmla="*/ 559440 w 1491596"/>
              <a:gd name="connsiteY0" fmla="*/ 0 h 4174571"/>
              <a:gd name="connsiteX1" fmla="*/ 455872 w 1491596"/>
              <a:gd name="connsiteY1" fmla="*/ 1052654 h 4174571"/>
              <a:gd name="connsiteX2" fmla="*/ 35658 w 1491596"/>
              <a:gd name="connsiteY2" fmla="*/ 3426779 h 4174571"/>
              <a:gd name="connsiteX3" fmla="*/ 1491595 w 1491596"/>
              <a:gd name="connsiteY3" fmla="*/ 3444535 h 4174571"/>
              <a:gd name="connsiteX0" fmla="*/ 555054 w 1487210"/>
              <a:gd name="connsiteY0" fmla="*/ 0 h 4174571"/>
              <a:gd name="connsiteX1" fmla="*/ 540263 w 1487210"/>
              <a:gd name="connsiteY1" fmla="*/ 591015 h 4174571"/>
              <a:gd name="connsiteX2" fmla="*/ 31272 w 1487210"/>
              <a:gd name="connsiteY2" fmla="*/ 3426779 h 4174571"/>
              <a:gd name="connsiteX3" fmla="*/ 1487209 w 1487210"/>
              <a:gd name="connsiteY3" fmla="*/ 3444535 h 4174571"/>
              <a:gd name="connsiteX0" fmla="*/ 555054 w 1487210"/>
              <a:gd name="connsiteY0" fmla="*/ 0 h 4174571"/>
              <a:gd name="connsiteX1" fmla="*/ 540263 w 1487210"/>
              <a:gd name="connsiteY1" fmla="*/ 591015 h 4174571"/>
              <a:gd name="connsiteX2" fmla="*/ 31272 w 1487210"/>
              <a:gd name="connsiteY2" fmla="*/ 3426779 h 4174571"/>
              <a:gd name="connsiteX3" fmla="*/ 1487209 w 1487210"/>
              <a:gd name="connsiteY3" fmla="*/ 3444535 h 4174571"/>
              <a:gd name="connsiteX0" fmla="*/ 564425 w 1496581"/>
              <a:gd name="connsiteY0" fmla="*/ 0 h 4174571"/>
              <a:gd name="connsiteX1" fmla="*/ 549634 w 1496581"/>
              <a:gd name="connsiteY1" fmla="*/ 591015 h 4174571"/>
              <a:gd name="connsiteX2" fmla="*/ 40643 w 1496581"/>
              <a:gd name="connsiteY2" fmla="*/ 3426779 h 4174571"/>
              <a:gd name="connsiteX3" fmla="*/ 1496580 w 1496581"/>
              <a:gd name="connsiteY3" fmla="*/ 3444535 h 4174571"/>
              <a:gd name="connsiteX0" fmla="*/ 564425 w 1496581"/>
              <a:gd name="connsiteY0" fmla="*/ 0 h 4174571"/>
              <a:gd name="connsiteX1" fmla="*/ 549634 w 1496581"/>
              <a:gd name="connsiteY1" fmla="*/ 591015 h 4174571"/>
              <a:gd name="connsiteX2" fmla="*/ 40643 w 1496581"/>
              <a:gd name="connsiteY2" fmla="*/ 3426779 h 4174571"/>
              <a:gd name="connsiteX3" fmla="*/ 1496580 w 1496581"/>
              <a:gd name="connsiteY3" fmla="*/ 3444535 h 4174571"/>
              <a:gd name="connsiteX0" fmla="*/ 552045 w 1484201"/>
              <a:gd name="connsiteY0" fmla="*/ 0 h 4174571"/>
              <a:gd name="connsiteX1" fmla="*/ 537254 w 1484201"/>
              <a:gd name="connsiteY1" fmla="*/ 591015 h 4174571"/>
              <a:gd name="connsiteX2" fmla="*/ 28263 w 1484201"/>
              <a:gd name="connsiteY2" fmla="*/ 3426779 h 4174571"/>
              <a:gd name="connsiteX3" fmla="*/ 1484200 w 1484201"/>
              <a:gd name="connsiteY3" fmla="*/ 3444535 h 4174571"/>
              <a:gd name="connsiteX0" fmla="*/ 589447 w 1521603"/>
              <a:gd name="connsiteY0" fmla="*/ 0 h 4174571"/>
              <a:gd name="connsiteX1" fmla="*/ 121895 w 1521603"/>
              <a:gd name="connsiteY1" fmla="*/ 1478782 h 4174571"/>
              <a:gd name="connsiteX2" fmla="*/ 65665 w 1521603"/>
              <a:gd name="connsiteY2" fmla="*/ 3426779 h 4174571"/>
              <a:gd name="connsiteX3" fmla="*/ 1521602 w 1521603"/>
              <a:gd name="connsiteY3" fmla="*/ 3444535 h 4174571"/>
              <a:gd name="connsiteX0" fmla="*/ 527912 w 1460068"/>
              <a:gd name="connsiteY0" fmla="*/ 0 h 4174571"/>
              <a:gd name="connsiteX1" fmla="*/ 60360 w 1460068"/>
              <a:gd name="connsiteY1" fmla="*/ 1478782 h 4174571"/>
              <a:gd name="connsiteX2" fmla="*/ 4130 w 1460068"/>
              <a:gd name="connsiteY2" fmla="*/ 3426779 h 4174571"/>
              <a:gd name="connsiteX3" fmla="*/ 1460067 w 1460068"/>
              <a:gd name="connsiteY3" fmla="*/ 3444535 h 4174571"/>
              <a:gd name="connsiteX0" fmla="*/ 532218 w 1464374"/>
              <a:gd name="connsiteY0" fmla="*/ 0 h 4174571"/>
              <a:gd name="connsiteX1" fmla="*/ 20278 w 1464374"/>
              <a:gd name="connsiteY1" fmla="*/ 1478782 h 4174571"/>
              <a:gd name="connsiteX2" fmla="*/ 8436 w 1464374"/>
              <a:gd name="connsiteY2" fmla="*/ 3426779 h 4174571"/>
              <a:gd name="connsiteX3" fmla="*/ 1464373 w 1464374"/>
              <a:gd name="connsiteY3" fmla="*/ 3444535 h 4174571"/>
              <a:gd name="connsiteX0" fmla="*/ 532218 w 1464374"/>
              <a:gd name="connsiteY0" fmla="*/ 0 h 4174571"/>
              <a:gd name="connsiteX1" fmla="*/ 20278 w 1464374"/>
              <a:gd name="connsiteY1" fmla="*/ 1478782 h 4174571"/>
              <a:gd name="connsiteX2" fmla="*/ 8436 w 1464374"/>
              <a:gd name="connsiteY2" fmla="*/ 3426779 h 4174571"/>
              <a:gd name="connsiteX3" fmla="*/ 1464373 w 1464374"/>
              <a:gd name="connsiteY3" fmla="*/ 3444535 h 4174571"/>
              <a:gd name="connsiteX0" fmla="*/ 532218 w 1455326"/>
              <a:gd name="connsiteY0" fmla="*/ 0 h 4398728"/>
              <a:gd name="connsiteX1" fmla="*/ 20278 w 1455326"/>
              <a:gd name="connsiteY1" fmla="*/ 1478782 h 4398728"/>
              <a:gd name="connsiteX2" fmla="*/ 8436 w 1455326"/>
              <a:gd name="connsiteY2" fmla="*/ 3426779 h 4398728"/>
              <a:gd name="connsiteX3" fmla="*/ 1455325 w 1455326"/>
              <a:gd name="connsiteY3" fmla="*/ 3815678 h 4398728"/>
              <a:gd name="connsiteX0" fmla="*/ 532218 w 1455325"/>
              <a:gd name="connsiteY0" fmla="*/ 0 h 4153868"/>
              <a:gd name="connsiteX1" fmla="*/ 20278 w 1455325"/>
              <a:gd name="connsiteY1" fmla="*/ 1478782 h 4153868"/>
              <a:gd name="connsiteX2" fmla="*/ 8436 w 1455325"/>
              <a:gd name="connsiteY2" fmla="*/ 3426779 h 4153868"/>
              <a:gd name="connsiteX3" fmla="*/ 1455325 w 1455325"/>
              <a:gd name="connsiteY3" fmla="*/ 3815678 h 4153868"/>
              <a:gd name="connsiteX0" fmla="*/ 532218 w 1455736"/>
              <a:gd name="connsiteY0" fmla="*/ 0 h 4191972"/>
              <a:gd name="connsiteX1" fmla="*/ 20278 w 1455736"/>
              <a:gd name="connsiteY1" fmla="*/ 1478782 h 4191972"/>
              <a:gd name="connsiteX2" fmla="*/ 8436 w 1455736"/>
              <a:gd name="connsiteY2" fmla="*/ 3426779 h 4191972"/>
              <a:gd name="connsiteX3" fmla="*/ 1455325 w 1455736"/>
              <a:gd name="connsiteY3" fmla="*/ 3815678 h 4191972"/>
              <a:gd name="connsiteX0" fmla="*/ 607909 w 1531016"/>
              <a:gd name="connsiteY0" fmla="*/ 0 h 4163674"/>
              <a:gd name="connsiteX1" fmla="*/ 95969 w 1531016"/>
              <a:gd name="connsiteY1" fmla="*/ 1478782 h 4163674"/>
              <a:gd name="connsiteX2" fmla="*/ 84127 w 1531016"/>
              <a:gd name="connsiteY2" fmla="*/ 3426779 h 4163674"/>
              <a:gd name="connsiteX3" fmla="*/ 1250545 w 1531016"/>
              <a:gd name="connsiteY3" fmla="*/ 4155664 h 4163674"/>
              <a:gd name="connsiteX4" fmla="*/ 1531016 w 1531016"/>
              <a:gd name="connsiteY4" fmla="*/ 3815678 h 4163674"/>
              <a:gd name="connsiteX0" fmla="*/ 607909 w 1531016"/>
              <a:gd name="connsiteY0" fmla="*/ 0 h 4243776"/>
              <a:gd name="connsiteX1" fmla="*/ 95969 w 1531016"/>
              <a:gd name="connsiteY1" fmla="*/ 1478782 h 4243776"/>
              <a:gd name="connsiteX2" fmla="*/ 84127 w 1531016"/>
              <a:gd name="connsiteY2" fmla="*/ 3426779 h 4243776"/>
              <a:gd name="connsiteX3" fmla="*/ 1241498 w 1531016"/>
              <a:gd name="connsiteY3" fmla="*/ 4237135 h 4243776"/>
              <a:gd name="connsiteX4" fmla="*/ 1531016 w 1531016"/>
              <a:gd name="connsiteY4" fmla="*/ 3815678 h 4243776"/>
              <a:gd name="connsiteX0" fmla="*/ 607909 w 1531016"/>
              <a:gd name="connsiteY0" fmla="*/ 0 h 4239617"/>
              <a:gd name="connsiteX1" fmla="*/ 95969 w 1531016"/>
              <a:gd name="connsiteY1" fmla="*/ 1478782 h 4239617"/>
              <a:gd name="connsiteX2" fmla="*/ 84127 w 1531016"/>
              <a:gd name="connsiteY2" fmla="*/ 3426779 h 4239617"/>
              <a:gd name="connsiteX3" fmla="*/ 1241498 w 1531016"/>
              <a:gd name="connsiteY3" fmla="*/ 4237135 h 4239617"/>
              <a:gd name="connsiteX4" fmla="*/ 1531016 w 1531016"/>
              <a:gd name="connsiteY4" fmla="*/ 3815678 h 4239617"/>
              <a:gd name="connsiteX0" fmla="*/ 539598 w 1462705"/>
              <a:gd name="connsiteY0" fmla="*/ 0 h 4239617"/>
              <a:gd name="connsiteX1" fmla="*/ 27658 w 1462705"/>
              <a:gd name="connsiteY1" fmla="*/ 1478782 h 4239617"/>
              <a:gd name="connsiteX2" fmla="*/ 187727 w 1462705"/>
              <a:gd name="connsiteY2" fmla="*/ 3616877 h 4239617"/>
              <a:gd name="connsiteX3" fmla="*/ 1173187 w 1462705"/>
              <a:gd name="connsiteY3" fmla="*/ 4237135 h 4239617"/>
              <a:gd name="connsiteX4" fmla="*/ 1462705 w 1462705"/>
              <a:gd name="connsiteY4" fmla="*/ 3815678 h 4239617"/>
              <a:gd name="connsiteX0" fmla="*/ 524234 w 1447341"/>
              <a:gd name="connsiteY0" fmla="*/ 0 h 4239617"/>
              <a:gd name="connsiteX1" fmla="*/ 12294 w 1447341"/>
              <a:gd name="connsiteY1" fmla="*/ 1478782 h 4239617"/>
              <a:gd name="connsiteX2" fmla="*/ 1157823 w 1447341"/>
              <a:gd name="connsiteY2" fmla="*/ 4237135 h 4239617"/>
              <a:gd name="connsiteX3" fmla="*/ 1447341 w 1447341"/>
              <a:gd name="connsiteY3" fmla="*/ 3815678 h 4239617"/>
              <a:gd name="connsiteX0" fmla="*/ 524234 w 1447341"/>
              <a:gd name="connsiteY0" fmla="*/ 0 h 4239617"/>
              <a:gd name="connsiteX1" fmla="*/ 12294 w 1447341"/>
              <a:gd name="connsiteY1" fmla="*/ 1478782 h 4239617"/>
              <a:gd name="connsiteX2" fmla="*/ 1157823 w 1447341"/>
              <a:gd name="connsiteY2" fmla="*/ 4237135 h 4239617"/>
              <a:gd name="connsiteX3" fmla="*/ 1447341 w 1447341"/>
              <a:gd name="connsiteY3" fmla="*/ 3815678 h 4239617"/>
              <a:gd name="connsiteX0" fmla="*/ 524234 w 1455281"/>
              <a:gd name="connsiteY0" fmla="*/ 0 h 4237351"/>
              <a:gd name="connsiteX1" fmla="*/ 12294 w 1455281"/>
              <a:gd name="connsiteY1" fmla="*/ 1478782 h 4237351"/>
              <a:gd name="connsiteX2" fmla="*/ 1157823 w 1455281"/>
              <a:gd name="connsiteY2" fmla="*/ 4237135 h 4237351"/>
              <a:gd name="connsiteX3" fmla="*/ 1447341 w 1455281"/>
              <a:gd name="connsiteY3" fmla="*/ 3815678 h 4237351"/>
              <a:gd name="connsiteX0" fmla="*/ 531186 w 1462233"/>
              <a:gd name="connsiteY0" fmla="*/ 0 h 4237351"/>
              <a:gd name="connsiteX1" fmla="*/ 19246 w 1462233"/>
              <a:gd name="connsiteY1" fmla="*/ 1478782 h 4237351"/>
              <a:gd name="connsiteX2" fmla="*/ 1164775 w 1462233"/>
              <a:gd name="connsiteY2" fmla="*/ 4237135 h 4237351"/>
              <a:gd name="connsiteX3" fmla="*/ 1454293 w 1462233"/>
              <a:gd name="connsiteY3" fmla="*/ 3815678 h 4237351"/>
              <a:gd name="connsiteX0" fmla="*/ 586874 w 1517921"/>
              <a:gd name="connsiteY0" fmla="*/ 0 h 4237351"/>
              <a:gd name="connsiteX1" fmla="*/ 74934 w 1517921"/>
              <a:gd name="connsiteY1" fmla="*/ 1478782 h 4237351"/>
              <a:gd name="connsiteX2" fmla="*/ 1220463 w 1517921"/>
              <a:gd name="connsiteY2" fmla="*/ 4237135 h 4237351"/>
              <a:gd name="connsiteX3" fmla="*/ 1509981 w 1517921"/>
              <a:gd name="connsiteY3" fmla="*/ 3815678 h 4237351"/>
              <a:gd name="connsiteX0" fmla="*/ 578902 w 1509949"/>
              <a:gd name="connsiteY0" fmla="*/ 0 h 4237351"/>
              <a:gd name="connsiteX1" fmla="*/ 66962 w 1509949"/>
              <a:gd name="connsiteY1" fmla="*/ 1478782 h 4237351"/>
              <a:gd name="connsiteX2" fmla="*/ 1212491 w 1509949"/>
              <a:gd name="connsiteY2" fmla="*/ 4237135 h 4237351"/>
              <a:gd name="connsiteX3" fmla="*/ 1502009 w 1509949"/>
              <a:gd name="connsiteY3" fmla="*/ 3815678 h 4237351"/>
              <a:gd name="connsiteX0" fmla="*/ 1100111 w 2031158"/>
              <a:gd name="connsiteY0" fmla="*/ 0 h 4237351"/>
              <a:gd name="connsiteX1" fmla="*/ 54 w 2031158"/>
              <a:gd name="connsiteY1" fmla="*/ 2085283 h 4237351"/>
              <a:gd name="connsiteX2" fmla="*/ 1733700 w 2031158"/>
              <a:gd name="connsiteY2" fmla="*/ 4237135 h 4237351"/>
              <a:gd name="connsiteX3" fmla="*/ 2023218 w 2031158"/>
              <a:gd name="connsiteY3" fmla="*/ 3815678 h 4237351"/>
              <a:gd name="connsiteX0" fmla="*/ 1100111 w 2031158"/>
              <a:gd name="connsiteY0" fmla="*/ 0 h 4237351"/>
              <a:gd name="connsiteX1" fmla="*/ 54 w 2031158"/>
              <a:gd name="connsiteY1" fmla="*/ 2085283 h 4237351"/>
              <a:gd name="connsiteX2" fmla="*/ 1733700 w 2031158"/>
              <a:gd name="connsiteY2" fmla="*/ 4237135 h 4237351"/>
              <a:gd name="connsiteX3" fmla="*/ 2023218 w 2031158"/>
              <a:gd name="connsiteY3" fmla="*/ 3815678 h 4237351"/>
              <a:gd name="connsiteX0" fmla="*/ 1100111 w 2031158"/>
              <a:gd name="connsiteY0" fmla="*/ 0 h 4237351"/>
              <a:gd name="connsiteX1" fmla="*/ 54 w 2031158"/>
              <a:gd name="connsiteY1" fmla="*/ 2085283 h 4237351"/>
              <a:gd name="connsiteX2" fmla="*/ 1733700 w 2031158"/>
              <a:gd name="connsiteY2" fmla="*/ 4237135 h 4237351"/>
              <a:gd name="connsiteX3" fmla="*/ 2023218 w 2031158"/>
              <a:gd name="connsiteY3" fmla="*/ 3815678 h 4237351"/>
              <a:gd name="connsiteX0" fmla="*/ 1103427 w 2034474"/>
              <a:gd name="connsiteY0" fmla="*/ 0 h 4237351"/>
              <a:gd name="connsiteX1" fmla="*/ 3370 w 2034474"/>
              <a:gd name="connsiteY1" fmla="*/ 2085283 h 4237351"/>
              <a:gd name="connsiteX2" fmla="*/ 1737016 w 2034474"/>
              <a:gd name="connsiteY2" fmla="*/ 4237135 h 4237351"/>
              <a:gd name="connsiteX3" fmla="*/ 2026534 w 2034474"/>
              <a:gd name="connsiteY3" fmla="*/ 3815678 h 4237351"/>
              <a:gd name="connsiteX0" fmla="*/ 1094511 w 2025558"/>
              <a:gd name="connsiteY0" fmla="*/ 0 h 4237351"/>
              <a:gd name="connsiteX1" fmla="*/ 3501 w 2025558"/>
              <a:gd name="connsiteY1" fmla="*/ 1877081 h 4237351"/>
              <a:gd name="connsiteX2" fmla="*/ 1728100 w 2025558"/>
              <a:gd name="connsiteY2" fmla="*/ 4237135 h 4237351"/>
              <a:gd name="connsiteX3" fmla="*/ 2017618 w 2025558"/>
              <a:gd name="connsiteY3" fmla="*/ 3815678 h 4237351"/>
              <a:gd name="connsiteX0" fmla="*/ 1094511 w 2025558"/>
              <a:gd name="connsiteY0" fmla="*/ 0 h 4237351"/>
              <a:gd name="connsiteX1" fmla="*/ 3501 w 2025558"/>
              <a:gd name="connsiteY1" fmla="*/ 1877081 h 4237351"/>
              <a:gd name="connsiteX2" fmla="*/ 1728100 w 2025558"/>
              <a:gd name="connsiteY2" fmla="*/ 4237135 h 4237351"/>
              <a:gd name="connsiteX3" fmla="*/ 2017618 w 2025558"/>
              <a:gd name="connsiteY3" fmla="*/ 3815678 h 4237351"/>
              <a:gd name="connsiteX0" fmla="*/ 1094511 w 2025558"/>
              <a:gd name="connsiteY0" fmla="*/ 0 h 4237351"/>
              <a:gd name="connsiteX1" fmla="*/ 3501 w 2025558"/>
              <a:gd name="connsiteY1" fmla="*/ 1877081 h 4237351"/>
              <a:gd name="connsiteX2" fmla="*/ 1728100 w 2025558"/>
              <a:gd name="connsiteY2" fmla="*/ 4237135 h 4237351"/>
              <a:gd name="connsiteX3" fmla="*/ 2017618 w 2025558"/>
              <a:gd name="connsiteY3" fmla="*/ 3815678 h 4237351"/>
              <a:gd name="connsiteX0" fmla="*/ 1162801 w 2093848"/>
              <a:gd name="connsiteY0" fmla="*/ 0 h 4237351"/>
              <a:gd name="connsiteX1" fmla="*/ 71791 w 2093848"/>
              <a:gd name="connsiteY1" fmla="*/ 1877081 h 4237351"/>
              <a:gd name="connsiteX2" fmla="*/ 1796390 w 2093848"/>
              <a:gd name="connsiteY2" fmla="*/ 4237135 h 4237351"/>
              <a:gd name="connsiteX3" fmla="*/ 2085908 w 2093848"/>
              <a:gd name="connsiteY3" fmla="*/ 3815678 h 42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3848" h="4237351">
                <a:moveTo>
                  <a:pt x="1162801" y="0"/>
                </a:moveTo>
                <a:cubicBezTo>
                  <a:pt x="1199658" y="779822"/>
                  <a:pt x="319064" y="455762"/>
                  <a:pt x="71791" y="1877081"/>
                </a:cubicBezTo>
                <a:cubicBezTo>
                  <a:pt x="-175482" y="3298400"/>
                  <a:pt x="172878" y="4227846"/>
                  <a:pt x="1796390" y="4237135"/>
                </a:cubicBezTo>
                <a:cubicBezTo>
                  <a:pt x="2245642" y="4247640"/>
                  <a:pt x="2039163" y="3872342"/>
                  <a:pt x="2085908" y="3815678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182813" y="2536825"/>
            <a:ext cx="3754437" cy="3373438"/>
          </a:xfrm>
          <a:custGeom>
            <a:avLst/>
            <a:gdLst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5" fmla="*/ 4170 w 1389086"/>
              <a:gd name="connsiteY5" fmla="*/ 1580225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39680 w 1389086"/>
              <a:gd name="connsiteY0" fmla="*/ 0 h 4232568"/>
              <a:gd name="connsiteX1" fmla="*/ 75191 w 1389086"/>
              <a:gd name="connsiteY1" fmla="*/ 3773009 h 4232568"/>
              <a:gd name="connsiteX2" fmla="*/ 723261 w 1389086"/>
              <a:gd name="connsiteY2" fmla="*/ 4101483 h 4232568"/>
              <a:gd name="connsiteX3" fmla="*/ 1389086 w 1389086"/>
              <a:gd name="connsiteY3" fmla="*/ 3160450 h 4232568"/>
              <a:gd name="connsiteX4" fmla="*/ 1389086 w 1389086"/>
              <a:gd name="connsiteY4" fmla="*/ 3160450 h 4232568"/>
              <a:gd name="connsiteX0" fmla="*/ 13291 w 1362697"/>
              <a:gd name="connsiteY0" fmla="*/ 0 h 4248628"/>
              <a:gd name="connsiteX1" fmla="*/ 48802 w 1362697"/>
              <a:gd name="connsiteY1" fmla="*/ 3773009 h 4248628"/>
              <a:gd name="connsiteX2" fmla="*/ 696872 w 1362697"/>
              <a:gd name="connsiteY2" fmla="*/ 4101483 h 4248628"/>
              <a:gd name="connsiteX3" fmla="*/ 1362697 w 1362697"/>
              <a:gd name="connsiteY3" fmla="*/ 3160450 h 4248628"/>
              <a:gd name="connsiteX4" fmla="*/ 1362697 w 1362697"/>
              <a:gd name="connsiteY4" fmla="*/ 3160450 h 4248628"/>
              <a:gd name="connsiteX0" fmla="*/ 0 w 1349406"/>
              <a:gd name="connsiteY0" fmla="*/ 0 h 4248628"/>
              <a:gd name="connsiteX1" fmla="*/ 35511 w 1349406"/>
              <a:gd name="connsiteY1" fmla="*/ 3773009 h 4248628"/>
              <a:gd name="connsiteX2" fmla="*/ 683581 w 1349406"/>
              <a:gd name="connsiteY2" fmla="*/ 4101483 h 4248628"/>
              <a:gd name="connsiteX3" fmla="*/ 1349406 w 1349406"/>
              <a:gd name="connsiteY3" fmla="*/ 3160450 h 4248628"/>
              <a:gd name="connsiteX4" fmla="*/ 1349406 w 1349406"/>
              <a:gd name="connsiteY4" fmla="*/ 3160450 h 424862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215638"/>
              <a:gd name="connsiteX1" fmla="*/ 35511 w 1349431"/>
              <a:gd name="connsiteY1" fmla="*/ 3773009 h 4215638"/>
              <a:gd name="connsiteX2" fmla="*/ 683581 w 1349431"/>
              <a:gd name="connsiteY2" fmla="*/ 4101483 h 4215638"/>
              <a:gd name="connsiteX3" fmla="*/ 1349406 w 1349431"/>
              <a:gd name="connsiteY3" fmla="*/ 3160450 h 4215638"/>
              <a:gd name="connsiteX4" fmla="*/ 1349406 w 1349431"/>
              <a:gd name="connsiteY4" fmla="*/ 3160450 h 4215638"/>
              <a:gd name="connsiteX0" fmla="*/ 0 w 1349431"/>
              <a:gd name="connsiteY0" fmla="*/ 0 h 4129831"/>
              <a:gd name="connsiteX1" fmla="*/ 35511 w 1349431"/>
              <a:gd name="connsiteY1" fmla="*/ 3773009 h 4129831"/>
              <a:gd name="connsiteX2" fmla="*/ 683581 w 1349431"/>
              <a:gd name="connsiteY2" fmla="*/ 4101483 h 4129831"/>
              <a:gd name="connsiteX3" fmla="*/ 1349406 w 1349431"/>
              <a:gd name="connsiteY3" fmla="*/ 3160450 h 4129831"/>
              <a:gd name="connsiteX4" fmla="*/ 1349406 w 1349431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4" fmla="*/ 1349406 w 1349406"/>
              <a:gd name="connsiteY4" fmla="*/ 3160450 h 4129831"/>
              <a:gd name="connsiteX0" fmla="*/ 0 w 1509204"/>
              <a:gd name="connsiteY0" fmla="*/ 0 h 4129831"/>
              <a:gd name="connsiteX1" fmla="*/ 35511 w 1509204"/>
              <a:gd name="connsiteY1" fmla="*/ 3773009 h 4129831"/>
              <a:gd name="connsiteX2" fmla="*/ 683581 w 1509204"/>
              <a:gd name="connsiteY2" fmla="*/ 4101483 h 4129831"/>
              <a:gd name="connsiteX3" fmla="*/ 1349406 w 1509204"/>
              <a:gd name="connsiteY3" fmla="*/ 3160450 h 4129831"/>
              <a:gd name="connsiteX4" fmla="*/ 1509204 w 1509204"/>
              <a:gd name="connsiteY4" fmla="*/ 3320248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29831"/>
              <a:gd name="connsiteX1" fmla="*/ 35511 w 1349406"/>
              <a:gd name="connsiteY1" fmla="*/ 3773009 h 4129831"/>
              <a:gd name="connsiteX2" fmla="*/ 683581 w 1349406"/>
              <a:gd name="connsiteY2" fmla="*/ 4101483 h 4129831"/>
              <a:gd name="connsiteX3" fmla="*/ 1349406 w 1349406"/>
              <a:gd name="connsiteY3" fmla="*/ 3160450 h 4129831"/>
              <a:gd name="connsiteX0" fmla="*/ 0 w 1349406"/>
              <a:gd name="connsiteY0" fmla="*/ 0 h 4101578"/>
              <a:gd name="connsiteX1" fmla="*/ 35511 w 1349406"/>
              <a:gd name="connsiteY1" fmla="*/ 3204838 h 4101578"/>
              <a:gd name="connsiteX2" fmla="*/ 683581 w 1349406"/>
              <a:gd name="connsiteY2" fmla="*/ 4101483 h 4101578"/>
              <a:gd name="connsiteX3" fmla="*/ 1349406 w 1349406"/>
              <a:gd name="connsiteY3" fmla="*/ 3160450 h 4101578"/>
              <a:gd name="connsiteX0" fmla="*/ 0 w 1349406"/>
              <a:gd name="connsiteY0" fmla="*/ 0 h 3429870"/>
              <a:gd name="connsiteX1" fmla="*/ 35511 w 1349406"/>
              <a:gd name="connsiteY1" fmla="*/ 3204838 h 3429870"/>
              <a:gd name="connsiteX2" fmla="*/ 1349406 w 1349406"/>
              <a:gd name="connsiteY2" fmla="*/ 3160450 h 3429870"/>
              <a:gd name="connsiteX0" fmla="*/ 0 w 1349406"/>
              <a:gd name="connsiteY0" fmla="*/ 0 h 3824734"/>
              <a:gd name="connsiteX1" fmla="*/ 35511 w 1349406"/>
              <a:gd name="connsiteY1" fmla="*/ 3204838 h 3824734"/>
              <a:gd name="connsiteX2" fmla="*/ 1349406 w 1349406"/>
              <a:gd name="connsiteY2" fmla="*/ 3160450 h 3824734"/>
              <a:gd name="connsiteX0" fmla="*/ 0 w 1349406"/>
              <a:gd name="connsiteY0" fmla="*/ 0 h 4056770"/>
              <a:gd name="connsiteX1" fmla="*/ 35511 w 1349406"/>
              <a:gd name="connsiteY1" fmla="*/ 3204838 h 4056770"/>
              <a:gd name="connsiteX2" fmla="*/ 1349406 w 1349406"/>
              <a:gd name="connsiteY2" fmla="*/ 3160450 h 4056770"/>
              <a:gd name="connsiteX0" fmla="*/ 0 w 1349406"/>
              <a:gd name="connsiteY0" fmla="*/ 0 h 4116088"/>
              <a:gd name="connsiteX1" fmla="*/ 35511 w 1349406"/>
              <a:gd name="connsiteY1" fmla="*/ 3204838 h 4116088"/>
              <a:gd name="connsiteX2" fmla="*/ 1349406 w 1349406"/>
              <a:gd name="connsiteY2" fmla="*/ 3160450 h 4116088"/>
              <a:gd name="connsiteX0" fmla="*/ 0 w 1349406"/>
              <a:gd name="connsiteY0" fmla="*/ 0 h 3623780"/>
              <a:gd name="connsiteX1" fmla="*/ 17756 w 1349406"/>
              <a:gd name="connsiteY1" fmla="*/ 1535836 h 3623780"/>
              <a:gd name="connsiteX2" fmla="*/ 1349406 w 1349406"/>
              <a:gd name="connsiteY2" fmla="*/ 3160450 h 3623780"/>
              <a:gd name="connsiteX0" fmla="*/ 44820 w 65672"/>
              <a:gd name="connsiteY0" fmla="*/ 0 h 3593932"/>
              <a:gd name="connsiteX1" fmla="*/ 62576 w 65672"/>
              <a:gd name="connsiteY1" fmla="*/ 1535836 h 3593932"/>
              <a:gd name="connsiteX2" fmla="*/ 432 w 65672"/>
              <a:gd name="connsiteY2" fmla="*/ 3124939 h 3593932"/>
              <a:gd name="connsiteX0" fmla="*/ 44388 w 751871"/>
              <a:gd name="connsiteY0" fmla="*/ 0 h 3124939"/>
              <a:gd name="connsiteX1" fmla="*/ 62144 w 751871"/>
              <a:gd name="connsiteY1" fmla="*/ 1535836 h 3124939"/>
              <a:gd name="connsiteX2" fmla="*/ 0 w 751871"/>
              <a:gd name="connsiteY2" fmla="*/ 3124939 h 3124939"/>
              <a:gd name="connsiteX0" fmla="*/ 79899 w 761717"/>
              <a:gd name="connsiteY0" fmla="*/ 0 h 3142694"/>
              <a:gd name="connsiteX1" fmla="*/ 97655 w 761717"/>
              <a:gd name="connsiteY1" fmla="*/ 1535836 h 3142694"/>
              <a:gd name="connsiteX2" fmla="*/ 0 w 761717"/>
              <a:gd name="connsiteY2" fmla="*/ 3142694 h 3142694"/>
              <a:gd name="connsiteX0" fmla="*/ 71022 w 759232"/>
              <a:gd name="connsiteY0" fmla="*/ 0 h 3124939"/>
              <a:gd name="connsiteX1" fmla="*/ 88778 w 759232"/>
              <a:gd name="connsiteY1" fmla="*/ 1535836 h 3124939"/>
              <a:gd name="connsiteX2" fmla="*/ 0 w 759232"/>
              <a:gd name="connsiteY2" fmla="*/ 3124939 h 3124939"/>
              <a:gd name="connsiteX0" fmla="*/ 142043 w 779566"/>
              <a:gd name="connsiteY0" fmla="*/ 0 h 3124939"/>
              <a:gd name="connsiteX1" fmla="*/ 159799 w 779566"/>
              <a:gd name="connsiteY1" fmla="*/ 1535836 h 3124939"/>
              <a:gd name="connsiteX2" fmla="*/ 0 w 779566"/>
              <a:gd name="connsiteY2" fmla="*/ 3124939 h 3124939"/>
              <a:gd name="connsiteX0" fmla="*/ 0 w 962386"/>
              <a:gd name="connsiteY0" fmla="*/ 0 h 3382392"/>
              <a:gd name="connsiteX1" fmla="*/ 17756 w 962386"/>
              <a:gd name="connsiteY1" fmla="*/ 1535836 h 3382392"/>
              <a:gd name="connsiteX2" fmla="*/ 292963 w 962386"/>
              <a:gd name="connsiteY2" fmla="*/ 3382392 h 3382392"/>
              <a:gd name="connsiteX0" fmla="*/ 0 w 960697"/>
              <a:gd name="connsiteY0" fmla="*/ 0 h 3382392"/>
              <a:gd name="connsiteX1" fmla="*/ 17756 w 960697"/>
              <a:gd name="connsiteY1" fmla="*/ 1535836 h 3382392"/>
              <a:gd name="connsiteX2" fmla="*/ 292963 w 960697"/>
              <a:gd name="connsiteY2" fmla="*/ 3382392 h 3382392"/>
              <a:gd name="connsiteX0" fmla="*/ 0 w 958775"/>
              <a:gd name="connsiteY0" fmla="*/ 0 h 3382392"/>
              <a:gd name="connsiteX1" fmla="*/ 8878 w 958775"/>
              <a:gd name="connsiteY1" fmla="*/ 1003176 h 3382392"/>
              <a:gd name="connsiteX2" fmla="*/ 292963 w 958775"/>
              <a:gd name="connsiteY2" fmla="*/ 3382392 h 3382392"/>
              <a:gd name="connsiteX0" fmla="*/ 0 w 958775"/>
              <a:gd name="connsiteY0" fmla="*/ 0 h 3382392"/>
              <a:gd name="connsiteX1" fmla="*/ 8878 w 958775"/>
              <a:gd name="connsiteY1" fmla="*/ 1003176 h 3382392"/>
              <a:gd name="connsiteX2" fmla="*/ 292963 w 958775"/>
              <a:gd name="connsiteY2" fmla="*/ 3382392 h 3382392"/>
              <a:gd name="connsiteX0" fmla="*/ 0 w 1241227"/>
              <a:gd name="connsiteY0" fmla="*/ 0 h 3382435"/>
              <a:gd name="connsiteX1" fmla="*/ 8878 w 1241227"/>
              <a:gd name="connsiteY1" fmla="*/ 1003176 h 3382435"/>
              <a:gd name="connsiteX2" fmla="*/ 292963 w 1241227"/>
              <a:gd name="connsiteY2" fmla="*/ 3382392 h 3382435"/>
              <a:gd name="connsiteX0" fmla="*/ 2766620 w 2775698"/>
              <a:gd name="connsiteY0" fmla="*/ 0 h 3373384"/>
              <a:gd name="connsiteX1" fmla="*/ 2775498 w 2775698"/>
              <a:gd name="connsiteY1" fmla="*/ 1003176 h 3373384"/>
              <a:gd name="connsiteX2" fmla="*/ 0 w 2775698"/>
              <a:gd name="connsiteY2" fmla="*/ 3373340 h 3373384"/>
              <a:gd name="connsiteX0" fmla="*/ 3443493 w 3452390"/>
              <a:gd name="connsiteY0" fmla="*/ 0 h 3373340"/>
              <a:gd name="connsiteX1" fmla="*/ 3452371 w 3452390"/>
              <a:gd name="connsiteY1" fmla="*/ 1003176 h 3373340"/>
              <a:gd name="connsiteX2" fmla="*/ 676873 w 3452390"/>
              <a:gd name="connsiteY2" fmla="*/ 3373340 h 3373340"/>
              <a:gd name="connsiteX0" fmla="*/ 3443493 w 3452390"/>
              <a:gd name="connsiteY0" fmla="*/ 0 h 3373340"/>
              <a:gd name="connsiteX1" fmla="*/ 3452371 w 3452390"/>
              <a:gd name="connsiteY1" fmla="*/ 451002 h 3373340"/>
              <a:gd name="connsiteX2" fmla="*/ 676873 w 3452390"/>
              <a:gd name="connsiteY2" fmla="*/ 3373340 h 3373340"/>
              <a:gd name="connsiteX0" fmla="*/ 3412556 w 3439248"/>
              <a:gd name="connsiteY0" fmla="*/ 0 h 3373340"/>
              <a:gd name="connsiteX1" fmla="*/ 3421434 w 3439248"/>
              <a:gd name="connsiteY1" fmla="*/ 451002 h 3373340"/>
              <a:gd name="connsiteX2" fmla="*/ 645936 w 3439248"/>
              <a:gd name="connsiteY2" fmla="*/ 3373340 h 3373340"/>
              <a:gd name="connsiteX0" fmla="*/ 3398531 w 3587677"/>
              <a:gd name="connsiteY0" fmla="*/ 0 h 3373340"/>
              <a:gd name="connsiteX1" fmla="*/ 3570345 w 3587677"/>
              <a:gd name="connsiteY1" fmla="*/ 487209 h 3373340"/>
              <a:gd name="connsiteX2" fmla="*/ 631911 w 3587677"/>
              <a:gd name="connsiteY2" fmla="*/ 3373340 h 3373340"/>
              <a:gd name="connsiteX0" fmla="*/ 3510747 w 3510767"/>
              <a:gd name="connsiteY0" fmla="*/ 0 h 3373340"/>
              <a:gd name="connsiteX1" fmla="*/ 2551057 w 3510767"/>
              <a:gd name="connsiteY1" fmla="*/ 912655 h 3373340"/>
              <a:gd name="connsiteX2" fmla="*/ 744127 w 3510767"/>
              <a:gd name="connsiteY2" fmla="*/ 3373340 h 3373340"/>
              <a:gd name="connsiteX0" fmla="*/ 3520386 w 3520404"/>
              <a:gd name="connsiteY0" fmla="*/ 0 h 3373340"/>
              <a:gd name="connsiteX1" fmla="*/ 2479228 w 3520404"/>
              <a:gd name="connsiteY1" fmla="*/ 423845 h 3373340"/>
              <a:gd name="connsiteX2" fmla="*/ 753766 w 3520404"/>
              <a:gd name="connsiteY2" fmla="*/ 3373340 h 3373340"/>
              <a:gd name="connsiteX0" fmla="*/ 3520386 w 3520400"/>
              <a:gd name="connsiteY0" fmla="*/ 0 h 3373340"/>
              <a:gd name="connsiteX1" fmla="*/ 2479228 w 3520400"/>
              <a:gd name="connsiteY1" fmla="*/ 423845 h 3373340"/>
              <a:gd name="connsiteX2" fmla="*/ 753766 w 3520400"/>
              <a:gd name="connsiteY2" fmla="*/ 3373340 h 3373340"/>
              <a:gd name="connsiteX0" fmla="*/ 3677698 w 3677731"/>
              <a:gd name="connsiteY0" fmla="*/ 0 h 3373340"/>
              <a:gd name="connsiteX1" fmla="*/ 2636540 w 3677731"/>
              <a:gd name="connsiteY1" fmla="*/ 423845 h 3373340"/>
              <a:gd name="connsiteX2" fmla="*/ 911078 w 3677731"/>
              <a:gd name="connsiteY2" fmla="*/ 3373340 h 3373340"/>
              <a:gd name="connsiteX0" fmla="*/ 3856224 w 3856257"/>
              <a:gd name="connsiteY0" fmla="*/ 0 h 3373340"/>
              <a:gd name="connsiteX1" fmla="*/ 2815066 w 3856257"/>
              <a:gd name="connsiteY1" fmla="*/ 423845 h 3373340"/>
              <a:gd name="connsiteX2" fmla="*/ 1089604 w 3856257"/>
              <a:gd name="connsiteY2" fmla="*/ 3373340 h 3373340"/>
              <a:gd name="connsiteX0" fmla="*/ 4184020 w 4184031"/>
              <a:gd name="connsiteY0" fmla="*/ 0 h 3373340"/>
              <a:gd name="connsiteX1" fmla="*/ 2002309 w 4184031"/>
              <a:gd name="connsiteY1" fmla="*/ 342376 h 3373340"/>
              <a:gd name="connsiteX2" fmla="*/ 1417400 w 4184031"/>
              <a:gd name="connsiteY2" fmla="*/ 3373340 h 3373340"/>
              <a:gd name="connsiteX0" fmla="*/ 3955193 w 3955204"/>
              <a:gd name="connsiteY0" fmla="*/ 0 h 3373340"/>
              <a:gd name="connsiteX1" fmla="*/ 1773482 w 3955204"/>
              <a:gd name="connsiteY1" fmla="*/ 342376 h 3373340"/>
              <a:gd name="connsiteX2" fmla="*/ 1188573 w 3955204"/>
              <a:gd name="connsiteY2" fmla="*/ 3373340 h 3373340"/>
              <a:gd name="connsiteX0" fmla="*/ 3972424 w 3972435"/>
              <a:gd name="connsiteY0" fmla="*/ 0 h 3373340"/>
              <a:gd name="connsiteX1" fmla="*/ 1790713 w 3972435"/>
              <a:gd name="connsiteY1" fmla="*/ 342376 h 3373340"/>
              <a:gd name="connsiteX2" fmla="*/ 1205804 w 3972435"/>
              <a:gd name="connsiteY2" fmla="*/ 3373340 h 3373340"/>
              <a:gd name="connsiteX0" fmla="*/ 3715652 w 3715663"/>
              <a:gd name="connsiteY0" fmla="*/ 0 h 3373340"/>
              <a:gd name="connsiteX1" fmla="*/ 1533941 w 3715663"/>
              <a:gd name="connsiteY1" fmla="*/ 342376 h 3373340"/>
              <a:gd name="connsiteX2" fmla="*/ 949032 w 3715663"/>
              <a:gd name="connsiteY2" fmla="*/ 3373340 h 3373340"/>
              <a:gd name="connsiteX0" fmla="*/ 3715652 w 3715738"/>
              <a:gd name="connsiteY0" fmla="*/ 0 h 3373340"/>
              <a:gd name="connsiteX1" fmla="*/ 1533941 w 3715738"/>
              <a:gd name="connsiteY1" fmla="*/ 342376 h 3373340"/>
              <a:gd name="connsiteX2" fmla="*/ 949032 w 3715738"/>
              <a:gd name="connsiteY2" fmla="*/ 3373340 h 3373340"/>
              <a:gd name="connsiteX0" fmla="*/ 3754339 w 3754425"/>
              <a:gd name="connsiteY0" fmla="*/ 0 h 3373340"/>
              <a:gd name="connsiteX1" fmla="*/ 1572628 w 3754425"/>
              <a:gd name="connsiteY1" fmla="*/ 342376 h 3373340"/>
              <a:gd name="connsiteX2" fmla="*/ 987719 w 3754425"/>
              <a:gd name="connsiteY2" fmla="*/ 3373340 h 3373340"/>
              <a:gd name="connsiteX0" fmla="*/ 3754343 w 3754534"/>
              <a:gd name="connsiteY0" fmla="*/ 0 h 3373340"/>
              <a:gd name="connsiteX1" fmla="*/ 1572632 w 3754534"/>
              <a:gd name="connsiteY1" fmla="*/ 342376 h 3373340"/>
              <a:gd name="connsiteX2" fmla="*/ 987723 w 3754534"/>
              <a:gd name="connsiteY2" fmla="*/ 3373340 h 337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4534" h="3373340">
                <a:moveTo>
                  <a:pt x="3754343" y="0"/>
                </a:moveTo>
                <a:cubicBezTo>
                  <a:pt x="3768573" y="712101"/>
                  <a:pt x="2987217" y="344890"/>
                  <a:pt x="1572632" y="342376"/>
                </a:cubicBezTo>
                <a:cubicBezTo>
                  <a:pt x="350893" y="340205"/>
                  <a:pt x="-947477" y="3328276"/>
                  <a:pt x="987723" y="3373340"/>
                </a:cubicBez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203575" y="5910263"/>
            <a:ext cx="787400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78275" y="5921375"/>
            <a:ext cx="3175" cy="3905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1763713" y="519113"/>
            <a:ext cx="5616575" cy="4679950"/>
            <a:chOff x="1602000" y="692696"/>
            <a:chExt cx="5616624" cy="4680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462" y="692696"/>
              <a:ext cx="0" cy="4680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02000" y="5366865"/>
              <a:ext cx="5616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844800" y="519906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1</a:t>
            </a:r>
            <a:r>
              <a:rPr lang="it-IT" altLang="en-US" sz="2400"/>
              <a:t> (es. NO</a:t>
            </a:r>
            <a:r>
              <a:rPr lang="it-IT" altLang="en-US" sz="2400" baseline="-25000"/>
              <a:t>3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 rot="-5400000">
            <a:off x="-206375" y="2628900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2</a:t>
            </a:r>
            <a:r>
              <a:rPr lang="it-IT" altLang="en-US" sz="2400"/>
              <a:t> (es. PO</a:t>
            </a:r>
            <a:r>
              <a:rPr lang="it-IT" altLang="en-US" sz="2400" baseline="-25000"/>
              <a:t>4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2771775" y="519113"/>
            <a:ext cx="4608513" cy="417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73363" y="511175"/>
            <a:ext cx="4606925" cy="4189413"/>
          </a:xfrm>
          <a:custGeom>
            <a:avLst/>
            <a:gdLst>
              <a:gd name="connsiteX0" fmla="*/ 0 w 4243527"/>
              <a:gd name="connsiteY0" fmla="*/ 0 h 4190260"/>
              <a:gd name="connsiteX1" fmla="*/ 8878 w 4243527"/>
              <a:gd name="connsiteY1" fmla="*/ 4190260 h 4190260"/>
              <a:gd name="connsiteX2" fmla="*/ 4243527 w 4243527"/>
              <a:gd name="connsiteY2" fmla="*/ 4181383 h 41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3527" h="4190260">
                <a:moveTo>
                  <a:pt x="0" y="0"/>
                </a:moveTo>
                <a:cubicBezTo>
                  <a:pt x="2959" y="1396753"/>
                  <a:pt x="5919" y="2793507"/>
                  <a:pt x="8878" y="4190260"/>
                </a:cubicBezTo>
                <a:lnTo>
                  <a:pt x="4243527" y="4181383"/>
                </a:lnTo>
              </a:path>
            </a:pathLst>
          </a:cu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24125" y="727075"/>
            <a:ext cx="495300" cy="495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endParaRPr lang="en-US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748088" y="504825"/>
            <a:ext cx="3632200" cy="3619500"/>
            <a:chOff x="3747454" y="505049"/>
            <a:chExt cx="3632858" cy="3619351"/>
          </a:xfrm>
        </p:grpSpPr>
        <p:sp>
          <p:nvSpPr>
            <p:cNvPr id="14" name="Rectangle 13"/>
            <p:cNvSpPr/>
            <p:nvPr/>
          </p:nvSpPr>
          <p:spPr>
            <a:xfrm>
              <a:off x="3995149" y="511399"/>
              <a:ext cx="3385163" cy="3608239"/>
            </a:xfrm>
            <a:prstGeom prst="rect">
              <a:avLst/>
            </a:prstGeom>
            <a:solidFill>
              <a:srgbClr val="FF9999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3747454" y="505049"/>
              <a:ext cx="3632858" cy="3619351"/>
              <a:chOff x="3747454" y="505049"/>
              <a:chExt cx="3632858" cy="3619351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996736" y="505049"/>
                <a:ext cx="3383576" cy="3619351"/>
              </a:xfrm>
              <a:custGeom>
                <a:avLst/>
                <a:gdLst>
                  <a:gd name="connsiteX0" fmla="*/ 0 w 4243527"/>
                  <a:gd name="connsiteY0" fmla="*/ 0 h 4190260"/>
                  <a:gd name="connsiteX1" fmla="*/ 8878 w 4243527"/>
                  <a:gd name="connsiteY1" fmla="*/ 4190260 h 4190260"/>
                  <a:gd name="connsiteX2" fmla="*/ 4243527 w 4243527"/>
                  <a:gd name="connsiteY2" fmla="*/ 4181383 h 419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3527" h="4190260">
                    <a:moveTo>
                      <a:pt x="0" y="0"/>
                    </a:moveTo>
                    <a:cubicBezTo>
                      <a:pt x="2959" y="1396753"/>
                      <a:pt x="5919" y="2793507"/>
                      <a:pt x="8878" y="4190260"/>
                    </a:cubicBezTo>
                    <a:lnTo>
                      <a:pt x="4243527" y="4181383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47454" y="727290"/>
                <a:ext cx="495390" cy="4952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2800" b="1" dirty="0">
                    <a:solidFill>
                      <a:srgbClr val="FF0000"/>
                    </a:solidFill>
                  </a:rPr>
                  <a:t>B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92163" y="5894388"/>
            <a:ext cx="75596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it-IT" sz="2400" dirty="0"/>
              <a:t> necessita di livelli di risorse più bassi di </a:t>
            </a:r>
            <a:r>
              <a:rPr lang="it-IT" sz="2400" b="1" dirty="0">
                <a:solidFill>
                  <a:srgbClr val="FF0000"/>
                </a:solidFill>
              </a:rPr>
              <a:t>B</a:t>
            </a:r>
            <a:r>
              <a:rPr lang="it-IT" sz="2400" dirty="0"/>
              <a:t> e quindi esclude </a:t>
            </a:r>
            <a:r>
              <a:rPr lang="it-IT" sz="2400" b="1" dirty="0">
                <a:solidFill>
                  <a:srgbClr val="FF0000"/>
                </a:solidFill>
              </a:rPr>
              <a:t>B</a:t>
            </a:r>
            <a:r>
              <a:rPr lang="it-IT" sz="2400" dirty="0"/>
              <a:t> (principio di esclusione competitiva)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1763713" y="519113"/>
            <a:ext cx="5616575" cy="4679950"/>
            <a:chOff x="1602000" y="692696"/>
            <a:chExt cx="5616624" cy="4680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462" y="692696"/>
              <a:ext cx="0" cy="4680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02000" y="5366865"/>
              <a:ext cx="5616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2844800" y="5199063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1</a:t>
            </a:r>
            <a:r>
              <a:rPr lang="it-IT" altLang="en-US" sz="2400"/>
              <a:t> (es. NO</a:t>
            </a:r>
            <a:r>
              <a:rPr lang="it-IT" altLang="en-US" sz="2400" baseline="-25000"/>
              <a:t>3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 rot="-5400000">
            <a:off x="-206375" y="2628900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2</a:t>
            </a:r>
            <a:r>
              <a:rPr lang="it-IT" altLang="en-US" sz="2400"/>
              <a:t> (es. PO</a:t>
            </a:r>
            <a:r>
              <a:rPr lang="it-IT" altLang="en-US" sz="2400" baseline="-25000"/>
              <a:t>4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2771775" y="519113"/>
            <a:ext cx="4608513" cy="3627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73363" y="511175"/>
            <a:ext cx="4606925" cy="3638550"/>
          </a:xfrm>
          <a:custGeom>
            <a:avLst/>
            <a:gdLst>
              <a:gd name="connsiteX0" fmla="*/ 0 w 4243527"/>
              <a:gd name="connsiteY0" fmla="*/ 0 h 4190260"/>
              <a:gd name="connsiteX1" fmla="*/ 8878 w 4243527"/>
              <a:gd name="connsiteY1" fmla="*/ 4190260 h 4190260"/>
              <a:gd name="connsiteX2" fmla="*/ 4243527 w 4243527"/>
              <a:gd name="connsiteY2" fmla="*/ 4181383 h 41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3527" h="4190260">
                <a:moveTo>
                  <a:pt x="0" y="0"/>
                </a:moveTo>
                <a:cubicBezTo>
                  <a:pt x="2959" y="1396753"/>
                  <a:pt x="5919" y="2793507"/>
                  <a:pt x="8878" y="4190260"/>
                </a:cubicBezTo>
                <a:lnTo>
                  <a:pt x="4243527" y="4181383"/>
                </a:lnTo>
              </a:path>
            </a:pathLst>
          </a:cu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24125" y="727075"/>
            <a:ext cx="495300" cy="495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endParaRPr lang="en-US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48088" y="511175"/>
            <a:ext cx="3632200" cy="4473575"/>
            <a:chOff x="3747454" y="510536"/>
            <a:chExt cx="3632858" cy="4473555"/>
          </a:xfrm>
        </p:grpSpPr>
        <p:sp>
          <p:nvSpPr>
            <p:cNvPr id="14" name="Rectangle 13"/>
            <p:cNvSpPr/>
            <p:nvPr/>
          </p:nvSpPr>
          <p:spPr>
            <a:xfrm>
              <a:off x="3995149" y="520061"/>
              <a:ext cx="3385163" cy="4459268"/>
            </a:xfrm>
            <a:prstGeom prst="rect">
              <a:avLst/>
            </a:prstGeom>
            <a:solidFill>
              <a:srgbClr val="FF9999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96736" y="510536"/>
              <a:ext cx="3383576" cy="4473555"/>
            </a:xfrm>
            <a:custGeom>
              <a:avLst/>
              <a:gdLst>
                <a:gd name="connsiteX0" fmla="*/ 0 w 4243527"/>
                <a:gd name="connsiteY0" fmla="*/ 0 h 4190260"/>
                <a:gd name="connsiteX1" fmla="*/ 8878 w 4243527"/>
                <a:gd name="connsiteY1" fmla="*/ 4190260 h 4190260"/>
                <a:gd name="connsiteX2" fmla="*/ 4243527 w 4243527"/>
                <a:gd name="connsiteY2" fmla="*/ 4181383 h 419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3527" h="4190260">
                  <a:moveTo>
                    <a:pt x="0" y="0"/>
                  </a:moveTo>
                  <a:cubicBezTo>
                    <a:pt x="2959" y="1396753"/>
                    <a:pt x="5919" y="2793507"/>
                    <a:pt x="8878" y="4190260"/>
                  </a:cubicBezTo>
                  <a:lnTo>
                    <a:pt x="4243527" y="418138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747454" y="1586856"/>
              <a:ext cx="495390" cy="4952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2800" b="1" dirty="0">
                  <a:solidFill>
                    <a:srgbClr val="FF0000"/>
                  </a:solidFill>
                </a:rPr>
                <a:t>B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92163" y="5894388"/>
            <a:ext cx="75596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it-IT" sz="2400" dirty="0"/>
              <a:t> necessita di livelli di R</a:t>
            </a:r>
            <a:r>
              <a:rPr lang="it-IT" sz="2400" baseline="-25000" dirty="0"/>
              <a:t>1</a:t>
            </a:r>
            <a:r>
              <a:rPr lang="it-IT" sz="2400" dirty="0"/>
              <a:t> più bassi di </a:t>
            </a:r>
            <a:r>
              <a:rPr lang="it-IT" sz="2400" b="1" dirty="0">
                <a:solidFill>
                  <a:srgbClr val="FF0000"/>
                </a:solidFill>
              </a:rPr>
              <a:t>B</a:t>
            </a:r>
            <a:r>
              <a:rPr lang="it-IT" sz="2400" dirty="0"/>
              <a:t>,</a:t>
            </a:r>
            <a:br>
              <a:rPr lang="it-IT" sz="2400" dirty="0"/>
            </a:br>
            <a:r>
              <a:rPr lang="it-IT" sz="2400" dirty="0"/>
              <a:t>ma </a:t>
            </a:r>
            <a:r>
              <a:rPr lang="it-IT" sz="2400" b="1" dirty="0">
                <a:solidFill>
                  <a:srgbClr val="FF0000"/>
                </a:solidFill>
              </a:rPr>
              <a:t>B</a:t>
            </a:r>
            <a:r>
              <a:rPr lang="it-IT" sz="2400" dirty="0"/>
              <a:t> ha bisogno di meno R</a:t>
            </a:r>
            <a:r>
              <a:rPr lang="it-IT" sz="2400" baseline="-25000" dirty="0"/>
              <a:t>2</a:t>
            </a:r>
            <a:r>
              <a:rPr lang="it-IT" sz="2400" dirty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1258888" y="260350"/>
            <a:ext cx="6505575" cy="6481763"/>
            <a:chOff x="1259632" y="260648"/>
            <a:chExt cx="6505352" cy="648072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60648"/>
              <a:ext cx="6073304" cy="5968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6300055"/>
              <a:ext cx="1197849" cy="4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5"/>
              <a:ext cx="413293" cy="1204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1"/>
          <p:cNvSpPr>
            <a:spLocks noChangeArrowheads="1"/>
          </p:cNvSpPr>
          <p:nvPr/>
        </p:nvSpPr>
        <p:spPr bwMode="auto">
          <a:xfrm>
            <a:off x="6858000" y="339883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" name="Text Box 32"/>
          <p:cNvSpPr txBox="1">
            <a:spLocks noChangeArrowheads="1"/>
          </p:cNvSpPr>
          <p:nvPr/>
        </p:nvSpPr>
        <p:spPr bwMode="auto">
          <a:xfrm>
            <a:off x="7086600" y="328453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Cyclotella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388" name="Rectangle 33"/>
          <p:cNvSpPr>
            <a:spLocks noChangeArrowheads="1"/>
          </p:cNvSpPr>
          <p:nvPr/>
        </p:nvSpPr>
        <p:spPr bwMode="auto">
          <a:xfrm>
            <a:off x="6858000" y="4459288"/>
            <a:ext cx="114300" cy="114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Text Box 34"/>
          <p:cNvSpPr txBox="1">
            <a:spLocks noChangeArrowheads="1"/>
          </p:cNvSpPr>
          <p:nvPr/>
        </p:nvSpPr>
        <p:spPr bwMode="auto">
          <a:xfrm>
            <a:off x="7086600" y="434498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chemeClr val="accent2"/>
                </a:solidFill>
              </a:rPr>
              <a:t>Asterionella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6390" name="AutoShape 35"/>
          <p:cNvSpPr>
            <a:spLocks noChangeArrowheads="1"/>
          </p:cNvSpPr>
          <p:nvPr/>
        </p:nvSpPr>
        <p:spPr bwMode="auto">
          <a:xfrm>
            <a:off x="6858000" y="3890963"/>
            <a:ext cx="114300" cy="171450"/>
          </a:xfrm>
          <a:prstGeom prst="triangle">
            <a:avLst>
              <a:gd name="adj" fmla="val 50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Text Box 36"/>
          <p:cNvSpPr txBox="1">
            <a:spLocks noChangeArrowheads="1"/>
          </p:cNvSpPr>
          <p:nvPr/>
        </p:nvSpPr>
        <p:spPr bwMode="auto">
          <a:xfrm>
            <a:off x="7086600" y="3805238"/>
            <a:ext cx="160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0099"/>
                </a:solidFill>
              </a:rPr>
              <a:t>Coesistenza</a:t>
            </a:r>
          </a:p>
        </p:txBody>
      </p:sp>
      <p:grpSp>
        <p:nvGrpSpPr>
          <p:cNvPr id="16392" name="Group 1"/>
          <p:cNvGrpSpPr>
            <a:grpSpLocks/>
          </p:cNvGrpSpPr>
          <p:nvPr/>
        </p:nvGrpSpPr>
        <p:grpSpPr bwMode="auto">
          <a:xfrm>
            <a:off x="323850" y="1916113"/>
            <a:ext cx="7200900" cy="4941887"/>
            <a:chOff x="1153053" y="2348880"/>
            <a:chExt cx="5266087" cy="3621708"/>
          </a:xfrm>
        </p:grpSpPr>
        <p:sp>
          <p:nvSpPr>
            <p:cNvPr id="16396" name="Rectangle 3"/>
            <p:cNvSpPr>
              <a:spLocks noChangeArrowheads="1"/>
            </p:cNvSpPr>
            <p:nvPr/>
          </p:nvSpPr>
          <p:spPr bwMode="auto">
            <a:xfrm>
              <a:off x="1619499" y="2576513"/>
              <a:ext cx="2143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Geneva" charset="0"/>
                </a:rPr>
                <a:t/>
              </a:r>
              <a:br>
                <a:rPr lang="en-US" altLang="en-US" sz="900">
                  <a:latin typeface="Geneva" charset="0"/>
                </a:rPr>
              </a:br>
              <a:r>
                <a:rPr lang="en-US" altLang="en-US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altLang="en-US" sz="1800"/>
            </a:p>
          </p:txBody>
        </p:sp>
        <p:sp>
          <p:nvSpPr>
            <p:cNvPr id="16397" name="Line 7"/>
            <p:cNvSpPr>
              <a:spLocks noChangeShapeType="1"/>
            </p:cNvSpPr>
            <p:nvPr/>
          </p:nvSpPr>
          <p:spPr bwMode="auto">
            <a:xfrm>
              <a:off x="1538536" y="2348880"/>
              <a:ext cx="0" cy="31432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8"/>
            <p:cNvSpPr>
              <a:spLocks noChangeShapeType="1"/>
            </p:cNvSpPr>
            <p:nvPr/>
          </p:nvSpPr>
          <p:spPr bwMode="auto">
            <a:xfrm flipH="1">
              <a:off x="1535088" y="5486400"/>
              <a:ext cx="3657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9"/>
            <p:cNvSpPr txBox="1">
              <a:spLocks noChangeArrowheads="1"/>
            </p:cNvSpPr>
            <p:nvPr/>
          </p:nvSpPr>
          <p:spPr bwMode="auto">
            <a:xfrm rot="-5400000">
              <a:off x="664620" y="3366572"/>
              <a:ext cx="1346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PO</a:t>
              </a:r>
              <a:r>
                <a:rPr lang="en-US" altLang="en-US" sz="1800" baseline="-25000"/>
                <a:t>4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16400" name="Text Box 10"/>
            <p:cNvSpPr txBox="1">
              <a:spLocks noChangeArrowheads="1"/>
            </p:cNvSpPr>
            <p:nvPr/>
          </p:nvSpPr>
          <p:spPr bwMode="auto">
            <a:xfrm>
              <a:off x="2738686" y="56007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SiO</a:t>
              </a:r>
              <a:r>
                <a:rPr lang="en-US" altLang="en-US" sz="1800" baseline="-25000"/>
                <a:t>2</a:t>
              </a:r>
              <a:endParaRPr lang="en-US" altLang="en-US" sz="1800"/>
            </a:p>
          </p:txBody>
        </p:sp>
        <p:sp>
          <p:nvSpPr>
            <p:cNvPr id="16401" name="Line 11"/>
            <p:cNvSpPr>
              <a:spLocks noChangeShapeType="1"/>
            </p:cNvSpPr>
            <p:nvPr/>
          </p:nvSpPr>
          <p:spPr bwMode="auto">
            <a:xfrm>
              <a:off x="1767136" y="2628900"/>
              <a:ext cx="0" cy="2400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2"/>
            <p:cNvSpPr>
              <a:spLocks noChangeShapeType="1"/>
            </p:cNvSpPr>
            <p:nvPr/>
          </p:nvSpPr>
          <p:spPr bwMode="auto">
            <a:xfrm flipH="1">
              <a:off x="1767136" y="5029200"/>
              <a:ext cx="3200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3"/>
            <p:cNvSpPr>
              <a:spLocks noChangeShapeType="1"/>
            </p:cNvSpPr>
            <p:nvPr/>
          </p:nvSpPr>
          <p:spPr bwMode="auto">
            <a:xfrm flipH="1">
              <a:off x="1995736" y="5257800"/>
              <a:ext cx="3200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4"/>
            <p:cNvSpPr>
              <a:spLocks noChangeShapeType="1"/>
            </p:cNvSpPr>
            <p:nvPr/>
          </p:nvSpPr>
          <p:spPr bwMode="auto">
            <a:xfrm flipH="1">
              <a:off x="1995736" y="2628900"/>
              <a:ext cx="0" cy="26289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5"/>
            <p:cNvSpPr>
              <a:spLocks noChangeShapeType="1"/>
            </p:cNvSpPr>
            <p:nvPr/>
          </p:nvSpPr>
          <p:spPr bwMode="auto">
            <a:xfrm flipV="1">
              <a:off x="1995736" y="2971800"/>
              <a:ext cx="1028700" cy="2057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 Box 16"/>
            <p:cNvSpPr txBox="1">
              <a:spLocks noChangeArrowheads="1"/>
            </p:cNvSpPr>
            <p:nvPr/>
          </p:nvSpPr>
          <p:spPr bwMode="auto">
            <a:xfrm>
              <a:off x="2106301" y="2612345"/>
              <a:ext cx="194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</a:rPr>
                <a:t>Cyclotella</a:t>
              </a:r>
            </a:p>
          </p:txBody>
        </p:sp>
        <p:sp>
          <p:nvSpPr>
            <p:cNvPr id="16407" name="Line 17"/>
            <p:cNvSpPr>
              <a:spLocks noChangeShapeType="1"/>
            </p:cNvSpPr>
            <p:nvPr/>
          </p:nvSpPr>
          <p:spPr bwMode="auto">
            <a:xfrm flipV="1">
              <a:off x="1995736" y="3771900"/>
              <a:ext cx="2790918" cy="12573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18"/>
            <p:cNvSpPr txBox="1">
              <a:spLocks noChangeArrowheads="1"/>
            </p:cNvSpPr>
            <p:nvPr/>
          </p:nvSpPr>
          <p:spPr bwMode="auto">
            <a:xfrm>
              <a:off x="4476040" y="4487862"/>
              <a:ext cx="194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solidFill>
                    <a:schemeClr val="accent2"/>
                  </a:solidFill>
                </a:rPr>
                <a:t>Asterionella</a:t>
              </a:r>
            </a:p>
          </p:txBody>
        </p:sp>
        <p:sp>
          <p:nvSpPr>
            <p:cNvPr id="16409" name="Oval 19"/>
            <p:cNvSpPr>
              <a:spLocks noChangeArrowheads="1"/>
            </p:cNvSpPr>
            <p:nvPr/>
          </p:nvSpPr>
          <p:spPr bwMode="auto">
            <a:xfrm>
              <a:off x="2052886" y="29146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0" name="Oval 20"/>
            <p:cNvSpPr>
              <a:spLocks noChangeArrowheads="1"/>
            </p:cNvSpPr>
            <p:nvPr/>
          </p:nvSpPr>
          <p:spPr bwMode="auto">
            <a:xfrm>
              <a:off x="2110036" y="434340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1" name="AutoShape 21"/>
            <p:cNvSpPr>
              <a:spLocks noChangeArrowheads="1"/>
            </p:cNvSpPr>
            <p:nvPr/>
          </p:nvSpPr>
          <p:spPr bwMode="auto">
            <a:xfrm>
              <a:off x="2281486" y="40005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2" name="AutoShape 22"/>
            <p:cNvSpPr>
              <a:spLocks noChangeArrowheads="1"/>
            </p:cNvSpPr>
            <p:nvPr/>
          </p:nvSpPr>
          <p:spPr bwMode="auto">
            <a:xfrm>
              <a:off x="2452936" y="45720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3" name="AutoShape 23"/>
            <p:cNvSpPr>
              <a:spLocks noChangeArrowheads="1"/>
            </p:cNvSpPr>
            <p:nvPr/>
          </p:nvSpPr>
          <p:spPr bwMode="auto">
            <a:xfrm>
              <a:off x="4281736" y="35433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4" name="AutoShape 24"/>
            <p:cNvSpPr>
              <a:spLocks noChangeArrowheads="1"/>
            </p:cNvSpPr>
            <p:nvPr/>
          </p:nvSpPr>
          <p:spPr bwMode="auto">
            <a:xfrm>
              <a:off x="4281736" y="280035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5" name="AutoShape 25"/>
            <p:cNvSpPr>
              <a:spLocks noChangeArrowheads="1"/>
            </p:cNvSpPr>
            <p:nvPr/>
          </p:nvSpPr>
          <p:spPr bwMode="auto">
            <a:xfrm>
              <a:off x="2052886" y="451485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6" name="AutoShape 26"/>
            <p:cNvSpPr>
              <a:spLocks noChangeArrowheads="1"/>
            </p:cNvSpPr>
            <p:nvPr/>
          </p:nvSpPr>
          <p:spPr bwMode="auto">
            <a:xfrm>
              <a:off x="2167186" y="46863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7" name="Rectangle 27"/>
            <p:cNvSpPr>
              <a:spLocks noChangeArrowheads="1"/>
            </p:cNvSpPr>
            <p:nvPr/>
          </p:nvSpPr>
          <p:spPr bwMode="auto">
            <a:xfrm>
              <a:off x="4338886" y="411480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8" name="Rectangle 28"/>
            <p:cNvSpPr>
              <a:spLocks noChangeArrowheads="1"/>
            </p:cNvSpPr>
            <p:nvPr/>
          </p:nvSpPr>
          <p:spPr bwMode="auto">
            <a:xfrm>
              <a:off x="4338886" y="445770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19" name="Rectangle 29"/>
            <p:cNvSpPr>
              <a:spLocks noChangeArrowheads="1"/>
            </p:cNvSpPr>
            <p:nvPr/>
          </p:nvSpPr>
          <p:spPr bwMode="auto">
            <a:xfrm>
              <a:off x="4338886" y="474345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20" name="Rectangle 30"/>
            <p:cNvSpPr>
              <a:spLocks noChangeArrowheads="1"/>
            </p:cNvSpPr>
            <p:nvPr/>
          </p:nvSpPr>
          <p:spPr bwMode="auto">
            <a:xfrm>
              <a:off x="4338886" y="508635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421" name="Text Box 36"/>
            <p:cNvSpPr txBox="1">
              <a:spLocks noChangeArrowheads="1"/>
            </p:cNvSpPr>
            <p:nvPr/>
          </p:nvSpPr>
          <p:spPr bwMode="auto">
            <a:xfrm rot="-2403685">
              <a:off x="2343807" y="3377239"/>
              <a:ext cx="250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CC0099"/>
                  </a:solidFill>
                </a:rPr>
                <a:t>Coesistenza</a:t>
              </a:r>
            </a:p>
          </p:txBody>
        </p:sp>
      </p:grpSp>
      <p:sp>
        <p:nvSpPr>
          <p:cNvPr id="16393" name="TextBox 2"/>
          <p:cNvSpPr txBox="1">
            <a:spLocks noChangeArrowheads="1"/>
          </p:cNvSpPr>
          <p:nvPr/>
        </p:nvSpPr>
        <p:spPr bwMode="auto">
          <a:xfrm>
            <a:off x="466725" y="314325"/>
            <a:ext cx="8424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Il modello di Tilman ha avuto conferme sperimentali: es. </a:t>
            </a:r>
            <a:r>
              <a:rPr lang="it-IT" altLang="it-IT" i="1">
                <a:solidFill>
                  <a:srgbClr val="000099"/>
                </a:solidFill>
              </a:rPr>
              <a:t>Asterionella</a:t>
            </a:r>
            <a:r>
              <a:rPr lang="it-IT" altLang="it-IT"/>
              <a:t> e </a:t>
            </a:r>
            <a:r>
              <a:rPr lang="it-IT" altLang="it-IT" i="1">
                <a:solidFill>
                  <a:srgbClr val="FF0000"/>
                </a:solidFill>
              </a:rPr>
              <a:t>Cyclotella</a:t>
            </a:r>
            <a:endParaRPr lang="en-US" altLang="it-IT" i="1">
              <a:solidFill>
                <a:srgbClr val="FF0000"/>
              </a:solidFill>
            </a:endParaRPr>
          </a:p>
        </p:txBody>
      </p:sp>
      <p:pic>
        <p:nvPicPr>
          <p:cNvPr id="16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773238"/>
            <a:ext cx="1655762" cy="1409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819650"/>
            <a:ext cx="1655762" cy="141763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igure_16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95700"/>
            <a:ext cx="83677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2268538" y="333375"/>
            <a:ext cx="5327650" cy="2995613"/>
            <a:chOff x="1153053" y="2348880"/>
            <a:chExt cx="5266087" cy="3621708"/>
          </a:xfrm>
        </p:grpSpPr>
        <p:sp>
          <p:nvSpPr>
            <p:cNvPr id="17415" name="Rectangle 3"/>
            <p:cNvSpPr>
              <a:spLocks noChangeArrowheads="1"/>
            </p:cNvSpPr>
            <p:nvPr/>
          </p:nvSpPr>
          <p:spPr bwMode="auto">
            <a:xfrm>
              <a:off x="1619499" y="2576513"/>
              <a:ext cx="2143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Geneva" charset="0"/>
                </a:rPr>
                <a:t/>
              </a:r>
              <a:br>
                <a:rPr lang="en-US" altLang="en-US" sz="900">
                  <a:latin typeface="Geneva" charset="0"/>
                </a:rPr>
              </a:br>
              <a:r>
                <a:rPr lang="en-US" altLang="en-US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altLang="en-US" sz="1800"/>
            </a:p>
          </p:txBody>
        </p:sp>
        <p:sp>
          <p:nvSpPr>
            <p:cNvPr id="17416" name="Line 7"/>
            <p:cNvSpPr>
              <a:spLocks noChangeShapeType="1"/>
            </p:cNvSpPr>
            <p:nvPr/>
          </p:nvSpPr>
          <p:spPr bwMode="auto">
            <a:xfrm>
              <a:off x="1538536" y="2348880"/>
              <a:ext cx="0" cy="31432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8"/>
            <p:cNvSpPr>
              <a:spLocks noChangeShapeType="1"/>
            </p:cNvSpPr>
            <p:nvPr/>
          </p:nvSpPr>
          <p:spPr bwMode="auto">
            <a:xfrm flipH="1">
              <a:off x="1535088" y="5486400"/>
              <a:ext cx="3657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 rot="-5400000">
              <a:off x="664620" y="3366572"/>
              <a:ext cx="1346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PO</a:t>
              </a:r>
              <a:r>
                <a:rPr lang="en-US" altLang="en-US" sz="1800" baseline="-25000"/>
                <a:t>4</a:t>
              </a:r>
              <a:r>
                <a:rPr lang="en-US" altLang="en-US" sz="1800"/>
                <a:t> 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2738686" y="56007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SiO</a:t>
              </a:r>
              <a:r>
                <a:rPr lang="en-US" altLang="en-US" sz="1800" baseline="-25000"/>
                <a:t>2</a:t>
              </a:r>
              <a:endParaRPr lang="en-US" altLang="en-US" sz="1800"/>
            </a:p>
          </p:txBody>
        </p:sp>
        <p:sp>
          <p:nvSpPr>
            <p:cNvPr id="17420" name="Line 11"/>
            <p:cNvSpPr>
              <a:spLocks noChangeShapeType="1"/>
            </p:cNvSpPr>
            <p:nvPr/>
          </p:nvSpPr>
          <p:spPr bwMode="auto">
            <a:xfrm>
              <a:off x="1767136" y="2628900"/>
              <a:ext cx="0" cy="2400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2"/>
            <p:cNvSpPr>
              <a:spLocks noChangeShapeType="1"/>
            </p:cNvSpPr>
            <p:nvPr/>
          </p:nvSpPr>
          <p:spPr bwMode="auto">
            <a:xfrm flipH="1">
              <a:off x="1767136" y="5029200"/>
              <a:ext cx="3200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3"/>
            <p:cNvSpPr>
              <a:spLocks noChangeShapeType="1"/>
            </p:cNvSpPr>
            <p:nvPr/>
          </p:nvSpPr>
          <p:spPr bwMode="auto">
            <a:xfrm flipH="1">
              <a:off x="1995736" y="5257800"/>
              <a:ext cx="3200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 flipH="1">
              <a:off x="1995736" y="2628900"/>
              <a:ext cx="0" cy="26289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5"/>
            <p:cNvSpPr>
              <a:spLocks noChangeShapeType="1"/>
            </p:cNvSpPr>
            <p:nvPr/>
          </p:nvSpPr>
          <p:spPr bwMode="auto">
            <a:xfrm flipV="1">
              <a:off x="1995736" y="2971800"/>
              <a:ext cx="1028700" cy="2057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16"/>
            <p:cNvSpPr txBox="1">
              <a:spLocks noChangeArrowheads="1"/>
            </p:cNvSpPr>
            <p:nvPr/>
          </p:nvSpPr>
          <p:spPr bwMode="auto">
            <a:xfrm>
              <a:off x="2088886" y="2448409"/>
              <a:ext cx="194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</a:rPr>
                <a:t>Cyclotella</a:t>
              </a:r>
            </a:p>
          </p:txBody>
        </p:sp>
        <p:sp>
          <p:nvSpPr>
            <p:cNvPr id="17426" name="Line 17"/>
            <p:cNvSpPr>
              <a:spLocks noChangeShapeType="1"/>
            </p:cNvSpPr>
            <p:nvPr/>
          </p:nvSpPr>
          <p:spPr bwMode="auto">
            <a:xfrm flipV="1">
              <a:off x="1995736" y="3771900"/>
              <a:ext cx="2790918" cy="12573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Text Box 18"/>
            <p:cNvSpPr txBox="1">
              <a:spLocks noChangeArrowheads="1"/>
            </p:cNvSpPr>
            <p:nvPr/>
          </p:nvSpPr>
          <p:spPr bwMode="auto">
            <a:xfrm>
              <a:off x="4476040" y="4487862"/>
              <a:ext cx="1943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>
                  <a:solidFill>
                    <a:schemeClr val="accent2"/>
                  </a:solidFill>
                </a:rPr>
                <a:t>Asterionella</a:t>
              </a:r>
            </a:p>
          </p:txBody>
        </p:sp>
        <p:sp>
          <p:nvSpPr>
            <p:cNvPr id="17428" name="Oval 19"/>
            <p:cNvSpPr>
              <a:spLocks noChangeArrowheads="1"/>
            </p:cNvSpPr>
            <p:nvPr/>
          </p:nvSpPr>
          <p:spPr bwMode="auto">
            <a:xfrm>
              <a:off x="2052886" y="29146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29" name="Oval 20"/>
            <p:cNvSpPr>
              <a:spLocks noChangeArrowheads="1"/>
            </p:cNvSpPr>
            <p:nvPr/>
          </p:nvSpPr>
          <p:spPr bwMode="auto">
            <a:xfrm>
              <a:off x="2110036" y="434340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0" name="AutoShape 21"/>
            <p:cNvSpPr>
              <a:spLocks noChangeArrowheads="1"/>
            </p:cNvSpPr>
            <p:nvPr/>
          </p:nvSpPr>
          <p:spPr bwMode="auto">
            <a:xfrm>
              <a:off x="2281486" y="40005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1" name="AutoShape 22"/>
            <p:cNvSpPr>
              <a:spLocks noChangeArrowheads="1"/>
            </p:cNvSpPr>
            <p:nvPr/>
          </p:nvSpPr>
          <p:spPr bwMode="auto">
            <a:xfrm>
              <a:off x="2452936" y="45720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2" name="AutoShape 23"/>
            <p:cNvSpPr>
              <a:spLocks noChangeArrowheads="1"/>
            </p:cNvSpPr>
            <p:nvPr/>
          </p:nvSpPr>
          <p:spPr bwMode="auto">
            <a:xfrm>
              <a:off x="4281736" y="35433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3" name="AutoShape 24"/>
            <p:cNvSpPr>
              <a:spLocks noChangeArrowheads="1"/>
            </p:cNvSpPr>
            <p:nvPr/>
          </p:nvSpPr>
          <p:spPr bwMode="auto">
            <a:xfrm>
              <a:off x="4281736" y="280035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25"/>
            <p:cNvSpPr>
              <a:spLocks noChangeArrowheads="1"/>
            </p:cNvSpPr>
            <p:nvPr/>
          </p:nvSpPr>
          <p:spPr bwMode="auto">
            <a:xfrm>
              <a:off x="2052886" y="451485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5" name="AutoShape 26"/>
            <p:cNvSpPr>
              <a:spLocks noChangeArrowheads="1"/>
            </p:cNvSpPr>
            <p:nvPr/>
          </p:nvSpPr>
          <p:spPr bwMode="auto">
            <a:xfrm>
              <a:off x="2167186" y="4686300"/>
              <a:ext cx="114300" cy="171450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6" name="Rectangle 27"/>
            <p:cNvSpPr>
              <a:spLocks noChangeArrowheads="1"/>
            </p:cNvSpPr>
            <p:nvPr/>
          </p:nvSpPr>
          <p:spPr bwMode="auto">
            <a:xfrm>
              <a:off x="4338886" y="411480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7" name="Rectangle 28"/>
            <p:cNvSpPr>
              <a:spLocks noChangeArrowheads="1"/>
            </p:cNvSpPr>
            <p:nvPr/>
          </p:nvSpPr>
          <p:spPr bwMode="auto">
            <a:xfrm>
              <a:off x="4338886" y="445770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8" name="Rectangle 29"/>
            <p:cNvSpPr>
              <a:spLocks noChangeArrowheads="1"/>
            </p:cNvSpPr>
            <p:nvPr/>
          </p:nvSpPr>
          <p:spPr bwMode="auto">
            <a:xfrm>
              <a:off x="4338886" y="474345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9" name="Rectangle 30"/>
            <p:cNvSpPr>
              <a:spLocks noChangeArrowheads="1"/>
            </p:cNvSpPr>
            <p:nvPr/>
          </p:nvSpPr>
          <p:spPr bwMode="auto">
            <a:xfrm>
              <a:off x="4338886" y="5086350"/>
              <a:ext cx="114300" cy="1143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40" name="Text Box 36"/>
            <p:cNvSpPr txBox="1">
              <a:spLocks noChangeArrowheads="1"/>
            </p:cNvSpPr>
            <p:nvPr/>
          </p:nvSpPr>
          <p:spPr bwMode="auto">
            <a:xfrm rot="-2403685">
              <a:off x="2256327" y="3257317"/>
              <a:ext cx="2504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CC0099"/>
                  </a:solidFill>
                </a:rPr>
                <a:t>Coesistenza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911725" y="2114550"/>
            <a:ext cx="347663" cy="349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32350" y="835025"/>
            <a:ext cx="349250" cy="349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38513" y="936625"/>
            <a:ext cx="349250" cy="3476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399891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57313"/>
            <a:ext cx="39814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33375"/>
            <a:ext cx="669607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6262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000" smtClean="0"/>
              <a:t>L’evoluzione del concetto</a:t>
            </a:r>
            <a:br>
              <a:rPr lang="it-IT" altLang="en-US" sz="4000" smtClean="0"/>
            </a:br>
            <a:r>
              <a:rPr lang="it-IT" altLang="en-US" sz="4000" smtClean="0"/>
              <a:t>di nicchia ecologica</a:t>
            </a:r>
            <a:endParaRPr lang="en-GB" altLang="en-US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J. Grinnell (1917): gli habitat ed il comportamento degli uccelli.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C. Elton (1927): il ruolo della specie nel suo ambiente attravreso le sue relazioni trofiche (prede e predatori).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G.F. Gause (1934): l’intensità della competizione fra specie è una misura del grado di sovrapposizione fra le loro nicchie.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D. Lack (1947): intuisce che le relazioni fra le nicchie ecologiche possono essere la base per I processi di speciazione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G.E. Hutchinson (1958): è stato il primo a definire il concetto di nicchia in maniera formale, come l’intervallo di condizioni in cui una specie è attiva.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05563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 rot="10800000" flipV="1">
            <a:off x="468313" y="5788025"/>
            <a:ext cx="842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/>
              <a:t>L’aumento di una risorsa può portare all’esclusione di una di due specie altrimenti capaci di coesistere</a:t>
            </a:r>
            <a:endParaRPr lang="en-US" altLang="it-I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68413"/>
            <a:ext cx="58769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11188" y="188913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Park Grass Experiment (Lawes &amp; Gilbert, 1880)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6264275" cy="65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76475"/>
            <a:ext cx="19431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4588"/>
            <a:ext cx="845661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4000" smtClean="0"/>
              <a:t>Teoria del foraggiamento ottimale</a:t>
            </a: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116013" y="4240213"/>
            <a:ext cx="3743325" cy="1504950"/>
            <a:chOff x="703" y="2671"/>
            <a:chExt cx="2358" cy="948"/>
          </a:xfrm>
        </p:grpSpPr>
        <p:sp>
          <p:nvSpPr>
            <p:cNvPr id="24588" name="AutoShape 5"/>
            <p:cNvSpPr>
              <a:spLocks/>
            </p:cNvSpPr>
            <p:nvPr/>
          </p:nvSpPr>
          <p:spPr bwMode="auto">
            <a:xfrm rot="5400000">
              <a:off x="929" y="2445"/>
              <a:ext cx="227" cy="680"/>
            </a:xfrm>
            <a:prstGeom prst="rightBrace">
              <a:avLst>
                <a:gd name="adj1" fmla="val 24963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9" name="Text Box 8"/>
            <p:cNvSpPr txBox="1">
              <a:spLocks noChangeArrowheads="1"/>
            </p:cNvSpPr>
            <p:nvPr/>
          </p:nvSpPr>
          <p:spPr bwMode="auto">
            <a:xfrm>
              <a:off x="1292" y="3203"/>
              <a:ext cx="1769" cy="4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1800"/>
                <a:t>Tempo di trasferimento verso un’area da sfruttare</a:t>
              </a:r>
            </a:p>
          </p:txBody>
        </p:sp>
        <p:cxnSp>
          <p:nvCxnSpPr>
            <p:cNvPr id="24590" name="AutoShape 11"/>
            <p:cNvCxnSpPr>
              <a:cxnSpLocks noChangeShapeType="1"/>
              <a:stCxn id="24589" idx="1"/>
              <a:endCxn id="24588" idx="1"/>
            </p:cNvCxnSpPr>
            <p:nvPr/>
          </p:nvCxnSpPr>
          <p:spPr bwMode="auto">
            <a:xfrm rot="10800000">
              <a:off x="1044" y="2904"/>
              <a:ext cx="242" cy="507"/>
            </a:xfrm>
            <a:prstGeom prst="bentConnector2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2195513" y="4240213"/>
            <a:ext cx="5543550" cy="949325"/>
            <a:chOff x="1383" y="2671"/>
            <a:chExt cx="3492" cy="598"/>
          </a:xfrm>
        </p:grpSpPr>
        <p:sp>
          <p:nvSpPr>
            <p:cNvPr id="24585" name="AutoShape 6"/>
            <p:cNvSpPr>
              <a:spLocks/>
            </p:cNvSpPr>
            <p:nvPr/>
          </p:nvSpPr>
          <p:spPr bwMode="auto">
            <a:xfrm rot="5400000">
              <a:off x="2018" y="2036"/>
              <a:ext cx="227" cy="1497"/>
            </a:xfrm>
            <a:prstGeom prst="rightBrace">
              <a:avLst>
                <a:gd name="adj1" fmla="val 54956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3288" y="2853"/>
              <a:ext cx="1587" cy="41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1800"/>
                <a:t>Tempo di permanenza nell’area da sfruttare</a:t>
              </a:r>
            </a:p>
          </p:txBody>
        </p:sp>
        <p:cxnSp>
          <p:nvCxnSpPr>
            <p:cNvPr id="24587" name="AutoShape 12"/>
            <p:cNvCxnSpPr>
              <a:cxnSpLocks noChangeShapeType="1"/>
              <a:stCxn id="24586" idx="1"/>
              <a:endCxn id="24585" idx="1"/>
            </p:cNvCxnSpPr>
            <p:nvPr/>
          </p:nvCxnSpPr>
          <p:spPr bwMode="auto">
            <a:xfrm rot="10800000">
              <a:off x="2133" y="2905"/>
              <a:ext cx="1149" cy="156"/>
            </a:xfrm>
            <a:prstGeom prst="bentConnector2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403350" y="2374900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4000" b="1" i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555875" y="1503363"/>
            <a:ext cx="57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4000" b="1" i="1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0" y="60213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/>
              <a:t>Obiettivo </a:t>
            </a:r>
            <a:r>
              <a:rPr lang="it-IT" altLang="en-US">
                <a:sym typeface="Wingdings" panose="05000000000000000000" pitchFamily="2" charset="2"/>
              </a:rPr>
              <a:t></a:t>
            </a:r>
            <a:r>
              <a:rPr lang="it-IT" altLang="en-US" b="1"/>
              <a:t>E</a:t>
            </a:r>
            <a:r>
              <a:rPr lang="it-IT" altLang="en-US"/>
              <a:t>/(</a:t>
            </a:r>
            <a:r>
              <a:rPr lang="it-IT" altLang="en-US" b="1" i="1">
                <a:solidFill>
                  <a:srgbClr val="0000FF"/>
                </a:solidFill>
              </a:rPr>
              <a:t>t</a:t>
            </a:r>
            <a:r>
              <a:rPr lang="it-IT" altLang="en-US"/>
              <a:t>+</a:t>
            </a:r>
            <a:r>
              <a:rPr lang="it-IT" altLang="en-US" b="1" i="1">
                <a:solidFill>
                  <a:srgbClr val="FF3300"/>
                </a:solidFill>
              </a:rPr>
              <a:t>S</a:t>
            </a:r>
            <a:r>
              <a:rPr lang="it-IT" altLang="en-US"/>
              <a:t>)=max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/>
      <p:bldP spid="174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913"/>
            <a:ext cx="845661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76625"/>
            <a:ext cx="848995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1133475" y="3741738"/>
            <a:ext cx="3455988" cy="24495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3094038" y="1484313"/>
            <a:ext cx="0" cy="3313112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1843088" y="5681663"/>
            <a:ext cx="157162" cy="509587"/>
          </a:xfrm>
          <a:custGeom>
            <a:avLst/>
            <a:gdLst>
              <a:gd name="T0" fmla="*/ 0 w 99"/>
              <a:gd name="T1" fmla="*/ 0 h 321"/>
              <a:gd name="T2" fmla="*/ 2147483646 w 99"/>
              <a:gd name="T3" fmla="*/ 2147483646 h 321"/>
              <a:gd name="T4" fmla="*/ 2147483646 w 99"/>
              <a:gd name="T5" fmla="*/ 2147483646 h 321"/>
              <a:gd name="T6" fmla="*/ 2147483646 w 99"/>
              <a:gd name="T7" fmla="*/ 2147483646 h 3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" h="321">
                <a:moveTo>
                  <a:pt x="0" y="0"/>
                </a:moveTo>
                <a:cubicBezTo>
                  <a:pt x="11" y="17"/>
                  <a:pt x="48" y="68"/>
                  <a:pt x="63" y="99"/>
                </a:cubicBezTo>
                <a:cubicBezTo>
                  <a:pt x="78" y="130"/>
                  <a:pt x="87" y="149"/>
                  <a:pt x="93" y="186"/>
                </a:cubicBezTo>
                <a:cubicBezTo>
                  <a:pt x="99" y="223"/>
                  <a:pt x="95" y="293"/>
                  <a:pt x="96" y="32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094038" y="4797425"/>
            <a:ext cx="0" cy="1368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48438" y="3744913"/>
            <a:ext cx="1943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Obiettivo:</a:t>
            </a:r>
            <a:br>
              <a:rPr lang="it-IT" altLang="it-IT" sz="2400" b="1"/>
            </a:br>
            <a:r>
              <a:rPr lang="it-IT" altLang="it-IT" sz="2400"/>
              <a:t>la pendenza </a:t>
            </a:r>
            <a:r>
              <a:rPr lang="it-IT" altLang="it-IT" sz="2400" b="1"/>
              <a:t>E</a:t>
            </a:r>
            <a:r>
              <a:rPr lang="it-IT" altLang="it-IT" sz="2400"/>
              <a:t>/(</a:t>
            </a:r>
            <a:r>
              <a:rPr lang="it-IT" altLang="it-IT" sz="2400" b="1" i="1">
                <a:solidFill>
                  <a:srgbClr val="0000FF"/>
                </a:solidFill>
              </a:rPr>
              <a:t>t</a:t>
            </a:r>
            <a:r>
              <a:rPr lang="it-IT" altLang="it-IT" sz="2400"/>
              <a:t>+</a:t>
            </a:r>
            <a:r>
              <a:rPr lang="it-IT" altLang="it-IT" sz="2400" b="1" i="1">
                <a:solidFill>
                  <a:srgbClr val="FF0000"/>
                </a:solidFill>
              </a:rPr>
              <a:t>S</a:t>
            </a:r>
            <a:r>
              <a:rPr lang="it-IT" altLang="it-IT" sz="2400"/>
              <a:t>) della tangente alla curva deve essere </a:t>
            </a:r>
            <a:r>
              <a:rPr lang="it-IT" altLang="it-IT" sz="2400" b="1"/>
              <a:t>max</a:t>
            </a:r>
            <a:endParaRPr lang="en-US" altLang="it-IT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4" grpId="0" animBg="1"/>
      <p:bldP spid="1127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403350" y="5373688"/>
            <a:ext cx="64817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400"/>
              <a:t>A parità di tempo di trasferimento, il tempo di permanenza ottimale è più lungo in un’area più produttiva (</a:t>
            </a:r>
            <a:r>
              <a:rPr lang="it-IT" altLang="en-US" sz="2400" i="1"/>
              <a:t>S</a:t>
            </a:r>
            <a:r>
              <a:rPr lang="it-IT" altLang="en-US" sz="2400" baseline="-25000"/>
              <a:t>high</a:t>
            </a:r>
            <a:r>
              <a:rPr lang="it-IT" altLang="en-US" sz="2400"/>
              <a:t>)</a:t>
            </a:r>
          </a:p>
        </p:txBody>
      </p:sp>
      <p:grpSp>
        <p:nvGrpSpPr>
          <p:cNvPr id="26627" name="Group 20"/>
          <p:cNvGrpSpPr>
            <a:grpSpLocks/>
          </p:cNvGrpSpPr>
          <p:nvPr/>
        </p:nvGrpSpPr>
        <p:grpSpPr bwMode="auto">
          <a:xfrm>
            <a:off x="731838" y="188913"/>
            <a:ext cx="7680325" cy="4967287"/>
            <a:chOff x="732495" y="188640"/>
            <a:chExt cx="7679010" cy="4968287"/>
          </a:xfrm>
        </p:grpSpPr>
        <p:pic>
          <p:nvPicPr>
            <p:cNvPr id="2662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95" y="188640"/>
              <a:ext cx="7679010" cy="49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779973" y="4293153"/>
              <a:ext cx="1655479" cy="344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0" name="TextBox 19"/>
            <p:cNvSpPr txBox="1">
              <a:spLocks noChangeArrowheads="1"/>
            </p:cNvSpPr>
            <p:nvPr/>
          </p:nvSpPr>
          <p:spPr bwMode="auto">
            <a:xfrm>
              <a:off x="4467858" y="4237057"/>
              <a:ext cx="6783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en-US" sz="2000" i="1"/>
                <a:t>S</a:t>
              </a:r>
              <a:r>
                <a:rPr lang="it-IT" altLang="en-US" sz="2000" baseline="-25000"/>
                <a:t>high</a:t>
              </a:r>
              <a:endParaRPr lang="en-US" altLang="en-US" sz="2000" baseline="-25000"/>
            </a:p>
          </p:txBody>
        </p:sp>
        <p:sp>
          <p:nvSpPr>
            <p:cNvPr id="26631" name="TextBox 16"/>
            <p:cNvSpPr txBox="1">
              <a:spLocks noChangeArrowheads="1"/>
            </p:cNvSpPr>
            <p:nvPr/>
          </p:nvSpPr>
          <p:spPr bwMode="auto">
            <a:xfrm>
              <a:off x="3565344" y="4265076"/>
              <a:ext cx="6126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en-US" sz="2000" i="1"/>
                <a:t>S</a:t>
              </a:r>
              <a:r>
                <a:rPr lang="it-IT" altLang="en-US" sz="2000" baseline="-25000"/>
                <a:t>low</a:t>
              </a:r>
              <a:endParaRPr lang="en-US" altLang="en-US" sz="2000" baseline="-25000"/>
            </a:p>
          </p:txBody>
        </p:sp>
        <p:sp>
          <p:nvSpPr>
            <p:cNvPr id="26632" name="TextBox 21"/>
            <p:cNvSpPr txBox="1">
              <a:spLocks noChangeArrowheads="1"/>
            </p:cNvSpPr>
            <p:nvPr/>
          </p:nvSpPr>
          <p:spPr bwMode="auto">
            <a:xfrm>
              <a:off x="4878387" y="4665186"/>
              <a:ext cx="535724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en-US" sz="2200"/>
                <a:t>(</a:t>
              </a:r>
              <a:r>
                <a:rPr lang="it-IT" altLang="en-US" sz="2000" i="1"/>
                <a:t>S</a:t>
              </a:r>
              <a:r>
                <a:rPr lang="it-IT" altLang="en-US" sz="2000"/>
                <a:t>)</a:t>
              </a:r>
              <a:endParaRPr lang="en-US" altLang="en-US" sz="2000" baseline="-25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2495" y="4664703"/>
              <a:ext cx="526960" cy="492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23925"/>
            <a:ext cx="50482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084888" y="1341438"/>
            <a:ext cx="26654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400"/>
              <a:t>Se il tempo di trasferimento (</a:t>
            </a:r>
            <a:r>
              <a:rPr lang="it-IT" altLang="en-US" sz="2400" i="1"/>
              <a:t>t</a:t>
            </a:r>
            <a:r>
              <a:rPr lang="it-IT" altLang="en-US" sz="2400" i="1" baseline="-25000"/>
              <a:t>t</a:t>
            </a:r>
            <a:r>
              <a:rPr lang="it-IT" altLang="en-US" sz="2400"/>
              <a:t>) verso un’area da sfruttare è breve, allora il tempo di permanenza ottimale sarà più breve (</a:t>
            </a:r>
            <a:r>
              <a:rPr lang="it-IT" altLang="en-US" sz="2400" i="1"/>
              <a:t>S</a:t>
            </a:r>
            <a:r>
              <a:rPr lang="it-IT" altLang="en-US" sz="2400" baseline="-25000"/>
              <a:t>short </a:t>
            </a:r>
            <a:r>
              <a:rPr lang="it-IT" altLang="en-US" sz="2400" i="1" baseline="-25000"/>
              <a:t>t</a:t>
            </a:r>
            <a:r>
              <a:rPr lang="it-IT" altLang="en-US" sz="2400" i="1" baseline="-40000"/>
              <a:t>t</a:t>
            </a:r>
            <a:r>
              <a:rPr lang="it-IT" altLang="en-US" sz="2400"/>
              <a:t>) che nel caso di tempi di trasferimento più lunghi (</a:t>
            </a:r>
            <a:r>
              <a:rPr lang="it-IT" altLang="en-US" sz="2400" i="1"/>
              <a:t>S</a:t>
            </a:r>
            <a:r>
              <a:rPr lang="it-IT" altLang="en-US" sz="2400" baseline="-25000"/>
              <a:t>long </a:t>
            </a:r>
            <a:r>
              <a:rPr lang="it-IT" altLang="en-US" sz="2400" i="1" baseline="-25000"/>
              <a:t>t</a:t>
            </a:r>
            <a:r>
              <a:rPr lang="it-IT" altLang="en-US" sz="2400" i="1" baseline="-40000"/>
              <a:t>t</a:t>
            </a:r>
            <a:r>
              <a:rPr lang="it-IT" altLang="en-US" sz="2400"/>
              <a:t>)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52513"/>
            <a:ext cx="428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4000" smtClean="0"/>
              <a:t>Risposta funzionale del predatore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1331913" y="1460500"/>
            <a:ext cx="0" cy="410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331913" y="5564188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flipV="1">
            <a:off x="1331913" y="1531938"/>
            <a:ext cx="1728787" cy="4032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331913" y="1676400"/>
            <a:ext cx="6553200" cy="3887788"/>
          </a:xfrm>
          <a:custGeom>
            <a:avLst/>
            <a:gdLst>
              <a:gd name="T0" fmla="*/ 0 w 4128"/>
              <a:gd name="T1" fmla="*/ 2147483646 h 2676"/>
              <a:gd name="T2" fmla="*/ 2147483646 w 4128"/>
              <a:gd name="T3" fmla="*/ 2147483646 h 2676"/>
              <a:gd name="T4" fmla="*/ 2147483646 w 4128"/>
              <a:gd name="T5" fmla="*/ 0 h 26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8" h="2676">
                <a:moveTo>
                  <a:pt x="0" y="2676"/>
                </a:moveTo>
                <a:cubicBezTo>
                  <a:pt x="586" y="1788"/>
                  <a:pt x="1172" y="900"/>
                  <a:pt x="1860" y="454"/>
                </a:cubicBezTo>
                <a:cubicBezTo>
                  <a:pt x="2548" y="8"/>
                  <a:pt x="3338" y="4"/>
                  <a:pt x="4128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1331913" y="1674813"/>
            <a:ext cx="6553200" cy="3889375"/>
          </a:xfrm>
          <a:custGeom>
            <a:avLst/>
            <a:gdLst>
              <a:gd name="T0" fmla="*/ 0 w 4128"/>
              <a:gd name="T1" fmla="*/ 2147483646 h 2450"/>
              <a:gd name="T2" fmla="*/ 2147483646 w 4128"/>
              <a:gd name="T3" fmla="*/ 0 h 24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28" h="2450">
                <a:moveTo>
                  <a:pt x="0" y="2449"/>
                </a:moveTo>
                <a:cubicBezTo>
                  <a:pt x="1891" y="2450"/>
                  <a:pt x="1668" y="8"/>
                  <a:pt x="4128" y="0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132138" y="117157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solidFill>
                  <a:srgbClr val="0000FF"/>
                </a:solidFill>
              </a:rPr>
              <a:t>Tipo I (Lotka-Volterra)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05163" y="3260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solidFill>
                  <a:srgbClr val="FF3300"/>
                </a:solidFill>
              </a:rPr>
              <a:t>Tipo II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29125" y="3548063"/>
            <a:ext cx="3311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b="1">
                <a:solidFill>
                  <a:srgbClr val="008000"/>
                </a:solidFill>
              </a:rPr>
              <a:t>Tipo III (a bassa densità: tempo di apprendimento e prede alternative)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2195513" y="5708650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400"/>
              <a:t>Densità delle prede</a:t>
            </a: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 rot="-5400000">
            <a:off x="-1777206" y="3201194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400"/>
              <a:t>Numero di prede catturate</a:t>
            </a: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250825" y="6308725"/>
            <a:ext cx="856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400"/>
              <a:t>Holling, C. S. (1959). The components of predation as revealed by a study of small-mammal predation of the European pine sawfly. Canadian Entomologist, 91 : 293-320.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7" grpId="0"/>
      <p:bldP spid="194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75663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11188" y="115888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1 dimensione</a:t>
            </a:r>
            <a:endParaRPr lang="en-US" altLang="en-US" sz="1400"/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580063" y="115888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2 dimensioni</a:t>
            </a:r>
            <a:endParaRPr lang="en-US" altLang="en-US" sz="1400"/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01875" y="4057650"/>
            <a:ext cx="119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3 dimensioni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4000" smtClean="0"/>
              <a:t>Nicchia fondamentale e realizzata</a:t>
            </a:r>
            <a:endParaRPr lang="en-GB" altLang="en-US" sz="4000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532813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mtClean="0"/>
              <a:t>Competizione e nicchia ecologica: il modello di Tilman</a:t>
            </a:r>
            <a:endParaRPr lang="en-US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1187450" y="989013"/>
            <a:ext cx="5616575" cy="4679950"/>
            <a:chOff x="1602000" y="692696"/>
            <a:chExt cx="5616624" cy="4680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463" y="692696"/>
              <a:ext cx="0" cy="4680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02000" y="5366865"/>
              <a:ext cx="5616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2268538" y="5668963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1</a:t>
            </a:r>
            <a:r>
              <a:rPr lang="it-IT" altLang="en-US" sz="2400"/>
              <a:t> (es. NO</a:t>
            </a:r>
            <a:r>
              <a:rPr lang="it-IT" altLang="en-US" sz="2400" baseline="-25000"/>
              <a:t>3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 rot="-5400000">
            <a:off x="-782637" y="3098800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2</a:t>
            </a:r>
            <a:r>
              <a:rPr lang="it-IT" altLang="en-US" sz="2400"/>
              <a:t> (es. PO</a:t>
            </a:r>
            <a:r>
              <a:rPr lang="it-IT" altLang="en-US" sz="2400" baseline="-25000"/>
              <a:t>4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2195513" y="989013"/>
            <a:ext cx="4608512" cy="417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97100" y="981075"/>
            <a:ext cx="4606925" cy="4189413"/>
          </a:xfrm>
          <a:custGeom>
            <a:avLst/>
            <a:gdLst>
              <a:gd name="connsiteX0" fmla="*/ 0 w 4243527"/>
              <a:gd name="connsiteY0" fmla="*/ 0 h 4190260"/>
              <a:gd name="connsiteX1" fmla="*/ 8878 w 4243527"/>
              <a:gd name="connsiteY1" fmla="*/ 4190260 h 4190260"/>
              <a:gd name="connsiteX2" fmla="*/ 4243527 w 4243527"/>
              <a:gd name="connsiteY2" fmla="*/ 4181383 h 41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3527" h="4190260">
                <a:moveTo>
                  <a:pt x="0" y="0"/>
                </a:moveTo>
                <a:cubicBezTo>
                  <a:pt x="2959" y="1396753"/>
                  <a:pt x="5919" y="2793507"/>
                  <a:pt x="8878" y="4190260"/>
                </a:cubicBezTo>
                <a:lnTo>
                  <a:pt x="4243527" y="4181383"/>
                </a:lnTo>
              </a:path>
            </a:pathLst>
          </a:cu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78625" y="4876800"/>
            <a:ext cx="1897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isoclina zero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-345282" y="2783682"/>
            <a:ext cx="41894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3200" dirty="0">
                <a:solidFill>
                  <a:schemeClr val="accent1">
                    <a:lumMod val="25000"/>
                  </a:schemeClr>
                </a:solidFill>
              </a:rPr>
              <a:t>Non sopravvive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041525" y="5084763"/>
            <a:ext cx="43307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accent1">
                    <a:lumMod val="25000"/>
                  </a:schemeClr>
                </a:solidFill>
              </a:rPr>
              <a:t>non si riproduce</a:t>
            </a:r>
            <a:endParaRPr 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700000">
            <a:off x="1702594" y="4982369"/>
            <a:ext cx="3587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chemeClr val="accent1">
                    <a:lumMod val="25000"/>
                  </a:schemeClr>
                </a:solidFill>
              </a:rPr>
              <a:t>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78175" y="2636838"/>
            <a:ext cx="2643188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chemeClr val="accent1">
                    <a:lumMod val="25000"/>
                  </a:schemeClr>
                </a:solidFill>
              </a:rPr>
              <a:t>Sopravvive</a:t>
            </a:r>
            <a:br>
              <a:rPr lang="it-IT" sz="3200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it-IT" sz="3200" dirty="0">
                <a:solidFill>
                  <a:schemeClr val="accent1">
                    <a:lumMod val="25000"/>
                  </a:schemeClr>
                </a:solidFill>
              </a:rPr>
              <a:t>e si riproduce</a:t>
            </a:r>
            <a:endParaRPr 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1" grpId="0"/>
      <p:bldP spid="2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00"/>
            <a:ext cx="87852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443663" y="4292600"/>
            <a:ext cx="2305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400"/>
              <a:t>A </a:t>
            </a:r>
            <a:r>
              <a:rPr lang="it-IT" altLang="en-US" sz="2400">
                <a:sym typeface="Wingdings" panose="05000000000000000000" pitchFamily="2" charset="2"/>
              </a:rPr>
              <a:t> decresce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400">
                <a:sym typeface="Wingdings" panose="05000000000000000000" pitchFamily="2" charset="2"/>
              </a:rPr>
              <a:t>B  stabile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400">
                <a:sym typeface="Wingdings" panose="05000000000000000000" pitchFamily="2" charset="2"/>
              </a:rPr>
              <a:t>C  cresce</a:t>
            </a:r>
            <a:endParaRPr lang="it-IT" altLang="en-US" sz="2400"/>
          </a:p>
        </p:txBody>
      </p:sp>
      <p:sp>
        <p:nvSpPr>
          <p:cNvPr id="2" name="Rectangle 1"/>
          <p:cNvSpPr/>
          <p:nvPr/>
        </p:nvSpPr>
        <p:spPr>
          <a:xfrm>
            <a:off x="179388" y="3860800"/>
            <a:ext cx="8856662" cy="295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463550" y="4005263"/>
            <a:ext cx="27400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/>
              <a:t>Entrambe le risorse devono essere presenti e vengono consumate in proporzioni fisse</a:t>
            </a:r>
            <a:endParaRPr lang="en-US" altLang="it-IT" sz="220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487738" y="4005263"/>
            <a:ext cx="27400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/>
              <a:t>Le risorse possono sostituirsi l’una all’altra o essere consumate entrambe</a:t>
            </a:r>
            <a:endParaRPr lang="en-US" altLang="it-IT" sz="2200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6443663" y="4005263"/>
            <a:ext cx="256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/>
              <a:t>Le risorse possono sostituirsi l’una all’altra, ma se sono consumate entrambe ne servono meno </a:t>
            </a:r>
            <a:endParaRPr lang="en-US" altLang="it-IT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1187450" y="989013"/>
            <a:ext cx="5616575" cy="4679950"/>
            <a:chOff x="1602000" y="692696"/>
            <a:chExt cx="5616624" cy="4680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463" y="692696"/>
              <a:ext cx="0" cy="4680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02000" y="5366865"/>
              <a:ext cx="5616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268538" y="5668963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1</a:t>
            </a:r>
            <a:r>
              <a:rPr lang="it-IT" altLang="en-US" sz="2400"/>
              <a:t> (es. NO</a:t>
            </a:r>
            <a:r>
              <a:rPr lang="it-IT" altLang="en-US" sz="2400" baseline="-25000"/>
              <a:t>3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 rot="-5400000">
            <a:off x="-782637" y="3098800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2</a:t>
            </a:r>
            <a:r>
              <a:rPr lang="it-IT" altLang="en-US" sz="2400"/>
              <a:t> (es. PO</a:t>
            </a:r>
            <a:r>
              <a:rPr lang="it-IT" altLang="en-US" sz="2400" baseline="-25000"/>
              <a:t>4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2195513" y="989013"/>
            <a:ext cx="4608512" cy="417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97100" y="981075"/>
            <a:ext cx="4606925" cy="4189413"/>
          </a:xfrm>
          <a:custGeom>
            <a:avLst/>
            <a:gdLst>
              <a:gd name="connsiteX0" fmla="*/ 0 w 4243527"/>
              <a:gd name="connsiteY0" fmla="*/ 0 h 4190260"/>
              <a:gd name="connsiteX1" fmla="*/ 8878 w 4243527"/>
              <a:gd name="connsiteY1" fmla="*/ 4190260 h 4190260"/>
              <a:gd name="connsiteX2" fmla="*/ 4243527 w 4243527"/>
              <a:gd name="connsiteY2" fmla="*/ 4181383 h 41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3527" h="4190260">
                <a:moveTo>
                  <a:pt x="0" y="0"/>
                </a:moveTo>
                <a:cubicBezTo>
                  <a:pt x="2959" y="1396753"/>
                  <a:pt x="5919" y="2793507"/>
                  <a:pt x="8878" y="4190260"/>
                </a:cubicBezTo>
                <a:lnTo>
                  <a:pt x="4243527" y="4181383"/>
                </a:lnTo>
              </a:path>
            </a:pathLst>
          </a:cu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1838" y="339248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71775" y="3544888"/>
            <a:ext cx="3060700" cy="1547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555875" y="506253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78625" y="4876800"/>
            <a:ext cx="1897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isoclina zero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9227" name="TextBox 27"/>
          <p:cNvSpPr txBox="1">
            <a:spLocks noChangeArrowheads="1"/>
          </p:cNvSpPr>
          <p:nvPr/>
        </p:nvSpPr>
        <p:spPr bwMode="auto">
          <a:xfrm>
            <a:off x="5364163" y="29241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0000"/>
                </a:solidFill>
              </a:rPr>
              <a:t>(S</a:t>
            </a:r>
            <a:r>
              <a:rPr lang="it-IT" altLang="en-US" sz="2400" b="1" baseline="-25000">
                <a:solidFill>
                  <a:srgbClr val="FF0000"/>
                </a:solidFill>
              </a:rPr>
              <a:t>1</a:t>
            </a:r>
            <a:r>
              <a:rPr lang="it-IT" altLang="en-US" sz="2400" b="1">
                <a:solidFill>
                  <a:srgbClr val="FF0000"/>
                </a:solidFill>
              </a:rPr>
              <a:t>,S</a:t>
            </a:r>
            <a:r>
              <a:rPr lang="it-IT" altLang="en-US" sz="2400" b="1" baseline="-25000">
                <a:solidFill>
                  <a:srgbClr val="FF0000"/>
                </a:solidFill>
              </a:rPr>
              <a:t>2</a:t>
            </a:r>
            <a:r>
              <a:rPr lang="it-IT" altLang="en-US" sz="2400" b="1">
                <a:solidFill>
                  <a:srgbClr val="FF0000"/>
                </a:solidFill>
              </a:rPr>
              <a:t>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79838" y="4581525"/>
            <a:ext cx="158432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364163" y="3789363"/>
            <a:ext cx="0" cy="7429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34"/>
          <p:cNvSpPr txBox="1">
            <a:spLocks noChangeArrowheads="1"/>
          </p:cNvSpPr>
          <p:nvPr/>
        </p:nvSpPr>
        <p:spPr bwMode="auto">
          <a:xfrm>
            <a:off x="5364163" y="3989388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</a:rPr>
              <a:t>1 x PO</a:t>
            </a:r>
            <a:r>
              <a:rPr lang="it-IT" altLang="en-US" sz="1800" b="1" baseline="-25000">
                <a:solidFill>
                  <a:srgbClr val="FF0000"/>
                </a:solidFill>
              </a:rPr>
              <a:t>4</a:t>
            </a:r>
            <a:endParaRPr lang="en-US" altLang="en-US" sz="1800" b="1" baseline="-25000">
              <a:solidFill>
                <a:srgbClr val="FF0000"/>
              </a:solidFill>
            </a:endParaRPr>
          </a:p>
        </p:txBody>
      </p:sp>
      <p:sp>
        <p:nvSpPr>
          <p:cNvPr id="7187" name="TextBox 35"/>
          <p:cNvSpPr txBox="1">
            <a:spLocks noChangeArrowheads="1"/>
          </p:cNvSpPr>
          <p:nvPr/>
        </p:nvSpPr>
        <p:spPr bwMode="auto">
          <a:xfrm>
            <a:off x="4167188" y="4591050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</a:rPr>
              <a:t>2 x NO</a:t>
            </a:r>
            <a:r>
              <a:rPr lang="it-IT" altLang="en-US" sz="1800" b="1" baseline="-25000">
                <a:solidFill>
                  <a:srgbClr val="FF0000"/>
                </a:solidFill>
              </a:rPr>
              <a:t>3</a:t>
            </a:r>
            <a:endParaRPr lang="en-US" altLang="en-US" sz="1800" b="1" baseline="-25000">
              <a:solidFill>
                <a:srgbClr val="FF0000"/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427288" y="1773238"/>
            <a:ext cx="2740025" cy="1119187"/>
          </a:xfrm>
          <a:prstGeom prst="wedgeRectCallout">
            <a:avLst>
              <a:gd name="adj1" fmla="val -39366"/>
              <a:gd name="adj2" fmla="val 232046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Crescita zero del consumatore</a:t>
            </a:r>
            <a:br>
              <a:rPr lang="it-IT" altLang="en-US" sz="2000"/>
            </a:br>
            <a:r>
              <a:rPr lang="it-IT" altLang="en-US" sz="2000"/>
              <a:t>(limitato da R</a:t>
            </a:r>
            <a:r>
              <a:rPr lang="it-IT" altLang="en-US" sz="2000" baseline="-25000"/>
              <a:t>2</a:t>
            </a:r>
            <a:r>
              <a:rPr lang="it-IT" altLang="en-US" sz="2000"/>
              <a:t>)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559550" y="149225"/>
            <a:ext cx="2374900" cy="1295400"/>
          </a:xfrm>
          <a:prstGeom prst="wedgeRectCallout">
            <a:avLst>
              <a:gd name="adj1" fmla="val -63926"/>
              <a:gd name="adj2" fmla="val 162005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Punto di rifornimento (risorse in assenza del consumatore)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186" grpId="0"/>
      <p:bldP spid="7187" grpId="0"/>
      <p:bldP spid="2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1187450" y="989013"/>
            <a:ext cx="5616575" cy="4679950"/>
            <a:chOff x="1602000" y="692696"/>
            <a:chExt cx="5616624" cy="46805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19463" y="692696"/>
              <a:ext cx="0" cy="4680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02000" y="5366865"/>
              <a:ext cx="56166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2268538" y="5668963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1</a:t>
            </a:r>
            <a:r>
              <a:rPr lang="it-IT" altLang="en-US" sz="2400"/>
              <a:t> (es. NO</a:t>
            </a:r>
            <a:r>
              <a:rPr lang="it-IT" altLang="en-US" sz="2400" baseline="-25000"/>
              <a:t>3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 rot="-5400000">
            <a:off x="-782637" y="3098800"/>
            <a:ext cx="345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/>
              <a:t>R</a:t>
            </a:r>
            <a:r>
              <a:rPr lang="it-IT" altLang="en-US" sz="2400" baseline="-25000"/>
              <a:t>2</a:t>
            </a:r>
            <a:r>
              <a:rPr lang="it-IT" altLang="en-US" sz="2400"/>
              <a:t> (es. PO</a:t>
            </a:r>
            <a:r>
              <a:rPr lang="it-IT" altLang="en-US" sz="2400" baseline="-25000"/>
              <a:t>4</a:t>
            </a:r>
            <a:r>
              <a:rPr lang="it-IT" altLang="en-US" sz="2400"/>
              <a:t>)</a:t>
            </a:r>
            <a:endParaRPr lang="en-US" altLang="en-US" sz="2400"/>
          </a:p>
        </p:txBody>
      </p:sp>
      <p:sp>
        <p:nvSpPr>
          <p:cNvPr id="11" name="Rectangle 10"/>
          <p:cNvSpPr/>
          <p:nvPr/>
        </p:nvSpPr>
        <p:spPr>
          <a:xfrm>
            <a:off x="2195513" y="989013"/>
            <a:ext cx="4608512" cy="417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97100" y="981075"/>
            <a:ext cx="4606925" cy="4189413"/>
          </a:xfrm>
          <a:custGeom>
            <a:avLst/>
            <a:gdLst>
              <a:gd name="connsiteX0" fmla="*/ 0 w 4243527"/>
              <a:gd name="connsiteY0" fmla="*/ 0 h 4190260"/>
              <a:gd name="connsiteX1" fmla="*/ 8878 w 4243527"/>
              <a:gd name="connsiteY1" fmla="*/ 4190260 h 4190260"/>
              <a:gd name="connsiteX2" fmla="*/ 4243527 w 4243527"/>
              <a:gd name="connsiteY2" fmla="*/ 4181383 h 41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3527" h="4190260">
                <a:moveTo>
                  <a:pt x="0" y="0"/>
                </a:moveTo>
                <a:cubicBezTo>
                  <a:pt x="2959" y="1396753"/>
                  <a:pt x="5919" y="2793507"/>
                  <a:pt x="8878" y="4190260"/>
                </a:cubicBezTo>
                <a:lnTo>
                  <a:pt x="4243527" y="4181383"/>
                </a:lnTo>
              </a:path>
            </a:pathLst>
          </a:cu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1838" y="339248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71775" y="3544888"/>
            <a:ext cx="3060700" cy="1547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555875" y="506253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78625" y="4876800"/>
            <a:ext cx="1897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isoclina zero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324100" y="1939925"/>
            <a:ext cx="2247900" cy="1136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87563" y="3046413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5364163" y="29241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0000"/>
                </a:solidFill>
              </a:rPr>
              <a:t>(S</a:t>
            </a:r>
            <a:r>
              <a:rPr lang="it-IT" altLang="en-US" sz="2400" b="1" baseline="-25000">
                <a:solidFill>
                  <a:srgbClr val="FF0000"/>
                </a:solidFill>
              </a:rPr>
              <a:t>1</a:t>
            </a:r>
            <a:r>
              <a:rPr lang="it-IT" altLang="en-US" sz="2400" b="1">
                <a:solidFill>
                  <a:srgbClr val="FF0000"/>
                </a:solidFill>
              </a:rPr>
              <a:t>,S</a:t>
            </a:r>
            <a:r>
              <a:rPr lang="it-IT" altLang="en-US" sz="2400" b="1" baseline="-25000">
                <a:solidFill>
                  <a:srgbClr val="FF0000"/>
                </a:solidFill>
              </a:rPr>
              <a:t>2</a:t>
            </a:r>
            <a:r>
              <a:rPr lang="it-IT" altLang="en-US" sz="2400" b="1">
                <a:solidFill>
                  <a:srgbClr val="FF0000"/>
                </a:solidFill>
              </a:rPr>
              <a:t>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79838" y="4581525"/>
            <a:ext cx="158432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364163" y="3789363"/>
            <a:ext cx="0" cy="7429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34"/>
          <p:cNvSpPr txBox="1">
            <a:spLocks noChangeArrowheads="1"/>
          </p:cNvSpPr>
          <p:nvPr/>
        </p:nvSpPr>
        <p:spPr bwMode="auto">
          <a:xfrm>
            <a:off x="5364163" y="3989388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</a:rPr>
              <a:t>1 x PO</a:t>
            </a:r>
            <a:r>
              <a:rPr lang="it-IT" altLang="en-US" sz="1800" b="1" baseline="-25000">
                <a:solidFill>
                  <a:srgbClr val="FF0000"/>
                </a:solidFill>
              </a:rPr>
              <a:t>4</a:t>
            </a:r>
            <a:endParaRPr lang="en-US" altLang="en-US" sz="1800" b="1" baseline="-25000">
              <a:solidFill>
                <a:srgbClr val="FF0000"/>
              </a:solidFill>
            </a:endParaRPr>
          </a:p>
        </p:txBody>
      </p:sp>
      <p:sp>
        <p:nvSpPr>
          <p:cNvPr id="10257" name="TextBox 35"/>
          <p:cNvSpPr txBox="1">
            <a:spLocks noChangeArrowheads="1"/>
          </p:cNvSpPr>
          <p:nvPr/>
        </p:nvSpPr>
        <p:spPr bwMode="auto">
          <a:xfrm>
            <a:off x="4167188" y="4591050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FF0000"/>
                </a:solidFill>
              </a:rPr>
              <a:t>2 x NO</a:t>
            </a:r>
            <a:r>
              <a:rPr lang="it-IT" altLang="en-US" sz="1800" b="1" baseline="-25000">
                <a:solidFill>
                  <a:srgbClr val="FF0000"/>
                </a:solidFill>
              </a:rPr>
              <a:t>3</a:t>
            </a:r>
            <a:endParaRPr lang="en-US" altLang="en-US" sz="1800" b="1" baseline="-2500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838" y="3392488"/>
            <a:ext cx="215900" cy="215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5364163" y="29241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0000"/>
                </a:solidFill>
              </a:rPr>
              <a:t>(S</a:t>
            </a:r>
            <a:r>
              <a:rPr lang="it-IT" altLang="en-US" sz="2400" b="1" baseline="-25000">
                <a:solidFill>
                  <a:srgbClr val="FF0000"/>
                </a:solidFill>
              </a:rPr>
              <a:t>1</a:t>
            </a:r>
            <a:r>
              <a:rPr lang="it-IT" altLang="en-US" sz="2400" b="1">
                <a:solidFill>
                  <a:srgbClr val="FF0000"/>
                </a:solidFill>
              </a:rPr>
              <a:t>,S</a:t>
            </a:r>
            <a:r>
              <a:rPr lang="it-IT" altLang="en-US" sz="2400" b="1" baseline="-25000">
                <a:solidFill>
                  <a:srgbClr val="FF0000"/>
                </a:solidFill>
              </a:rPr>
              <a:t>2</a:t>
            </a:r>
            <a:r>
              <a:rPr lang="it-IT" altLang="en-US" sz="2400" b="1">
                <a:solidFill>
                  <a:srgbClr val="FF0000"/>
                </a:solidFill>
              </a:rPr>
              <a:t>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409825" y="101600"/>
            <a:ext cx="2740025" cy="1120775"/>
          </a:xfrm>
          <a:prstGeom prst="wedgeRectCallout">
            <a:avLst>
              <a:gd name="adj1" fmla="val -53574"/>
              <a:gd name="adj2" fmla="val 198889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Crescita zero del consumatore</a:t>
            </a:r>
            <a:br>
              <a:rPr lang="it-IT" altLang="en-US" sz="2000"/>
            </a:br>
            <a:r>
              <a:rPr lang="it-IT" altLang="en-US" sz="2000"/>
              <a:t>(limitato da R</a:t>
            </a:r>
            <a:r>
              <a:rPr lang="it-IT" altLang="en-US" sz="2000" baseline="-25000"/>
              <a:t>1</a:t>
            </a:r>
            <a:r>
              <a:rPr lang="it-IT" altLang="en-US" sz="2000"/>
              <a:t>)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559550" y="149225"/>
            <a:ext cx="2374900" cy="1295400"/>
          </a:xfrm>
          <a:prstGeom prst="wedgeRectCallout">
            <a:avLst>
              <a:gd name="adj1" fmla="val -98995"/>
              <a:gd name="adj2" fmla="val 62065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Punto alternativo di rifornimento (risorse in assenza del consumatore)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2425700" y="1771650"/>
            <a:ext cx="2740025" cy="1119188"/>
          </a:xfrm>
          <a:prstGeom prst="wedgeRectCallout">
            <a:avLst>
              <a:gd name="adj1" fmla="val -39366"/>
              <a:gd name="adj2" fmla="val 232046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Crescita zero del consumatore</a:t>
            </a:r>
            <a:br>
              <a:rPr lang="it-IT" altLang="en-US" sz="2000"/>
            </a:br>
            <a:r>
              <a:rPr lang="it-IT" altLang="en-US" sz="2000"/>
              <a:t>(limitato da R</a:t>
            </a:r>
            <a:r>
              <a:rPr lang="it-IT" altLang="en-US" sz="2000" baseline="-25000"/>
              <a:t>2</a:t>
            </a:r>
            <a:r>
              <a:rPr lang="it-IT" altLang="en-US" sz="2000"/>
              <a:t>)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6559550" y="150813"/>
            <a:ext cx="2374900" cy="1295400"/>
          </a:xfrm>
          <a:prstGeom prst="wedgeRectCallout">
            <a:avLst>
              <a:gd name="adj1" fmla="val -63926"/>
              <a:gd name="adj2" fmla="val 162005"/>
            </a:avLst>
          </a:prstGeom>
          <a:solidFill>
            <a:srgbClr val="FFFF0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Punto di rifornimento (risorse in assenza del consumatore)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206500" y="2781300"/>
            <a:ext cx="5616575" cy="2879725"/>
          </a:xfrm>
          <a:prstGeom prst="line">
            <a:avLst/>
          </a:prstGeom>
          <a:ln w="28575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06613" y="5054600"/>
            <a:ext cx="215900" cy="215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449263" y="6072188"/>
            <a:ext cx="1657350" cy="458787"/>
          </a:xfrm>
          <a:prstGeom prst="wedgeRectCallout">
            <a:avLst>
              <a:gd name="adj1" fmla="val 51350"/>
              <a:gd name="adj2" fmla="val -220550"/>
            </a:avLst>
          </a:prstGeom>
          <a:solidFill>
            <a:schemeClr val="bg1">
              <a:alpha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rgbClr val="0000FF"/>
                </a:solidFill>
              </a:rPr>
              <a:t>NO</a:t>
            </a:r>
            <a:r>
              <a:rPr lang="it-IT" b="1" baseline="-25000" dirty="0">
                <a:solidFill>
                  <a:srgbClr val="0000FF"/>
                </a:solidFill>
              </a:rPr>
              <a:t>3</a:t>
            </a:r>
            <a:r>
              <a:rPr lang="it-IT" b="1" dirty="0">
                <a:solidFill>
                  <a:srgbClr val="0000FF"/>
                </a:solidFill>
              </a:rPr>
              <a:t>:PO</a:t>
            </a:r>
            <a:r>
              <a:rPr lang="it-IT" b="1" baseline="-25000" dirty="0">
                <a:solidFill>
                  <a:srgbClr val="0000FF"/>
                </a:solidFill>
              </a:rPr>
              <a:t>4</a:t>
            </a:r>
            <a:r>
              <a:rPr lang="it-IT" b="1" dirty="0">
                <a:solidFill>
                  <a:srgbClr val="0000FF"/>
                </a:solidFill>
              </a:rPr>
              <a:t>=2:1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3785 -0.231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15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3559 -0.226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/>
      <p:bldP spid="30" grpId="0" animBg="1"/>
      <p:bldP spid="33" grpId="0" animBg="1"/>
      <p:bldP spid="34" grpId="0" animBg="1"/>
      <p:bldP spid="35" grpId="0" animBg="1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608</Words>
  <Application>Microsoft Office PowerPoint</Application>
  <PresentationFormat>On-screen Show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Wingdings</vt:lpstr>
      <vt:lpstr>Geneva</vt:lpstr>
      <vt:lpstr>Times New Roman</vt:lpstr>
      <vt:lpstr>Default Design</vt:lpstr>
      <vt:lpstr>Nicchia ecologica</vt:lpstr>
      <vt:lpstr>L’evoluzione del concetto di nicchia ecologica</vt:lpstr>
      <vt:lpstr>PowerPoint Presentation</vt:lpstr>
      <vt:lpstr>Nicchia fondamentale e realizzata</vt:lpstr>
      <vt:lpstr>Competizione e nicchia ecologica: il modello di Tilman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Teoria del foraggiamento ottimale</vt:lpstr>
      <vt:lpstr>PowerPoint Presentation</vt:lpstr>
      <vt:lpstr>PowerPoint Presentation</vt:lpstr>
      <vt:lpstr>PowerPoint Presentation</vt:lpstr>
      <vt:lpstr>Risposta funzionale del predatore</vt:lpstr>
    </vt:vector>
  </TitlesOfParts>
  <Company>Bioservice s.c.r.l.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Nicchia fondamentale e realizzata</dc:title>
  <dc:creator>Michele Scardi</dc:creator>
  <cp:lastModifiedBy>ms</cp:lastModifiedBy>
  <cp:revision>39</cp:revision>
  <dcterms:created xsi:type="dcterms:W3CDTF">2011-01-24T15:41:43Z</dcterms:created>
  <dcterms:modified xsi:type="dcterms:W3CDTF">2023-01-05T15:41:27Z</dcterms:modified>
</cp:coreProperties>
</file>