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6"/>
  </p:notesMasterIdLst>
  <p:handoutMasterIdLst>
    <p:handoutMasterId r:id="rId47"/>
  </p:handoutMasterIdLst>
  <p:sldIdLst>
    <p:sldId id="376" r:id="rId2"/>
    <p:sldId id="363" r:id="rId3"/>
    <p:sldId id="364" r:id="rId4"/>
    <p:sldId id="365" r:id="rId5"/>
    <p:sldId id="354" r:id="rId6"/>
    <p:sldId id="279" r:id="rId7"/>
    <p:sldId id="349" r:id="rId8"/>
    <p:sldId id="346" r:id="rId9"/>
    <p:sldId id="269" r:id="rId10"/>
    <p:sldId id="350" r:id="rId11"/>
    <p:sldId id="352" r:id="rId12"/>
    <p:sldId id="351" r:id="rId13"/>
    <p:sldId id="353" r:id="rId14"/>
    <p:sldId id="280" r:id="rId15"/>
    <p:sldId id="273" r:id="rId16"/>
    <p:sldId id="278" r:id="rId17"/>
    <p:sldId id="274" r:id="rId18"/>
    <p:sldId id="275" r:id="rId19"/>
    <p:sldId id="281" r:id="rId20"/>
    <p:sldId id="282" r:id="rId21"/>
    <p:sldId id="283" r:id="rId22"/>
    <p:sldId id="276" r:id="rId23"/>
    <p:sldId id="284" r:id="rId24"/>
    <p:sldId id="348" r:id="rId25"/>
    <p:sldId id="298" r:id="rId26"/>
    <p:sldId id="357" r:id="rId27"/>
    <p:sldId id="285" r:id="rId28"/>
    <p:sldId id="358" r:id="rId29"/>
    <p:sldId id="361" r:id="rId30"/>
    <p:sldId id="289" r:id="rId31"/>
    <p:sldId id="271" r:id="rId32"/>
    <p:sldId id="277" r:id="rId33"/>
    <p:sldId id="377" r:id="rId34"/>
    <p:sldId id="378" r:id="rId35"/>
    <p:sldId id="292" r:id="rId36"/>
    <p:sldId id="290" r:id="rId37"/>
    <p:sldId id="379" r:id="rId38"/>
    <p:sldId id="380" r:id="rId39"/>
    <p:sldId id="296" r:id="rId40"/>
    <p:sldId id="297" r:id="rId41"/>
    <p:sldId id="295" r:id="rId42"/>
    <p:sldId id="286" r:id="rId43"/>
    <p:sldId id="287" r:id="rId44"/>
    <p:sldId id="355" r:id="rId45"/>
  </p:sldIdLst>
  <p:sldSz cx="9906000" cy="6858000" type="A4"/>
  <p:notesSz cx="7099300" cy="10234613"/>
  <p:defaultTextStyle>
    <a:defPPr>
      <a:defRPr lang="en-US"/>
    </a:defPPr>
    <a:lvl1pPr algn="ctr" rtl="0" eaLnBrk="0" fontAlgn="base" hangingPunct="0">
      <a:lnSpc>
        <a:spcPct val="75000"/>
      </a:lnSpc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ctr" rtl="0" eaLnBrk="0" fontAlgn="base" hangingPunct="0">
      <a:lnSpc>
        <a:spcPct val="75000"/>
      </a:lnSpc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ctr" rtl="0" eaLnBrk="0" fontAlgn="base" hangingPunct="0">
      <a:lnSpc>
        <a:spcPct val="75000"/>
      </a:lnSpc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ctr" rtl="0" eaLnBrk="0" fontAlgn="base" hangingPunct="0">
      <a:lnSpc>
        <a:spcPct val="75000"/>
      </a:lnSpc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ctr" rtl="0" eaLnBrk="0" fontAlgn="base" hangingPunct="0">
      <a:lnSpc>
        <a:spcPct val="75000"/>
      </a:lnSpc>
      <a:spcBef>
        <a:spcPct val="0"/>
      </a:spcBef>
      <a:spcAft>
        <a:spcPct val="0"/>
      </a:spcAft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umimoji="1" sz="4800" b="1" kern="1200">
        <a:solidFill>
          <a:schemeClr val="tx2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36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6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666633"/>
    <a:srgbClr val="003399"/>
    <a:srgbClr val="FFFF00"/>
    <a:srgbClr val="FF00FF"/>
    <a:srgbClr val="99FF99"/>
    <a:srgbClr val="FFFF99"/>
    <a:srgbClr val="63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5" autoAdjust="0"/>
  </p:normalViewPr>
  <p:slideViewPr>
    <p:cSldViewPr showGuides="1">
      <p:cViewPr varScale="1">
        <p:scale>
          <a:sx n="118" d="100"/>
          <a:sy n="118" d="100"/>
        </p:scale>
        <p:origin x="1382" y="86"/>
      </p:cViewPr>
      <p:guideLst>
        <p:guide orient="horz" pos="4247"/>
        <p:guide pos="36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notesViewPr>
    <p:cSldViewPr showGuides="1">
      <p:cViewPr varScale="1">
        <p:scale>
          <a:sx n="72" d="100"/>
          <a:sy n="72" d="100"/>
        </p:scale>
        <p:origin x="-2214" y="-108"/>
      </p:cViewPr>
      <p:guideLst>
        <p:guide orient="horz" pos="3216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wmf"/><Relationship Id="rId4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Michele Scardi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6063" y="0"/>
            <a:ext cx="30432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9150"/>
            <a:ext cx="30432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Corso di Metodologie Ecologiche I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6063" y="9709150"/>
            <a:ext cx="30432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5147909F-6332-4813-ACA0-2999DAEB7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252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733425" y="746125"/>
            <a:ext cx="5635625" cy="3900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895850"/>
            <a:ext cx="5229225" cy="456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56063" y="0"/>
            <a:ext cx="30432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t" anchorCtr="0" compatLnSpc="1">
            <a:prstTxWarp prst="textNoShape">
              <a:avLst/>
            </a:prstTxWarp>
          </a:bodyPr>
          <a:lstStyle>
            <a:lvl1pPr algn="r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9150"/>
            <a:ext cx="30432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l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6063" y="9709150"/>
            <a:ext cx="30432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4906" tIns="47453" rIns="94906" bIns="47453" numCol="1" anchor="b" anchorCtr="0" compatLnSpc="1">
            <a:prstTxWarp prst="textNoShape">
              <a:avLst/>
            </a:prstTxWarp>
          </a:bodyPr>
          <a:lstStyle>
            <a:lvl1pPr algn="r" defTabSz="949325">
              <a:lnSpc>
                <a:spcPct val="100000"/>
              </a:lnSpc>
              <a:defRPr kumimoji="0"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87A8C24-686D-4582-8D9B-6AD78B401D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19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27824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733425" y="746125"/>
            <a:ext cx="5635625" cy="3900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895850"/>
            <a:ext cx="5229225" cy="4564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06" tIns="47453" rIns="94906" bIns="47453"/>
          <a:lstStyle/>
          <a:p>
            <a:pPr>
              <a:spcBef>
                <a:spcPct val="50000"/>
              </a:spcBef>
            </a:pPr>
            <a:r>
              <a:rPr lang="en-US" altLang="en-US" sz="2400"/>
              <a:t>Analisi delle densità e del ricoprimento (Posidonia)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Alterazioni delle comunità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Analisi spaziale e scale (tempo-spazio)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Modelli e simulazioni (es. ancoraggio)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63726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88142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Mostrare esempi (INDVAL, MRPP, etc.)</a:t>
            </a:r>
          </a:p>
        </p:txBody>
      </p:sp>
    </p:spTree>
    <p:extLst>
      <p:ext uri="{BB962C8B-B14F-4D97-AF65-F5344CB8AC3E}">
        <p14:creationId xmlns:p14="http://schemas.microsoft.com/office/powerpoint/2010/main" val="192805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Mostrare esempi (INDVAL, MRPP, etc.)</a:t>
            </a:r>
          </a:p>
        </p:txBody>
      </p:sp>
    </p:spTree>
    <p:extLst>
      <p:ext uri="{BB962C8B-B14F-4D97-AF65-F5344CB8AC3E}">
        <p14:creationId xmlns:p14="http://schemas.microsoft.com/office/powerpoint/2010/main" val="323023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Mostrare esempi (INDVAL, MRPP, etc.)</a:t>
            </a:r>
          </a:p>
        </p:txBody>
      </p:sp>
    </p:spTree>
    <p:extLst>
      <p:ext uri="{BB962C8B-B14F-4D97-AF65-F5344CB8AC3E}">
        <p14:creationId xmlns:p14="http://schemas.microsoft.com/office/powerpoint/2010/main" val="959188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Mostrare esempi (INDVAL, MRPP, etc.)</a:t>
            </a:r>
          </a:p>
        </p:txBody>
      </p:sp>
    </p:spTree>
    <p:extLst>
      <p:ext uri="{BB962C8B-B14F-4D97-AF65-F5344CB8AC3E}">
        <p14:creationId xmlns:p14="http://schemas.microsoft.com/office/powerpoint/2010/main" val="2874203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Mostrare esempi (INDVAL, MRPP, etc.)</a:t>
            </a:r>
          </a:p>
        </p:txBody>
      </p:sp>
    </p:spTree>
    <p:extLst>
      <p:ext uri="{BB962C8B-B14F-4D97-AF65-F5344CB8AC3E}">
        <p14:creationId xmlns:p14="http://schemas.microsoft.com/office/powerpoint/2010/main" val="1534115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733425" y="746125"/>
            <a:ext cx="5635625" cy="3900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895850"/>
            <a:ext cx="5229225" cy="4564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06" tIns="47453" rIns="94906" bIns="47453"/>
          <a:lstStyle/>
          <a:p>
            <a:pPr>
              <a:spcBef>
                <a:spcPct val="50000"/>
              </a:spcBef>
            </a:pPr>
            <a:r>
              <a:rPr lang="en-US" altLang="en-US" sz="2400"/>
              <a:t>In generale, non ci sono discontinuità ecologiche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La protezione ha un costo: i benefici ottenuti lo ripagano?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Il metodo delle comunità (spiegare in maggiore dettaglio)</a:t>
            </a:r>
          </a:p>
        </p:txBody>
      </p:sp>
    </p:spTree>
    <p:extLst>
      <p:ext uri="{BB962C8B-B14F-4D97-AF65-F5344CB8AC3E}">
        <p14:creationId xmlns:p14="http://schemas.microsoft.com/office/powerpoint/2010/main" val="2168353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733425" y="746125"/>
            <a:ext cx="5635625" cy="39004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35038" y="4895850"/>
            <a:ext cx="5229225" cy="4564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4906" tIns="47453" rIns="94906" bIns="47453"/>
          <a:lstStyle/>
          <a:p>
            <a:pPr>
              <a:spcBef>
                <a:spcPct val="50000"/>
              </a:spcBef>
            </a:pPr>
            <a:r>
              <a:rPr lang="en-US" altLang="en-US" sz="2400"/>
              <a:t>Piani di campionamento e scale spazio-temporali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Cosa osservare (syntaxa, substrati specifici, etc.)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Come campionare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Metodi di analisi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Risultati attesi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Costi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56053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0" y="1708150"/>
            <a:ext cx="9909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Arc 3"/>
          <p:cNvSpPr>
            <a:spLocks/>
          </p:cNvSpPr>
          <p:nvPr/>
        </p:nvSpPr>
        <p:spPr bwMode="auto">
          <a:xfrm>
            <a:off x="0" y="842963"/>
            <a:ext cx="31369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427038"/>
            <a:ext cx="6932613" cy="1524000"/>
          </a:xfrm>
        </p:spPr>
        <p:txBody>
          <a:bodyPr anchor="b"/>
          <a:lstStyle>
            <a:lvl1pPr>
              <a:lnSpc>
                <a:spcPct val="80000"/>
              </a:lnSpc>
              <a:defRPr sz="6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40250" y="1752600"/>
            <a:ext cx="49530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B76490-142C-4B05-A35A-620A3CBF51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E68C55-3B8B-4D24-85D5-1F6BCAD519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65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7350" y="609600"/>
            <a:ext cx="1651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54350" y="609600"/>
            <a:ext cx="4800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F567E-5BE4-476C-B00D-B84CDC3CA1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102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350" y="609600"/>
            <a:ext cx="660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54350" y="1981200"/>
            <a:ext cx="322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2550" y="1981200"/>
            <a:ext cx="322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2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798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946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FCC5E223-041A-4844-BA64-BA99A6DF56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58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39F0-165C-48CE-8C2A-9FEE99940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53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E60A5-506C-4DC3-A87F-B5EA69137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56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54350" y="1981200"/>
            <a:ext cx="322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2550" y="1981200"/>
            <a:ext cx="3225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60B76-961D-4F3F-960D-0370AE0A4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16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A7F49-AF3C-4267-A4B0-A95582970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3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0FFD1-64D0-4FDE-B99F-78223D1E66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31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6C0EE-BFB8-4D69-A35E-E5F53D9DD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7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A2441-6963-4FFA-BD4B-18F3A108A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5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397F-6074-4FED-9BDA-1EE65DD5B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7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rc 2"/>
          <p:cNvSpPr>
            <a:spLocks/>
          </p:cNvSpPr>
          <p:nvPr/>
        </p:nvSpPr>
        <p:spPr bwMode="auto">
          <a:xfrm>
            <a:off x="0" y="842963"/>
            <a:ext cx="3136900" cy="601821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54350" y="609600"/>
            <a:ext cx="660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54350" y="1981200"/>
            <a:ext cx="660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302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798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fld id="{9700FA8F-2E9E-4348-9323-EF943A275A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pitchFamily="2" charset="2"/>
        <a:buChar char="n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e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wmf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wmf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wmf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emf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4.png"/><Relationship Id="rId7" Type="http://schemas.openxmlformats.org/officeDocument/2006/relationships/image" Target="../media/image37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49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0613" y="1484313"/>
            <a:ext cx="7561262" cy="1163637"/>
          </a:xfrm>
        </p:spPr>
        <p:txBody>
          <a:bodyPr/>
          <a:lstStyle/>
          <a:p>
            <a:r>
              <a:rPr lang="it-IT" altLang="en-US" sz="6000"/>
              <a:t>Analisi dei dati ecologici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82763" y="260350"/>
            <a:ext cx="6605587" cy="1143000"/>
          </a:xfrm>
        </p:spPr>
        <p:txBody>
          <a:bodyPr/>
          <a:lstStyle/>
          <a:p>
            <a:r>
              <a:rPr lang="it-IT" altLang="en-US"/>
              <a:t>Misure di distanza</a:t>
            </a:r>
            <a:endParaRPr lang="it-IT" altLang="en-US" noProof="1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8300" y="1773238"/>
            <a:ext cx="3873500" cy="4114800"/>
          </a:xfrm>
        </p:spPr>
        <p:txBody>
          <a:bodyPr/>
          <a:lstStyle/>
          <a:p>
            <a:r>
              <a:rPr lang="it-IT" altLang="en-US" sz="2400" b="1"/>
              <a:t>Distanza euclidea</a:t>
            </a:r>
          </a:p>
          <a:p>
            <a:pPr>
              <a:buFont typeface="Monotype Sorts" pitchFamily="2" charset="2"/>
              <a:buNone/>
            </a:pPr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Distanza di Manhattan</a:t>
            </a:r>
          </a:p>
          <a:p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Distanza di Canberra</a:t>
            </a:r>
          </a:p>
          <a:p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Metrica di Minkowksi</a:t>
            </a:r>
            <a:endParaRPr lang="it-IT" altLang="en-US" sz="2400" b="1" noProof="1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05525" y="1484313"/>
          <a:ext cx="27622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6" name="Equation" r:id="rId4" imgW="1380976" imgH="494146" progId="Equation.3">
                  <p:embed/>
                </p:oleObj>
              </mc:Choice>
              <mc:Fallback>
                <p:oleObj name="Equation" r:id="rId4" imgW="1380976" imgH="4941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525" y="1484313"/>
                        <a:ext cx="27622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6107113" y="2852738"/>
          <a:ext cx="2292350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7" name="Equation" r:id="rId6" imgW="1142355" imgH="445990" progId="Equation.3">
                  <p:embed/>
                </p:oleObj>
              </mc:Choice>
              <mc:Fallback>
                <p:oleObj name="Equation" r:id="rId6" imgW="1142355" imgH="44599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2852738"/>
                        <a:ext cx="2292350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4" name="Object 12"/>
          <p:cNvGraphicFramePr>
            <a:graphicFrameLocks noChangeAspect="1"/>
          </p:cNvGraphicFramePr>
          <p:nvPr/>
        </p:nvGraphicFramePr>
        <p:xfrm>
          <a:off x="6107113" y="4076700"/>
          <a:ext cx="2301875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8" name="Equation" r:id="rId8" imgW="1152433" imgH="521819" progId="Equation.3">
                  <p:embed/>
                </p:oleObj>
              </mc:Choice>
              <mc:Fallback>
                <p:oleObj name="Equation" r:id="rId8" imgW="1152433" imgH="52181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4076700"/>
                        <a:ext cx="2301875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5" name="Object 13"/>
          <p:cNvGraphicFramePr>
            <a:graphicFrameLocks noChangeAspect="1"/>
          </p:cNvGraphicFramePr>
          <p:nvPr/>
        </p:nvGraphicFramePr>
        <p:xfrm>
          <a:off x="6107113" y="5445125"/>
          <a:ext cx="2954337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9" name="Equation" r:id="rId10" imgW="1474912" imgH="532241" progId="Equation.3">
                  <p:embed/>
                </p:oleObj>
              </mc:Choice>
              <mc:Fallback>
                <p:oleObj name="Equation" r:id="rId10" imgW="1474912" imgH="53224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13" y="5445125"/>
                        <a:ext cx="2954337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2763" y="260350"/>
            <a:ext cx="6605587" cy="1143000"/>
          </a:xfrm>
        </p:spPr>
        <p:txBody>
          <a:bodyPr/>
          <a:lstStyle/>
          <a:p>
            <a:r>
              <a:rPr lang="it-IT" altLang="en-US"/>
              <a:t>Misure di similarità</a:t>
            </a:r>
            <a:endParaRPr lang="it-IT" altLang="en-US" noProof="1"/>
          </a:p>
        </p:txBody>
      </p:sp>
      <p:grpSp>
        <p:nvGrpSpPr>
          <p:cNvPr id="148720" name="Group 240"/>
          <p:cNvGrpSpPr>
            <a:grpSpLocks/>
          </p:cNvGrpSpPr>
          <p:nvPr/>
        </p:nvGrpSpPr>
        <p:grpSpPr bwMode="auto">
          <a:xfrm>
            <a:off x="1927225" y="2997200"/>
            <a:ext cx="2652713" cy="2806700"/>
            <a:chOff x="2127" y="1616"/>
            <a:chExt cx="1670" cy="1768"/>
          </a:xfrm>
        </p:grpSpPr>
        <p:sp>
          <p:nvSpPr>
            <p:cNvPr id="148577" name="Rectangle 97"/>
            <p:cNvSpPr>
              <a:spLocks noChangeArrowheads="1"/>
            </p:cNvSpPr>
            <p:nvPr/>
          </p:nvSpPr>
          <p:spPr bwMode="auto">
            <a:xfrm>
              <a:off x="2755" y="1616"/>
              <a:ext cx="92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 b="0">
                  <a:solidFill>
                    <a:srgbClr val="000000"/>
                  </a:solidFill>
                  <a:latin typeface="Arial" panose="020B0604020202020204" pitchFamily="34" charset="0"/>
                </a:rPr>
                <a:t>Osservazione </a:t>
              </a:r>
              <a:endParaRPr lang="it-IT" altLang="en-US"/>
            </a:p>
          </p:txBody>
        </p:sp>
        <p:sp>
          <p:nvSpPr>
            <p:cNvPr id="148578" name="Rectangle 98"/>
            <p:cNvSpPr>
              <a:spLocks noChangeArrowheads="1"/>
            </p:cNvSpPr>
            <p:nvPr/>
          </p:nvSpPr>
          <p:spPr bwMode="auto">
            <a:xfrm>
              <a:off x="3656" y="1618"/>
              <a:ext cx="3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 b="0" i="1">
                  <a:solidFill>
                    <a:srgbClr val="000000"/>
                  </a:solidFill>
                  <a:latin typeface="Arial" panose="020B0604020202020204" pitchFamily="34" charset="0"/>
                </a:rPr>
                <a:t>j</a:t>
              </a:r>
              <a:endParaRPr lang="it-IT" altLang="en-US"/>
            </a:p>
          </p:txBody>
        </p:sp>
        <p:sp>
          <p:nvSpPr>
            <p:cNvPr id="148609" name="Rectangle 129"/>
            <p:cNvSpPr>
              <a:spLocks noChangeArrowheads="1"/>
            </p:cNvSpPr>
            <p:nvPr/>
          </p:nvSpPr>
          <p:spPr bwMode="auto">
            <a:xfrm>
              <a:off x="2885" y="1842"/>
              <a:ext cx="8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it-IT" altLang="en-US"/>
            </a:p>
          </p:txBody>
        </p:sp>
        <p:sp>
          <p:nvSpPr>
            <p:cNvPr id="148611" name="Rectangle 131"/>
            <p:cNvSpPr>
              <a:spLocks noChangeArrowheads="1"/>
            </p:cNvSpPr>
            <p:nvPr/>
          </p:nvSpPr>
          <p:spPr bwMode="auto">
            <a:xfrm>
              <a:off x="3483" y="1842"/>
              <a:ext cx="8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it-IT" altLang="en-US"/>
            </a:p>
          </p:txBody>
        </p:sp>
        <p:grpSp>
          <p:nvGrpSpPr>
            <p:cNvPr id="148719" name="Group 239"/>
            <p:cNvGrpSpPr>
              <a:grpSpLocks/>
            </p:cNvGrpSpPr>
            <p:nvPr/>
          </p:nvGrpSpPr>
          <p:grpSpPr bwMode="auto">
            <a:xfrm rot="16200000">
              <a:off x="1705" y="2425"/>
              <a:ext cx="973" cy="130"/>
              <a:chOff x="1235" y="2381"/>
              <a:chExt cx="973" cy="130"/>
            </a:xfrm>
          </p:grpSpPr>
          <p:sp>
            <p:nvSpPr>
              <p:cNvPr id="148620" name="Rectangle 140"/>
              <p:cNvSpPr>
                <a:spLocks noChangeArrowheads="1"/>
              </p:cNvSpPr>
              <p:nvPr/>
            </p:nvSpPr>
            <p:spPr bwMode="auto">
              <a:xfrm>
                <a:off x="2136" y="2381"/>
                <a:ext cx="72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altLang="en-US" sz="1800" b="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k</a:t>
                </a:r>
                <a:endParaRPr lang="it-IT" altLang="en-US"/>
              </a:p>
            </p:txBody>
          </p:sp>
          <p:sp>
            <p:nvSpPr>
              <p:cNvPr id="148619" name="Rectangle 139"/>
              <p:cNvSpPr>
                <a:spLocks noChangeArrowheads="1"/>
              </p:cNvSpPr>
              <p:nvPr/>
            </p:nvSpPr>
            <p:spPr bwMode="auto">
              <a:xfrm>
                <a:off x="1235" y="2381"/>
                <a:ext cx="920" cy="1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it-IT" altLang="en-US" sz="1800" b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Osservazione </a:t>
                </a:r>
                <a:endParaRPr lang="it-IT" altLang="en-US"/>
              </a:p>
            </p:txBody>
          </p:sp>
        </p:grpSp>
        <p:sp>
          <p:nvSpPr>
            <p:cNvPr id="148622" name="Rectangle 142"/>
            <p:cNvSpPr>
              <a:spLocks noChangeArrowheads="1"/>
            </p:cNvSpPr>
            <p:nvPr/>
          </p:nvSpPr>
          <p:spPr bwMode="auto">
            <a:xfrm>
              <a:off x="2411" y="2237"/>
              <a:ext cx="8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it-IT" altLang="en-US"/>
            </a:p>
          </p:txBody>
        </p:sp>
        <p:sp>
          <p:nvSpPr>
            <p:cNvPr id="148624" name="Rectangle 144"/>
            <p:cNvSpPr>
              <a:spLocks noChangeArrowheads="1"/>
            </p:cNvSpPr>
            <p:nvPr/>
          </p:nvSpPr>
          <p:spPr bwMode="auto">
            <a:xfrm>
              <a:off x="2843" y="2237"/>
              <a:ext cx="8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000" b="0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it-IT" altLang="en-US" sz="2000"/>
            </a:p>
          </p:txBody>
        </p:sp>
        <p:sp>
          <p:nvSpPr>
            <p:cNvPr id="148626" name="Rectangle 146"/>
            <p:cNvSpPr>
              <a:spLocks noChangeArrowheads="1"/>
            </p:cNvSpPr>
            <p:nvPr/>
          </p:nvSpPr>
          <p:spPr bwMode="auto">
            <a:xfrm>
              <a:off x="3436" y="2237"/>
              <a:ext cx="8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000" b="0" i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it-IT" altLang="en-US" sz="2000"/>
            </a:p>
          </p:txBody>
        </p:sp>
        <p:sp>
          <p:nvSpPr>
            <p:cNvPr id="148631" name="Rectangle 151"/>
            <p:cNvSpPr>
              <a:spLocks noChangeArrowheads="1"/>
            </p:cNvSpPr>
            <p:nvPr/>
          </p:nvSpPr>
          <p:spPr bwMode="auto">
            <a:xfrm>
              <a:off x="2584" y="2059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2" name="Rectangle 152"/>
            <p:cNvSpPr>
              <a:spLocks noChangeArrowheads="1"/>
            </p:cNvSpPr>
            <p:nvPr/>
          </p:nvSpPr>
          <p:spPr bwMode="auto">
            <a:xfrm>
              <a:off x="2584" y="2059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3" name="Rectangle 153"/>
            <p:cNvSpPr>
              <a:spLocks noChangeArrowheads="1"/>
            </p:cNvSpPr>
            <p:nvPr/>
          </p:nvSpPr>
          <p:spPr bwMode="auto">
            <a:xfrm>
              <a:off x="2601" y="2059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4" name="Rectangle 154"/>
            <p:cNvSpPr>
              <a:spLocks noChangeArrowheads="1"/>
            </p:cNvSpPr>
            <p:nvPr/>
          </p:nvSpPr>
          <p:spPr bwMode="auto">
            <a:xfrm>
              <a:off x="2618" y="2059"/>
              <a:ext cx="56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5" name="Rectangle 155"/>
            <p:cNvSpPr>
              <a:spLocks noChangeArrowheads="1"/>
            </p:cNvSpPr>
            <p:nvPr/>
          </p:nvSpPr>
          <p:spPr bwMode="auto">
            <a:xfrm>
              <a:off x="3186" y="2076"/>
              <a:ext cx="8" cy="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6" name="Rectangle 156"/>
            <p:cNvSpPr>
              <a:spLocks noChangeArrowheads="1"/>
            </p:cNvSpPr>
            <p:nvPr/>
          </p:nvSpPr>
          <p:spPr bwMode="auto">
            <a:xfrm>
              <a:off x="3186" y="2059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7" name="Rectangle 157"/>
            <p:cNvSpPr>
              <a:spLocks noChangeArrowheads="1"/>
            </p:cNvSpPr>
            <p:nvPr/>
          </p:nvSpPr>
          <p:spPr bwMode="auto">
            <a:xfrm>
              <a:off x="3203" y="2059"/>
              <a:ext cx="57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8" name="Rectangle 158"/>
            <p:cNvSpPr>
              <a:spLocks noChangeArrowheads="1"/>
            </p:cNvSpPr>
            <p:nvPr/>
          </p:nvSpPr>
          <p:spPr bwMode="auto">
            <a:xfrm>
              <a:off x="3780" y="2059"/>
              <a:ext cx="17" cy="1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39" name="Rectangle 159"/>
            <p:cNvSpPr>
              <a:spLocks noChangeArrowheads="1"/>
            </p:cNvSpPr>
            <p:nvPr/>
          </p:nvSpPr>
          <p:spPr bwMode="auto">
            <a:xfrm>
              <a:off x="3780" y="2059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44" name="Rectangle 164"/>
            <p:cNvSpPr>
              <a:spLocks noChangeArrowheads="1"/>
            </p:cNvSpPr>
            <p:nvPr/>
          </p:nvSpPr>
          <p:spPr bwMode="auto">
            <a:xfrm>
              <a:off x="2584" y="2077"/>
              <a:ext cx="17" cy="4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45" name="Rectangle 165"/>
            <p:cNvSpPr>
              <a:spLocks noChangeArrowheads="1"/>
            </p:cNvSpPr>
            <p:nvPr/>
          </p:nvSpPr>
          <p:spPr bwMode="auto">
            <a:xfrm>
              <a:off x="3186" y="2077"/>
              <a:ext cx="8" cy="4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46" name="Rectangle 166"/>
            <p:cNvSpPr>
              <a:spLocks noChangeArrowheads="1"/>
            </p:cNvSpPr>
            <p:nvPr/>
          </p:nvSpPr>
          <p:spPr bwMode="auto">
            <a:xfrm>
              <a:off x="3780" y="2077"/>
              <a:ext cx="17" cy="4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50" name="Rectangle 170"/>
            <p:cNvSpPr>
              <a:spLocks noChangeArrowheads="1"/>
            </p:cNvSpPr>
            <p:nvPr/>
          </p:nvSpPr>
          <p:spPr bwMode="auto">
            <a:xfrm>
              <a:off x="2411" y="2710"/>
              <a:ext cx="8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it-IT" altLang="en-US"/>
            </a:p>
          </p:txBody>
        </p:sp>
        <p:sp>
          <p:nvSpPr>
            <p:cNvPr id="148652" name="Rectangle 172"/>
            <p:cNvSpPr>
              <a:spLocks noChangeArrowheads="1"/>
            </p:cNvSpPr>
            <p:nvPr/>
          </p:nvSpPr>
          <p:spPr bwMode="auto">
            <a:xfrm>
              <a:off x="2847" y="2710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000" b="0" i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endParaRPr lang="it-IT" altLang="en-US" sz="2000"/>
            </a:p>
          </p:txBody>
        </p:sp>
        <p:sp>
          <p:nvSpPr>
            <p:cNvPr id="148654" name="Rectangle 174"/>
            <p:cNvSpPr>
              <a:spLocks noChangeArrowheads="1"/>
            </p:cNvSpPr>
            <p:nvPr/>
          </p:nvSpPr>
          <p:spPr bwMode="auto">
            <a:xfrm>
              <a:off x="3436" y="2710"/>
              <a:ext cx="8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000" b="0" i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it-IT" altLang="en-US" sz="2000"/>
            </a:p>
          </p:txBody>
        </p:sp>
        <p:sp>
          <p:nvSpPr>
            <p:cNvPr id="148659" name="Rectangle 179"/>
            <p:cNvSpPr>
              <a:spLocks noChangeArrowheads="1"/>
            </p:cNvSpPr>
            <p:nvPr/>
          </p:nvSpPr>
          <p:spPr bwMode="auto">
            <a:xfrm>
              <a:off x="2584" y="2542"/>
              <a:ext cx="1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0" name="Rectangle 180"/>
            <p:cNvSpPr>
              <a:spLocks noChangeArrowheads="1"/>
            </p:cNvSpPr>
            <p:nvPr/>
          </p:nvSpPr>
          <p:spPr bwMode="auto">
            <a:xfrm>
              <a:off x="2601" y="2542"/>
              <a:ext cx="58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1" name="Rectangle 181"/>
            <p:cNvSpPr>
              <a:spLocks noChangeArrowheads="1"/>
            </p:cNvSpPr>
            <p:nvPr/>
          </p:nvSpPr>
          <p:spPr bwMode="auto">
            <a:xfrm>
              <a:off x="3186" y="2542"/>
              <a:ext cx="8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2" name="Rectangle 182"/>
            <p:cNvSpPr>
              <a:spLocks noChangeArrowheads="1"/>
            </p:cNvSpPr>
            <p:nvPr/>
          </p:nvSpPr>
          <p:spPr bwMode="auto">
            <a:xfrm>
              <a:off x="3194" y="2542"/>
              <a:ext cx="586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3" name="Rectangle 183"/>
            <p:cNvSpPr>
              <a:spLocks noChangeArrowheads="1"/>
            </p:cNvSpPr>
            <p:nvPr/>
          </p:nvSpPr>
          <p:spPr bwMode="auto">
            <a:xfrm>
              <a:off x="3780" y="2542"/>
              <a:ext cx="17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8" name="Rectangle 188"/>
            <p:cNvSpPr>
              <a:spLocks noChangeArrowheads="1"/>
            </p:cNvSpPr>
            <p:nvPr/>
          </p:nvSpPr>
          <p:spPr bwMode="auto">
            <a:xfrm>
              <a:off x="2584" y="2550"/>
              <a:ext cx="17" cy="4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69" name="Rectangle 189"/>
            <p:cNvSpPr>
              <a:spLocks noChangeArrowheads="1"/>
            </p:cNvSpPr>
            <p:nvPr/>
          </p:nvSpPr>
          <p:spPr bwMode="auto">
            <a:xfrm>
              <a:off x="3186" y="2550"/>
              <a:ext cx="8" cy="4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70" name="Rectangle 190"/>
            <p:cNvSpPr>
              <a:spLocks noChangeArrowheads="1"/>
            </p:cNvSpPr>
            <p:nvPr/>
          </p:nvSpPr>
          <p:spPr bwMode="auto">
            <a:xfrm>
              <a:off x="3780" y="2550"/>
              <a:ext cx="17" cy="49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74" name="Rectangle 194"/>
            <p:cNvSpPr>
              <a:spLocks noChangeArrowheads="1"/>
            </p:cNvSpPr>
            <p:nvPr/>
          </p:nvSpPr>
          <p:spPr bwMode="auto">
            <a:xfrm>
              <a:off x="2451" y="3114"/>
              <a:ext cx="4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 b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it-IT" altLang="en-US"/>
            </a:p>
          </p:txBody>
        </p:sp>
        <p:sp>
          <p:nvSpPr>
            <p:cNvPr id="148675" name="Rectangle 195"/>
            <p:cNvSpPr>
              <a:spLocks noChangeArrowheads="1"/>
            </p:cNvSpPr>
            <p:nvPr/>
          </p:nvSpPr>
          <p:spPr bwMode="auto">
            <a:xfrm>
              <a:off x="2708" y="3254"/>
              <a:ext cx="1048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 b="0" i="1">
                  <a:solidFill>
                    <a:srgbClr val="000000"/>
                  </a:solidFill>
                  <a:latin typeface="Arial" panose="020B0604020202020204" pitchFamily="34" charset="0"/>
                </a:rPr>
                <a:t>p = a + b + c + d</a:t>
              </a:r>
              <a:endParaRPr lang="it-IT" altLang="en-US"/>
            </a:p>
          </p:txBody>
        </p:sp>
        <p:sp>
          <p:nvSpPr>
            <p:cNvPr id="148676" name="Rectangle 196"/>
            <p:cNvSpPr>
              <a:spLocks noChangeArrowheads="1"/>
            </p:cNvSpPr>
            <p:nvPr/>
          </p:nvSpPr>
          <p:spPr bwMode="auto">
            <a:xfrm>
              <a:off x="3734" y="3254"/>
              <a:ext cx="40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800" b="0" i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endParaRPr lang="it-IT" altLang="en-US"/>
            </a:p>
          </p:txBody>
        </p:sp>
        <p:sp>
          <p:nvSpPr>
            <p:cNvPr id="148681" name="Rectangle 201"/>
            <p:cNvSpPr>
              <a:spLocks noChangeArrowheads="1"/>
            </p:cNvSpPr>
            <p:nvPr/>
          </p:nvSpPr>
          <p:spPr bwMode="auto">
            <a:xfrm>
              <a:off x="2584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2" name="Rectangle 202"/>
            <p:cNvSpPr>
              <a:spLocks noChangeArrowheads="1"/>
            </p:cNvSpPr>
            <p:nvPr/>
          </p:nvSpPr>
          <p:spPr bwMode="auto">
            <a:xfrm>
              <a:off x="2584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3" name="Rectangle 203"/>
            <p:cNvSpPr>
              <a:spLocks noChangeArrowheads="1"/>
            </p:cNvSpPr>
            <p:nvPr/>
          </p:nvSpPr>
          <p:spPr bwMode="auto">
            <a:xfrm>
              <a:off x="2601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4" name="Rectangle 204"/>
            <p:cNvSpPr>
              <a:spLocks noChangeArrowheads="1"/>
            </p:cNvSpPr>
            <p:nvPr/>
          </p:nvSpPr>
          <p:spPr bwMode="auto">
            <a:xfrm>
              <a:off x="2618" y="3043"/>
              <a:ext cx="568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5" name="Rectangle 205"/>
            <p:cNvSpPr>
              <a:spLocks noChangeArrowheads="1"/>
            </p:cNvSpPr>
            <p:nvPr/>
          </p:nvSpPr>
          <p:spPr bwMode="auto">
            <a:xfrm>
              <a:off x="3186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6" name="Rectangle 206"/>
            <p:cNvSpPr>
              <a:spLocks noChangeArrowheads="1"/>
            </p:cNvSpPr>
            <p:nvPr/>
          </p:nvSpPr>
          <p:spPr bwMode="auto">
            <a:xfrm>
              <a:off x="3203" y="3043"/>
              <a:ext cx="57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7" name="Rectangle 207"/>
            <p:cNvSpPr>
              <a:spLocks noChangeArrowheads="1"/>
            </p:cNvSpPr>
            <p:nvPr/>
          </p:nvSpPr>
          <p:spPr bwMode="auto">
            <a:xfrm>
              <a:off x="3780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688" name="Rectangle 208"/>
            <p:cNvSpPr>
              <a:spLocks noChangeArrowheads="1"/>
            </p:cNvSpPr>
            <p:nvPr/>
          </p:nvSpPr>
          <p:spPr bwMode="auto">
            <a:xfrm>
              <a:off x="3780" y="3043"/>
              <a:ext cx="17" cy="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8722" name="Rectangle 242"/>
          <p:cNvSpPr>
            <a:spLocks noChangeArrowheads="1"/>
          </p:cNvSpPr>
          <p:nvPr/>
        </p:nvSpPr>
        <p:spPr bwMode="auto">
          <a:xfrm>
            <a:off x="6105525" y="2420938"/>
            <a:ext cx="3241675" cy="3960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hlink"/>
              </a:buClr>
              <a:buSzPct val="50000"/>
              <a:buFont typeface="Monotype Sort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it-IT" altLang="en-US" sz="2000"/>
              <a:t>Numero di taxa presenti in entrambi i campioni</a:t>
            </a:r>
          </a:p>
          <a:p>
            <a:pPr>
              <a:lnSpc>
                <a:spcPct val="100000"/>
              </a:lnSpc>
            </a:pPr>
            <a:r>
              <a:rPr lang="it-IT" altLang="en-US" sz="2000"/>
              <a:t>Numero di taxa presenti solo nel campione </a:t>
            </a:r>
            <a:r>
              <a:rPr lang="it-IT" altLang="en-US" sz="2000" i="1">
                <a:solidFill>
                  <a:schemeClr val="bg2"/>
                </a:solidFill>
              </a:rPr>
              <a:t>k</a:t>
            </a:r>
          </a:p>
          <a:p>
            <a:pPr>
              <a:lnSpc>
                <a:spcPct val="100000"/>
              </a:lnSpc>
            </a:pPr>
            <a:r>
              <a:rPr lang="it-IT" altLang="en-US" sz="2000"/>
              <a:t>Numero di taxa presenti solo nel campione </a:t>
            </a:r>
            <a:r>
              <a:rPr lang="it-IT" altLang="en-US" sz="2000" i="1">
                <a:solidFill>
                  <a:schemeClr val="bg2"/>
                </a:solidFill>
              </a:rPr>
              <a:t>j</a:t>
            </a:r>
          </a:p>
          <a:p>
            <a:pPr>
              <a:lnSpc>
                <a:spcPct val="100000"/>
              </a:lnSpc>
            </a:pPr>
            <a:r>
              <a:rPr lang="it-IT" altLang="en-US" sz="2000"/>
              <a:t>Numero di taxa </a:t>
            </a:r>
            <a:r>
              <a:rPr lang="it-IT" altLang="en-US" sz="2000">
                <a:solidFill>
                  <a:srgbClr val="FF0000"/>
                </a:solidFill>
              </a:rPr>
              <a:t>assenti</a:t>
            </a:r>
            <a:r>
              <a:rPr lang="it-IT" altLang="en-US" sz="2000"/>
              <a:t> in entrambi i campioni</a:t>
            </a:r>
          </a:p>
        </p:txBody>
      </p:sp>
      <p:sp>
        <p:nvSpPr>
          <p:cNvPr id="148723" name="Text Box 243"/>
          <p:cNvSpPr txBox="1">
            <a:spLocks noChangeArrowheads="1"/>
          </p:cNvSpPr>
          <p:nvPr/>
        </p:nvSpPr>
        <p:spPr bwMode="auto">
          <a:xfrm>
            <a:off x="1711325" y="1773238"/>
            <a:ext cx="4754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>
                <a:solidFill>
                  <a:schemeClr val="tx1"/>
                </a:solidFill>
                <a:latin typeface="Arial" panose="020B0604020202020204" pitchFamily="34" charset="0"/>
              </a:rPr>
              <a:t>Per i coefficienti binari</a:t>
            </a:r>
            <a:br>
              <a:rPr lang="it-IT" altLang="en-US" sz="24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it-IT" altLang="en-US" sz="2400">
                <a:solidFill>
                  <a:schemeClr val="tx1"/>
                </a:solidFill>
                <a:latin typeface="Arial" panose="020B0604020202020204" pitchFamily="34" charset="0"/>
              </a:rPr>
              <a:t>(dati di presenza/assenza)</a:t>
            </a:r>
          </a:p>
        </p:txBody>
      </p:sp>
      <p:sp>
        <p:nvSpPr>
          <p:cNvPr id="148724" name="Line 244"/>
          <p:cNvSpPr>
            <a:spLocks noChangeShapeType="1"/>
          </p:cNvSpPr>
          <p:nvPr/>
        </p:nvSpPr>
        <p:spPr bwMode="auto">
          <a:xfrm flipH="1">
            <a:off x="3297238" y="2708275"/>
            <a:ext cx="2808287" cy="12969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48725" name="Line 245"/>
          <p:cNvSpPr>
            <a:spLocks noChangeShapeType="1"/>
          </p:cNvSpPr>
          <p:nvPr/>
        </p:nvSpPr>
        <p:spPr bwMode="auto">
          <a:xfrm flipH="1">
            <a:off x="4232275" y="3644900"/>
            <a:ext cx="1873250" cy="431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48726" name="Line 246"/>
          <p:cNvSpPr>
            <a:spLocks noChangeShapeType="1"/>
          </p:cNvSpPr>
          <p:nvPr/>
        </p:nvSpPr>
        <p:spPr bwMode="auto">
          <a:xfrm flipH="1" flipV="1">
            <a:off x="4232275" y="4868863"/>
            <a:ext cx="1873250" cy="7207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48727" name="Freeform 247"/>
          <p:cNvSpPr>
            <a:spLocks/>
          </p:cNvSpPr>
          <p:nvPr/>
        </p:nvSpPr>
        <p:spPr bwMode="auto">
          <a:xfrm>
            <a:off x="3297238" y="4502150"/>
            <a:ext cx="2808287" cy="295275"/>
          </a:xfrm>
          <a:custGeom>
            <a:avLst/>
            <a:gdLst>
              <a:gd name="T0" fmla="*/ 1769 w 1769"/>
              <a:gd name="T1" fmla="*/ 95 h 186"/>
              <a:gd name="T2" fmla="*/ 556 w 1769"/>
              <a:gd name="T3" fmla="*/ 15 h 186"/>
              <a:gd name="T4" fmla="*/ 0 w 1769"/>
              <a:gd name="T5" fmla="*/ 186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9" h="186">
                <a:moveTo>
                  <a:pt x="1769" y="95"/>
                </a:moveTo>
                <a:cubicBezTo>
                  <a:pt x="1567" y="82"/>
                  <a:pt x="851" y="0"/>
                  <a:pt x="556" y="15"/>
                </a:cubicBezTo>
                <a:cubicBezTo>
                  <a:pt x="261" y="30"/>
                  <a:pt x="116" y="151"/>
                  <a:pt x="0" y="186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4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4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4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722" grpId="0"/>
      <p:bldP spid="148724" grpId="0" animBg="1"/>
      <p:bldP spid="148725" grpId="0" animBg="1"/>
      <p:bldP spid="148726" grpId="0" animBg="1"/>
      <p:bldP spid="1487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82763" y="260350"/>
            <a:ext cx="6605587" cy="1143000"/>
          </a:xfrm>
        </p:spPr>
        <p:txBody>
          <a:bodyPr/>
          <a:lstStyle/>
          <a:p>
            <a:r>
              <a:rPr lang="it-IT" altLang="en-US"/>
              <a:t>Misure di similarità</a:t>
            </a:r>
            <a:endParaRPr lang="it-IT" altLang="en-US" noProof="1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8300" y="1557338"/>
            <a:ext cx="3873500" cy="4114800"/>
          </a:xfrm>
        </p:spPr>
        <p:txBody>
          <a:bodyPr/>
          <a:lstStyle/>
          <a:p>
            <a:r>
              <a:rPr lang="it-IT" altLang="en-US" sz="2400" b="1"/>
              <a:t>Indice di concordanza</a:t>
            </a:r>
          </a:p>
          <a:p>
            <a:pPr>
              <a:buFont typeface="Monotype Sorts" pitchFamily="2" charset="2"/>
              <a:buNone/>
            </a:pPr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Indice di Jaccard</a:t>
            </a:r>
          </a:p>
          <a:p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Indice di S</a:t>
            </a:r>
            <a:r>
              <a:rPr lang="en-US" altLang="en-US" sz="2400" b="1">
                <a:cs typeface="Arial" panose="020B0604020202020204" pitchFamily="34" charset="0"/>
              </a:rPr>
              <a:t>ø</a:t>
            </a:r>
            <a:r>
              <a:rPr lang="it-IT" altLang="en-US" sz="2400" b="1"/>
              <a:t>rensen</a:t>
            </a:r>
          </a:p>
          <a:p>
            <a:endParaRPr lang="it-IT" altLang="en-US" sz="2400" b="1"/>
          </a:p>
          <a:p>
            <a:endParaRPr lang="it-IT" altLang="en-US" sz="2400" b="1"/>
          </a:p>
          <a:p>
            <a:r>
              <a:rPr lang="it-IT" altLang="en-US" sz="2400" b="1"/>
              <a:t>Coeff. di Bray-Curtis</a:t>
            </a:r>
            <a:endParaRPr lang="it-IT" altLang="en-US" sz="2400" b="1" noProof="1"/>
          </a:p>
        </p:txBody>
      </p:sp>
      <p:graphicFrame>
        <p:nvGraphicFramePr>
          <p:cNvPr id="146441" name="Object 9"/>
          <p:cNvGraphicFramePr>
            <a:graphicFrameLocks noChangeAspect="1"/>
          </p:cNvGraphicFramePr>
          <p:nvPr/>
        </p:nvGraphicFramePr>
        <p:xfrm>
          <a:off x="5745163" y="1384300"/>
          <a:ext cx="2286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1" name="Equation" r:id="rId4" imgW="1143000" imgH="393480" progId="Equation.3">
                  <p:embed/>
                </p:oleObj>
              </mc:Choice>
              <mc:Fallback>
                <p:oleObj name="Equation" r:id="rId4" imgW="11430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384300"/>
                        <a:ext cx="22860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2" name="Object 10"/>
          <p:cNvGraphicFramePr>
            <a:graphicFrameLocks noChangeAspect="1"/>
          </p:cNvGraphicFramePr>
          <p:nvPr/>
        </p:nvGraphicFramePr>
        <p:xfrm>
          <a:off x="5745163" y="2752725"/>
          <a:ext cx="19050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2" name="Equation" r:id="rId6" imgW="951963" imgH="390286" progId="Equation.3">
                  <p:embed/>
                </p:oleObj>
              </mc:Choice>
              <mc:Fallback>
                <p:oleObj name="Equation" r:id="rId6" imgW="951963" imgH="39028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2752725"/>
                        <a:ext cx="19050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3" name="Object 11"/>
          <p:cNvGraphicFramePr>
            <a:graphicFrameLocks noChangeAspect="1"/>
          </p:cNvGraphicFramePr>
          <p:nvPr/>
        </p:nvGraphicFramePr>
        <p:xfrm>
          <a:off x="5745163" y="4005263"/>
          <a:ext cx="20589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3" name="Equation" r:id="rId8" imgW="1028264" imgH="390286" progId="Equation.3">
                  <p:embed/>
                </p:oleObj>
              </mc:Choice>
              <mc:Fallback>
                <p:oleObj name="Equation" r:id="rId8" imgW="1028264" imgH="39028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4005263"/>
                        <a:ext cx="2058987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4" name="Object 12"/>
          <p:cNvGraphicFramePr>
            <a:graphicFrameLocks noChangeAspect="1"/>
          </p:cNvGraphicFramePr>
          <p:nvPr/>
        </p:nvGraphicFramePr>
        <p:xfrm>
          <a:off x="5748338" y="4941888"/>
          <a:ext cx="2263775" cy="167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54" name="Equation" r:id="rId10" imgW="1132278" imgH="836275" progId="Equation.3">
                  <p:embed/>
                </p:oleObj>
              </mc:Choice>
              <mc:Fallback>
                <p:oleObj name="Equation" r:id="rId10" imgW="1132278" imgH="836275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8338" y="4941888"/>
                        <a:ext cx="2263775" cy="167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45" name="Text Box 13"/>
          <p:cNvSpPr txBox="1">
            <a:spLocks noChangeArrowheads="1"/>
          </p:cNvSpPr>
          <p:nvPr/>
        </p:nvSpPr>
        <p:spPr bwMode="auto">
          <a:xfrm>
            <a:off x="8050213" y="162877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simmetrico</a:t>
            </a:r>
          </a:p>
        </p:txBody>
      </p:sp>
      <p:sp>
        <p:nvSpPr>
          <p:cNvPr id="146446" name="Text Box 14"/>
          <p:cNvSpPr txBox="1">
            <a:spLocks noChangeArrowheads="1"/>
          </p:cNvSpPr>
          <p:nvPr/>
        </p:nvSpPr>
        <p:spPr bwMode="auto">
          <a:xfrm>
            <a:off x="7978775" y="2924175"/>
            <a:ext cx="1728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asimmetrico</a:t>
            </a:r>
          </a:p>
        </p:txBody>
      </p:sp>
      <p:sp>
        <p:nvSpPr>
          <p:cNvPr id="146447" name="Text Box 15"/>
          <p:cNvSpPr txBox="1">
            <a:spLocks noChangeArrowheads="1"/>
          </p:cNvSpPr>
          <p:nvPr/>
        </p:nvSpPr>
        <p:spPr bwMode="auto">
          <a:xfrm>
            <a:off x="7978775" y="4221163"/>
            <a:ext cx="1728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asimmetrico</a:t>
            </a:r>
          </a:p>
        </p:txBody>
      </p:sp>
      <p:sp>
        <p:nvSpPr>
          <p:cNvPr id="146448" name="AutoShape 16"/>
          <p:cNvSpPr>
            <a:spLocks/>
          </p:cNvSpPr>
          <p:nvPr/>
        </p:nvSpPr>
        <p:spPr bwMode="auto">
          <a:xfrm>
            <a:off x="1422400" y="1557338"/>
            <a:ext cx="215900" cy="3095625"/>
          </a:xfrm>
          <a:prstGeom prst="leftBrace">
            <a:avLst>
              <a:gd name="adj1" fmla="val 119485"/>
              <a:gd name="adj2" fmla="val 52361"/>
            </a:avLst>
          </a:prstGeom>
          <a:noFill/>
          <a:ln w="2857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auto">
          <a:xfrm rot="16200000">
            <a:off x="-626268" y="2813843"/>
            <a:ext cx="316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Dati binari (qualitativi)</a:t>
            </a: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 rot="16200000">
            <a:off x="303212" y="5268913"/>
            <a:ext cx="1584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Dati quantitativi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45" grpId="0"/>
      <p:bldP spid="146446" grpId="0"/>
      <p:bldP spid="146447" grpId="0"/>
      <p:bldP spid="146448" grpId="0" animBg="1"/>
      <p:bldP spid="146449" grpId="0"/>
      <p:bldP spid="1464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82763" y="260350"/>
            <a:ext cx="6605587" cy="1143000"/>
          </a:xfrm>
        </p:spPr>
        <p:txBody>
          <a:bodyPr/>
          <a:lstStyle/>
          <a:p>
            <a:r>
              <a:rPr lang="it-IT" altLang="en-US"/>
              <a:t>Similarità e dissimilarità</a:t>
            </a:r>
            <a:endParaRPr lang="it-IT" altLang="en-US" noProof="1"/>
          </a:p>
        </p:txBody>
      </p:sp>
      <p:sp>
        <p:nvSpPr>
          <p:cNvPr id="152591" name="Text Box 15"/>
          <p:cNvSpPr txBox="1">
            <a:spLocks noChangeArrowheads="1"/>
          </p:cNvSpPr>
          <p:nvPr/>
        </p:nvSpPr>
        <p:spPr bwMode="auto">
          <a:xfrm>
            <a:off x="1854200" y="1628775"/>
            <a:ext cx="778033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3600">
                <a:solidFill>
                  <a:schemeClr val="tx1"/>
                </a:solidFill>
                <a:latin typeface="Arial" panose="020B0604020202020204" pitchFamily="34" charset="0"/>
              </a:rPr>
              <a:t>Dissimilarità = 1 - Similarità</a:t>
            </a: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1927225" y="2708275"/>
            <a:ext cx="583565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spcAft>
                <a:spcPts val="600"/>
              </a:spcAft>
            </a:pPr>
            <a:r>
              <a:rPr lang="it-IT" altLang="en-US" sz="2800" b="0">
                <a:latin typeface="Arial" panose="020B0604020202020204" pitchFamily="34" charset="0"/>
              </a:rPr>
              <a:t>Un coefficiente di dissimilarità è di tipo metrico se:</a:t>
            </a:r>
          </a:p>
          <a:p>
            <a:pPr algn="l">
              <a:spcBef>
                <a:spcPct val="50000"/>
              </a:spcBef>
              <a:spcAft>
                <a:spcPts val="600"/>
              </a:spcAft>
            </a:pPr>
            <a:r>
              <a:rPr lang="it-IT" altLang="en-US" sz="2800" b="0">
                <a:latin typeface="Arial" panose="020B0604020202020204" pitchFamily="34" charset="0"/>
              </a:rPr>
              <a:t>1.	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ij</a:t>
            </a:r>
            <a:r>
              <a:rPr lang="it-IT" altLang="en-US" sz="2800" b="0">
                <a:latin typeface="Arial" panose="020B0604020202020204" pitchFamily="34" charset="0"/>
              </a:rPr>
              <a:t>=0 se </a:t>
            </a:r>
            <a:r>
              <a:rPr lang="it-IT" altLang="en-US" sz="2800" b="0" i="1">
                <a:latin typeface="Arial" panose="020B0604020202020204" pitchFamily="34" charset="0"/>
              </a:rPr>
              <a:t>j</a:t>
            </a:r>
            <a:r>
              <a:rPr lang="it-IT" altLang="en-US" sz="2800" b="0">
                <a:latin typeface="Arial" panose="020B0604020202020204" pitchFamily="34" charset="0"/>
              </a:rPr>
              <a:t>=</a:t>
            </a:r>
            <a:r>
              <a:rPr lang="it-IT" altLang="en-US" sz="2800" b="0" i="1">
                <a:latin typeface="Arial" panose="020B0604020202020204" pitchFamily="34" charset="0"/>
              </a:rPr>
              <a:t>k</a:t>
            </a:r>
            <a:endParaRPr lang="it-IT" altLang="en-US" sz="2800" b="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  <a:spcAft>
                <a:spcPts val="600"/>
              </a:spcAft>
            </a:pPr>
            <a:r>
              <a:rPr lang="it-IT" altLang="en-US" sz="2800" b="0">
                <a:latin typeface="Arial" panose="020B0604020202020204" pitchFamily="34" charset="0"/>
              </a:rPr>
              <a:t>2.	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jk</a:t>
            </a:r>
            <a:r>
              <a:rPr lang="it-IT" altLang="en-US" sz="2800" b="0">
                <a:latin typeface="Arial" panose="020B0604020202020204" pitchFamily="34" charset="0"/>
              </a:rPr>
              <a:t>&gt;0 se </a:t>
            </a:r>
            <a:r>
              <a:rPr lang="it-IT" altLang="en-US" sz="2800" b="0" i="1">
                <a:latin typeface="Arial" panose="020B0604020202020204" pitchFamily="34" charset="0"/>
              </a:rPr>
              <a:t>j</a:t>
            </a:r>
            <a:r>
              <a:rPr lang="it-IT" altLang="en-US" sz="2800" b="0">
                <a:latin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it-IT" altLang="en-US" sz="2800" b="0" i="1">
                <a:latin typeface="Arial" panose="020B0604020202020204" pitchFamily="34" charset="0"/>
              </a:rPr>
              <a:t>k</a:t>
            </a:r>
            <a:endParaRPr lang="it-IT" altLang="en-US" sz="2800" b="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  <a:spcAft>
                <a:spcPts val="600"/>
              </a:spcAft>
            </a:pPr>
            <a:r>
              <a:rPr lang="it-IT" altLang="en-US" sz="2800" b="0">
                <a:latin typeface="Arial" panose="020B0604020202020204" pitchFamily="34" charset="0"/>
              </a:rPr>
              <a:t>3.	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jk</a:t>
            </a:r>
            <a:r>
              <a:rPr lang="it-IT" altLang="en-US" sz="2800" b="0">
                <a:latin typeface="Arial" panose="020B0604020202020204" pitchFamily="34" charset="0"/>
              </a:rPr>
              <a:t>=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kj</a:t>
            </a:r>
            <a:endParaRPr lang="it-IT" altLang="en-US" sz="2800" b="0"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  <a:spcAft>
                <a:spcPts val="600"/>
              </a:spcAft>
            </a:pPr>
            <a:r>
              <a:rPr lang="it-IT" altLang="en-US" sz="2800" b="0">
                <a:latin typeface="Arial" panose="020B0604020202020204" pitchFamily="34" charset="0"/>
              </a:rPr>
              <a:t>4.	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jk</a:t>
            </a:r>
            <a:r>
              <a:rPr lang="it-IT" altLang="en-US" sz="2800" b="0">
                <a:latin typeface="Arial" panose="020B0604020202020204" pitchFamily="34" charset="0"/>
              </a:rPr>
              <a:t>+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kh</a:t>
            </a:r>
            <a:r>
              <a:rPr lang="it-IT" altLang="en-US" sz="2800" b="0"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it-IT" altLang="en-US" sz="2800" b="0" i="1">
                <a:latin typeface="Arial" panose="020B0604020202020204" pitchFamily="34" charset="0"/>
              </a:rPr>
              <a:t>D</a:t>
            </a:r>
            <a:r>
              <a:rPr lang="it-IT" altLang="en-US" sz="2800" b="0" i="1" baseline="-25000">
                <a:latin typeface="Arial" panose="020B0604020202020204" pitchFamily="34" charset="0"/>
              </a:rPr>
              <a:t>jh</a:t>
            </a:r>
            <a:r>
              <a:rPr lang="it-IT" altLang="en-US" sz="2800" b="0">
                <a:latin typeface="Arial" panose="020B0604020202020204" pitchFamily="34" charset="0"/>
              </a:rPr>
              <a:t/>
            </a:r>
            <a:br>
              <a:rPr lang="it-IT" altLang="en-US" sz="2800" b="0">
                <a:latin typeface="Arial" panose="020B0604020202020204" pitchFamily="34" charset="0"/>
              </a:rPr>
            </a:br>
            <a:r>
              <a:rPr lang="it-IT" altLang="en-US" sz="2800" b="0">
                <a:latin typeface="Arial" panose="020B0604020202020204" pitchFamily="34" charset="0"/>
              </a:rPr>
              <a:t>	</a:t>
            </a:r>
            <a:r>
              <a:rPr lang="it-IT" altLang="en-US" sz="1800" b="0">
                <a:latin typeface="Arial" panose="020B0604020202020204" pitchFamily="34" charset="0"/>
              </a:rPr>
              <a:t>(assioma della diseguaglianza triangolare)</a:t>
            </a:r>
            <a:endParaRPr lang="it-IT" altLang="en-US" sz="2800" b="0">
              <a:latin typeface="Arial" panose="020B0604020202020204" pitchFamily="34" charset="0"/>
            </a:endParaRPr>
          </a:p>
        </p:txBody>
      </p:sp>
      <p:sp>
        <p:nvSpPr>
          <p:cNvPr id="152593" name="AutoShape 17"/>
          <p:cNvSpPr>
            <a:spLocks/>
          </p:cNvSpPr>
          <p:nvPr/>
        </p:nvSpPr>
        <p:spPr bwMode="auto">
          <a:xfrm>
            <a:off x="4953000" y="3573463"/>
            <a:ext cx="431800" cy="1727200"/>
          </a:xfrm>
          <a:prstGeom prst="rightBrace">
            <a:avLst>
              <a:gd name="adj1" fmla="val 3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it-IT" altLang="en-US">
              <a:solidFill>
                <a:schemeClr val="tx1"/>
              </a:solidFill>
            </a:endParaRPr>
          </a:p>
        </p:txBody>
      </p:sp>
      <p:sp>
        <p:nvSpPr>
          <p:cNvPr id="152594" name="Text Box 18"/>
          <p:cNvSpPr txBox="1">
            <a:spLocks noChangeArrowheads="1"/>
          </p:cNvSpPr>
          <p:nvPr/>
        </p:nvSpPr>
        <p:spPr bwMode="auto">
          <a:xfrm>
            <a:off x="5457825" y="4221163"/>
            <a:ext cx="3313113" cy="4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800">
                <a:solidFill>
                  <a:schemeClr val="tx1"/>
                </a:solidFill>
                <a:latin typeface="Arial" panose="020B0604020202020204" pitchFamily="34" charset="0"/>
              </a:rPr>
              <a:t>Semi-metrica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2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2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2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2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25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2" grpId="0" uiExpand="1" build="p"/>
      <p:bldP spid="152593" grpId="0" animBg="1"/>
      <p:bldP spid="1525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3388" y="381000"/>
            <a:ext cx="6604000" cy="1143000"/>
          </a:xfrm>
        </p:spPr>
        <p:txBody>
          <a:bodyPr/>
          <a:lstStyle/>
          <a:p>
            <a:pPr algn="r"/>
            <a:r>
              <a:rPr lang="it-IT" altLang="en-US"/>
              <a:t>Tecniche di ordinamento</a:t>
            </a:r>
            <a:endParaRPr lang="it-IT" altLang="en-US" noProof="1"/>
          </a:p>
        </p:txBody>
      </p:sp>
      <p:pic>
        <p:nvPicPr>
          <p:cNvPr id="55300" name="Picture 4" descr="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9090025" cy="435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232275" y="1700213"/>
            <a:ext cx="5043488" cy="1296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657600" y="2060575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>
                <a:solidFill>
                  <a:schemeClr val="tx1"/>
                </a:solidFill>
              </a:rPr>
              <a:t>Tre specie…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537325" y="2060575"/>
            <a:ext cx="3170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>
                <a:solidFill>
                  <a:schemeClr val="tx1"/>
                </a:solidFill>
              </a:rPr>
              <a:t>…rappresentate in due dimensioni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/>
      <p:bldP spid="553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20988" y="609600"/>
            <a:ext cx="6604000" cy="1143000"/>
          </a:xfrm>
        </p:spPr>
        <p:txBody>
          <a:bodyPr/>
          <a:lstStyle/>
          <a:p>
            <a:pPr algn="r"/>
            <a:r>
              <a:rPr lang="it-IT" altLang="en-US"/>
              <a:t>Perchè l’ordinamento?</a:t>
            </a:r>
            <a:endParaRPr lang="it-IT" altLang="en-US" noProof="1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4388" y="2438400"/>
            <a:ext cx="6097587" cy="3657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b="1" noProof="1"/>
              <a:t>"Ordination primarily endeavors to represent sample and species relationships as faithfully as possible in a low-dimensional space</a:t>
            </a:r>
            <a:r>
              <a:rPr lang="it-IT" altLang="en-US" b="1"/>
              <a:t>.</a:t>
            </a:r>
            <a:r>
              <a:rPr lang="it-IT" altLang="en-US" b="1" noProof="1"/>
              <a:t>“</a:t>
            </a:r>
            <a:endParaRPr lang="it-IT" altLang="en-US" b="1"/>
          </a:p>
          <a:p>
            <a:pPr marL="0" indent="0">
              <a:buFont typeface="Monotype Sorts" pitchFamily="2" charset="2"/>
              <a:buNone/>
            </a:pPr>
            <a:endParaRPr lang="it-IT" altLang="en-US" b="1"/>
          </a:p>
          <a:p>
            <a:pPr marL="0" indent="0" algn="r">
              <a:buFont typeface="Monotype Sorts" pitchFamily="2" charset="2"/>
              <a:buNone/>
            </a:pPr>
            <a:r>
              <a:rPr lang="it-IT" altLang="en-US" b="1" i="1" noProof="1"/>
              <a:t>Gauch (1982)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4788" y="1447800"/>
            <a:ext cx="6908800" cy="5029200"/>
          </a:xfrm>
        </p:spPr>
        <p:txBody>
          <a:bodyPr/>
          <a:lstStyle/>
          <a:p>
            <a:r>
              <a:rPr lang="it-IT" altLang="en-US" sz="2400" b="1"/>
              <a:t>E’ impossibile visualizzare efficacemente insiemi di dati multidimensionali complessi</a:t>
            </a:r>
          </a:p>
          <a:p>
            <a:r>
              <a:rPr lang="it-IT" altLang="en-US" sz="2400" b="1"/>
              <a:t>Un’analisi multivariata è più economica e più efficiente di </a:t>
            </a:r>
            <a:r>
              <a:rPr lang="it-IT" altLang="en-US" sz="2400" b="1" i="1"/>
              <a:t>n</a:t>
            </a:r>
            <a:r>
              <a:rPr lang="it-IT" altLang="en-US" sz="2400" b="1"/>
              <a:t> analisi univariate</a:t>
            </a:r>
          </a:p>
          <a:p>
            <a:r>
              <a:rPr lang="it-IT" altLang="en-US" sz="2400" b="1"/>
              <a:t>Gli assi dello spazio ridotto di solito rappresentano gradienti ambientali interpretabili</a:t>
            </a:r>
          </a:p>
          <a:p>
            <a:r>
              <a:rPr lang="it-IT" altLang="en-US" sz="2400" b="1"/>
              <a:t>Se si effettuano anche test statistici, si evitano i problemi legati alle comparazioni multiple</a:t>
            </a:r>
          </a:p>
          <a:p>
            <a:r>
              <a:rPr lang="it-IT" altLang="en-US" sz="2400" b="1"/>
              <a:t>Concentrando l’attenzione solo su alcuni assi si evita di considerare il “rumore” </a:t>
            </a:r>
          </a:p>
          <a:p>
            <a:endParaRPr lang="it-IT" altLang="en-US" sz="2400" b="1" noProof="1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2973388" y="304800"/>
            <a:ext cx="6604000" cy="1143000"/>
          </a:xfrm>
          <a:noFill/>
          <a:ln/>
        </p:spPr>
        <p:txBody>
          <a:bodyPr/>
          <a:lstStyle/>
          <a:p>
            <a:pPr algn="r"/>
            <a:r>
              <a:rPr lang="it-IT" altLang="en-US"/>
              <a:t>Perchè...</a:t>
            </a:r>
            <a:endParaRPr lang="it-IT" altLang="en-US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it-IT" altLang="en-US"/>
              <a:t>E inoltre...</a:t>
            </a:r>
            <a:endParaRPr lang="it-IT" altLang="en-US" noProof="1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8588" y="1828800"/>
            <a:ext cx="6989762" cy="4267200"/>
          </a:xfrm>
        </p:spPr>
        <p:txBody>
          <a:bodyPr/>
          <a:lstStyle/>
          <a:p>
            <a:r>
              <a:rPr lang="it-IT" altLang="en-US" b="1"/>
              <a:t>Fino a non molto tempo fa l’obiettivo dei metodi di ordinamento era di tipo prettamente descrittivo (più un’arte che una scienza, quindi!).</a:t>
            </a:r>
          </a:p>
          <a:p>
            <a:r>
              <a:rPr lang="it-IT" altLang="en-US" b="1"/>
              <a:t>Con la </a:t>
            </a:r>
            <a:r>
              <a:rPr lang="it-IT" altLang="en-US" b="1" noProof="1"/>
              <a:t>CCA, </a:t>
            </a:r>
            <a:r>
              <a:rPr lang="it-IT" altLang="en-US" b="1"/>
              <a:t>i test statistici d’ipotesi sono stati accoppiati alle tecniche di ordinamento, superando l’approccio descrittivo </a:t>
            </a:r>
            <a:r>
              <a:rPr lang="it-IT" altLang="en-US" b="1" noProof="1"/>
              <a:t>(</a:t>
            </a:r>
            <a:r>
              <a:rPr lang="it-IT" altLang="en-US" b="1"/>
              <a:t>cfr. </a:t>
            </a:r>
            <a:r>
              <a:rPr lang="it-IT" altLang="en-US" b="1" noProof="1"/>
              <a:t>ter Braak 1985)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09600"/>
            <a:ext cx="7981950" cy="1143000"/>
          </a:xfrm>
        </p:spPr>
        <p:txBody>
          <a:bodyPr/>
          <a:lstStyle/>
          <a:p>
            <a:pPr algn="r"/>
            <a:r>
              <a:rPr lang="it-IT" altLang="en-US" sz="5400"/>
              <a:t>Analisi indiretta di gradiente</a:t>
            </a:r>
            <a:endParaRPr lang="it-IT" altLang="en-US" sz="5400" noProof="1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8588" y="1676400"/>
            <a:ext cx="7085012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 sz="2400"/>
              <a:t>Metodi basati su distanze</a:t>
            </a:r>
          </a:p>
          <a:p>
            <a:pPr lvl="1">
              <a:lnSpc>
                <a:spcPct val="90000"/>
              </a:lnSpc>
            </a:pPr>
            <a:r>
              <a:rPr lang="it-IT" altLang="en-US" sz="2400" b="1"/>
              <a:t>Ordinamento polare </a:t>
            </a:r>
            <a:r>
              <a:rPr lang="it-IT" altLang="en-US" sz="2400" b="1" noProof="1"/>
              <a:t>(Bray-Curtis) </a:t>
            </a:r>
            <a:endParaRPr lang="it-IT" altLang="en-US" sz="2400" noProof="1"/>
          </a:p>
          <a:p>
            <a:pPr lvl="1">
              <a:lnSpc>
                <a:spcPct val="90000"/>
              </a:lnSpc>
            </a:pPr>
            <a:r>
              <a:rPr lang="it-IT" altLang="en-US" sz="2400" b="1"/>
              <a:t>Analisi delle Coordinate Principali (PCoA)</a:t>
            </a:r>
          </a:p>
          <a:p>
            <a:pPr lvl="1">
              <a:lnSpc>
                <a:spcPct val="90000"/>
              </a:lnSpc>
            </a:pPr>
            <a:r>
              <a:rPr lang="it-IT" altLang="en-US" sz="2400" b="1" noProof="1"/>
              <a:t>Multidimensional Scaling</a:t>
            </a:r>
            <a:r>
              <a:rPr lang="it-IT" altLang="en-US" sz="2400" b="1"/>
              <a:t> </a:t>
            </a:r>
            <a:r>
              <a:rPr lang="it-IT" altLang="en-US" sz="2400" b="1" noProof="1"/>
              <a:t>Nonmetric</a:t>
            </a:r>
            <a:r>
              <a:rPr lang="it-IT" altLang="en-US" sz="2400" b="1"/>
              <a:t>o (</a:t>
            </a:r>
            <a:r>
              <a:rPr lang="it-IT" altLang="en-US" sz="2400" b="1" noProof="1"/>
              <a:t>NMDS</a:t>
            </a:r>
            <a:r>
              <a:rPr lang="it-IT" altLang="en-US" sz="2400" b="1"/>
              <a:t>)</a:t>
            </a:r>
            <a:endParaRPr lang="it-IT" altLang="en-US" sz="2400" noProof="1"/>
          </a:p>
          <a:p>
            <a:pPr>
              <a:lnSpc>
                <a:spcPct val="90000"/>
              </a:lnSpc>
            </a:pPr>
            <a:r>
              <a:rPr lang="it-IT" altLang="en-US" sz="2400"/>
              <a:t>Metodi basati su autovalori/autovettori</a:t>
            </a:r>
          </a:p>
          <a:p>
            <a:pPr lvl="1">
              <a:lnSpc>
                <a:spcPct val="90000"/>
              </a:lnSpc>
            </a:pPr>
            <a:r>
              <a:rPr lang="it-IT" altLang="en-US" sz="2200"/>
              <a:t>Modello lineare</a:t>
            </a:r>
          </a:p>
          <a:p>
            <a:pPr lvl="2">
              <a:lnSpc>
                <a:spcPct val="90000"/>
              </a:lnSpc>
            </a:pPr>
            <a:r>
              <a:rPr lang="it-IT" altLang="en-US" b="1"/>
              <a:t>Analisi delle Componenti Principali (PCA)</a:t>
            </a:r>
          </a:p>
          <a:p>
            <a:pPr lvl="1">
              <a:lnSpc>
                <a:spcPct val="90000"/>
              </a:lnSpc>
            </a:pPr>
            <a:r>
              <a:rPr lang="it-IT" altLang="en-US" sz="2200"/>
              <a:t>Modello unimodale</a:t>
            </a:r>
          </a:p>
          <a:p>
            <a:pPr lvl="2">
              <a:lnSpc>
                <a:spcPct val="90000"/>
              </a:lnSpc>
            </a:pPr>
            <a:r>
              <a:rPr lang="it-IT" altLang="en-US" b="1"/>
              <a:t>Analisi delle </a:t>
            </a:r>
            <a:r>
              <a:rPr lang="it-IT" altLang="en-US" b="1" noProof="1"/>
              <a:t>Corr</a:t>
            </a:r>
            <a:r>
              <a:rPr lang="it-IT" altLang="en-US" b="1"/>
              <a:t>i</a:t>
            </a:r>
            <a:r>
              <a:rPr lang="it-IT" altLang="en-US" b="1" noProof="1"/>
              <a:t>sponden</a:t>
            </a:r>
            <a:r>
              <a:rPr lang="it-IT" altLang="en-US" b="1"/>
              <a:t>z</a:t>
            </a:r>
            <a:r>
              <a:rPr lang="it-IT" altLang="en-US" b="1" noProof="1"/>
              <a:t>e</a:t>
            </a:r>
            <a:r>
              <a:rPr lang="it-IT" altLang="en-US" b="1"/>
              <a:t> (CA)</a:t>
            </a:r>
          </a:p>
          <a:p>
            <a:pPr lvl="2">
              <a:lnSpc>
                <a:spcPct val="90000"/>
              </a:lnSpc>
            </a:pPr>
            <a:r>
              <a:rPr lang="it-IT" altLang="en-US" b="1"/>
              <a:t>Analisi delle Corrispondenze </a:t>
            </a:r>
            <a:r>
              <a:rPr lang="it-IT" altLang="en-US" b="1" noProof="1"/>
              <a:t>Detrend</a:t>
            </a:r>
            <a:r>
              <a:rPr lang="it-IT" altLang="en-US" b="1"/>
              <a:t>izzata (DCA)</a:t>
            </a:r>
          </a:p>
          <a:p>
            <a:pPr>
              <a:lnSpc>
                <a:spcPct val="90000"/>
              </a:lnSpc>
            </a:pPr>
            <a:endParaRPr lang="it-IT" altLang="en-US" sz="2400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8588" y="381000"/>
            <a:ext cx="6604000" cy="1143000"/>
          </a:xfrm>
        </p:spPr>
        <p:txBody>
          <a:bodyPr/>
          <a:lstStyle/>
          <a:p>
            <a:pPr algn="r"/>
            <a:r>
              <a:rPr lang="it-IT" altLang="en-US"/>
              <a:t>PCoA</a:t>
            </a:r>
            <a:endParaRPr lang="it-IT" altLang="en-US" noProof="1"/>
          </a:p>
        </p:txBody>
      </p:sp>
      <p:pic>
        <p:nvPicPr>
          <p:cNvPr id="56324" name="Picture 4" descr="pco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9007475" cy="414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42900" y="260350"/>
            <a:ext cx="3962400" cy="17684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Le distanze nello spazio originale sono approssimate al meglio dalle distanze (euclidee) nello spazio ridotto (cioè nell’ordinamento)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513138" y="2133600"/>
            <a:ext cx="1871662" cy="935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7185025" y="1700213"/>
            <a:ext cx="1873250" cy="9350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3297238" y="2636838"/>
            <a:ext cx="266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>
                <a:solidFill>
                  <a:schemeClr val="tx1"/>
                </a:solidFill>
              </a:rPr>
              <a:t>n dimensioni (taxa)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6824663" y="2133600"/>
            <a:ext cx="2665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>
                <a:solidFill>
                  <a:schemeClr val="tx1"/>
                </a:solidFill>
              </a:rPr>
              <a:t>2 dimensioni (assi)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946150"/>
            <a:ext cx="9436100" cy="565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45" name="Rectangle 5"/>
          <p:cNvSpPr>
            <a:spLocks noChangeArrowheads="1"/>
          </p:cNvSpPr>
          <p:nvPr/>
        </p:nvSpPr>
        <p:spPr bwMode="auto">
          <a:xfrm>
            <a:off x="0" y="333375"/>
            <a:ext cx="1611313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 algn="r"/>
            <a:r>
              <a:rPr lang="it-IT" altLang="en-US"/>
              <a:t>I dati</a:t>
            </a:r>
            <a:endParaRPr lang="en-GB" altLang="en-US"/>
          </a:p>
        </p:txBody>
      </p:sp>
      <p:sp>
        <p:nvSpPr>
          <p:cNvPr id="163846" name="Rectangle 6"/>
          <p:cNvSpPr>
            <a:spLocks noChangeArrowheads="1"/>
          </p:cNvSpPr>
          <p:nvPr/>
        </p:nvSpPr>
        <p:spPr bwMode="auto">
          <a:xfrm>
            <a:off x="2287588" y="908050"/>
            <a:ext cx="7419975" cy="1081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98438" y="1989138"/>
            <a:ext cx="3170237" cy="46085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63848" name="Rectangle 8"/>
          <p:cNvSpPr>
            <a:spLocks noChangeArrowheads="1"/>
          </p:cNvSpPr>
          <p:nvPr/>
        </p:nvSpPr>
        <p:spPr bwMode="auto">
          <a:xfrm>
            <a:off x="3368675" y="1989138"/>
            <a:ext cx="6338888" cy="46085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 animBg="1"/>
      <p:bldP spid="163847" grpId="0" animBg="1"/>
      <p:bldP spid="16384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8588" y="304800"/>
            <a:ext cx="6604000" cy="1371600"/>
          </a:xfrm>
        </p:spPr>
        <p:txBody>
          <a:bodyPr/>
          <a:lstStyle/>
          <a:p>
            <a:pPr algn="r"/>
            <a:r>
              <a:rPr lang="it-IT" altLang="en-US"/>
              <a:t>PCA</a:t>
            </a:r>
            <a:endParaRPr lang="it-IT" altLang="en-US" noProof="1"/>
          </a:p>
        </p:txBody>
      </p:sp>
      <p:pic>
        <p:nvPicPr>
          <p:cNvPr id="57348" name="Picture 1028" descr="p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1843088"/>
            <a:ext cx="6491287" cy="501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49" name="Text Box 1029"/>
          <p:cNvSpPr txBox="1">
            <a:spLocks noChangeArrowheads="1"/>
          </p:cNvSpPr>
          <p:nvPr/>
        </p:nvSpPr>
        <p:spPr bwMode="auto">
          <a:xfrm>
            <a:off x="198438" y="260350"/>
            <a:ext cx="2738437" cy="19510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Rototraslazione rigida degli assi originali.</a:t>
            </a:r>
          </a:p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Si assumono relazioni lineari fra le variabili.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0975" y="260350"/>
            <a:ext cx="6326188" cy="1143000"/>
          </a:xfrm>
        </p:spPr>
        <p:txBody>
          <a:bodyPr/>
          <a:lstStyle/>
          <a:p>
            <a:pPr algn="r"/>
            <a:r>
              <a:rPr lang="it-IT" altLang="en-US"/>
              <a:t>CA</a:t>
            </a:r>
            <a:endParaRPr lang="it-IT" altLang="en-US" noProof="1"/>
          </a:p>
        </p:txBody>
      </p:sp>
      <p:pic>
        <p:nvPicPr>
          <p:cNvPr id="58372" name="Picture 4" descr="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938" y="1600200"/>
            <a:ext cx="556418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98438" y="260350"/>
            <a:ext cx="3098800" cy="26828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Metrica di </a:t>
            </a:r>
            <a:r>
              <a:rPr lang="it-IT" altLang="en-US" sz="2400">
                <a:latin typeface="Symbol" panose="05050102010706020507" pitchFamily="18" charset="2"/>
              </a:rPr>
              <a:t>c</a:t>
            </a:r>
            <a:r>
              <a:rPr lang="it-IT" altLang="en-US" sz="2400" baseline="30000">
                <a:latin typeface="Symbol" panose="05050102010706020507" pitchFamily="18" charset="2"/>
              </a:rPr>
              <a:t>2</a:t>
            </a:r>
          </a:p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Si assumono risposte unimodali dei taxa.</a:t>
            </a:r>
          </a:p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Ordinamento simultaneo di campioni e taxa (oggetti e variabili).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Analisi diretta di gradiente</a:t>
            </a:r>
            <a:endParaRPr lang="it-IT" altLang="en-US" noProof="1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1988" y="1981200"/>
            <a:ext cx="6456362" cy="4114800"/>
          </a:xfrm>
        </p:spPr>
        <p:txBody>
          <a:bodyPr/>
          <a:lstStyle/>
          <a:p>
            <a:r>
              <a:rPr lang="it-IT" altLang="en-US"/>
              <a:t>Modello lineare</a:t>
            </a:r>
          </a:p>
          <a:p>
            <a:pPr lvl="1"/>
            <a:r>
              <a:rPr lang="it-IT" altLang="en-US" b="1"/>
              <a:t>Analisi di Ridondanza (RDA)</a:t>
            </a:r>
          </a:p>
          <a:p>
            <a:r>
              <a:rPr lang="it-IT" altLang="en-US"/>
              <a:t>Modello unimodale</a:t>
            </a:r>
          </a:p>
          <a:p>
            <a:pPr lvl="1"/>
            <a:r>
              <a:rPr lang="it-IT" altLang="en-US" b="1"/>
              <a:t>Analisi Canonica delle Corrispondenze (CCA)</a:t>
            </a:r>
            <a:endParaRPr lang="it-IT" altLang="en-US" noProof="1"/>
          </a:p>
          <a:p>
            <a:pPr lvl="1"/>
            <a:r>
              <a:rPr lang="it-IT" altLang="en-US" b="1"/>
              <a:t>Analisi Canonica delle Corrispondenze Detrendizzata (DCCA)</a:t>
            </a:r>
            <a:endParaRPr lang="it-IT" altLang="en-US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5388" y="381000"/>
            <a:ext cx="5792787" cy="1143000"/>
          </a:xfrm>
        </p:spPr>
        <p:txBody>
          <a:bodyPr/>
          <a:lstStyle/>
          <a:p>
            <a:pPr algn="r"/>
            <a:r>
              <a:rPr lang="it-IT" altLang="en-US"/>
              <a:t>CCA</a:t>
            </a:r>
            <a:endParaRPr lang="it-IT" altLang="en-US" noProof="1"/>
          </a:p>
        </p:txBody>
      </p:sp>
      <p:pic>
        <p:nvPicPr>
          <p:cNvPr id="59396" name="Picture 4" descr="c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8" y="1600200"/>
            <a:ext cx="60960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98438" y="260350"/>
            <a:ext cx="3025775" cy="38735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E’ concettualmente affine alla CA, ma l’ordinamento di campioni e taxa è vincolato a combinazioni lineari di variabili ambientali.</a:t>
            </a:r>
          </a:p>
          <a:p>
            <a:pPr algn="l">
              <a:spcBef>
                <a:spcPct val="50000"/>
              </a:spcBef>
            </a:pPr>
            <a:r>
              <a:rPr lang="it-IT" altLang="en-US" sz="2400">
                <a:latin typeface="Arial" panose="020B0604020202020204" pitchFamily="34" charset="0"/>
              </a:rPr>
              <a:t>Rappresentazione simultanea di campioni, taxa e gradienti ambientali.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533400"/>
            <a:ext cx="6859587" cy="1143000"/>
          </a:xfrm>
        </p:spPr>
        <p:txBody>
          <a:bodyPr/>
          <a:lstStyle/>
          <a:p>
            <a:pPr algn="r"/>
            <a:r>
              <a:rPr lang="it-IT" altLang="en-US"/>
              <a:t>Clustering (classificazione)</a:t>
            </a:r>
            <a:endParaRPr lang="en-GB" alt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76400"/>
            <a:ext cx="7219950" cy="4419600"/>
          </a:xfrm>
        </p:spPr>
        <p:txBody>
          <a:bodyPr/>
          <a:lstStyle/>
          <a:p>
            <a:r>
              <a:rPr lang="it-IT" altLang="en-US" sz="3200" b="1"/>
              <a:t>Obiettivi:</a:t>
            </a:r>
          </a:p>
          <a:p>
            <a:pPr lvl="1"/>
            <a:r>
              <a:rPr lang="it-IT" altLang="en-US" b="1"/>
              <a:t>Formare gruppi omogenei di entità (osservazioni, campioni, siti, specie, etc.)</a:t>
            </a:r>
          </a:p>
          <a:p>
            <a:pPr lvl="1"/>
            <a:r>
              <a:rPr lang="it-IT" altLang="en-US" b="1"/>
              <a:t>Identificare discontinuità (nello spazio, nel tempo)</a:t>
            </a:r>
          </a:p>
          <a:p>
            <a:r>
              <a:rPr lang="it-IT" altLang="en-US" sz="3200" b="1"/>
              <a:t>Algoritmi:</a:t>
            </a:r>
          </a:p>
          <a:p>
            <a:pPr lvl="1"/>
            <a:r>
              <a:rPr lang="it-IT" altLang="en-US" b="1"/>
              <a:t>Gerarchici</a:t>
            </a:r>
          </a:p>
          <a:p>
            <a:pPr lvl="1"/>
            <a:r>
              <a:rPr lang="it-IT" altLang="en-US" b="1"/>
              <a:t>Non gerarchici</a:t>
            </a:r>
          </a:p>
        </p:txBody>
      </p:sp>
      <p:sp>
        <p:nvSpPr>
          <p:cNvPr id="134148" name="AutoShape 4"/>
          <p:cNvSpPr>
            <a:spLocks/>
          </p:cNvSpPr>
          <p:nvPr/>
        </p:nvSpPr>
        <p:spPr bwMode="auto">
          <a:xfrm>
            <a:off x="6021388" y="4953000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6326188" y="4953000"/>
            <a:ext cx="304958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it-IT" altLang="en-US" sz="2600">
                <a:solidFill>
                  <a:schemeClr val="tx1"/>
                </a:solidFill>
                <a:latin typeface="Arial" panose="020B0604020202020204" pitchFamily="34" charset="0"/>
              </a:rPr>
              <a:t>Vincolati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it-IT" altLang="en-US" sz="2600">
                <a:solidFill>
                  <a:schemeClr val="tx1"/>
                </a:solidFill>
                <a:latin typeface="Arial" panose="020B0604020202020204" pitchFamily="34" charset="0"/>
              </a:rPr>
              <a:t>Non vincolati</a:t>
            </a:r>
            <a:endParaRPr lang="en-GB" altLang="en-US" sz="26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9353550" cy="1524000"/>
          </a:xfrm>
        </p:spPr>
        <p:txBody>
          <a:bodyPr/>
          <a:lstStyle/>
          <a:p>
            <a:pPr algn="r"/>
            <a:r>
              <a:rPr lang="it-IT" altLang="en-US"/>
              <a:t>Clustering gerarchico</a:t>
            </a:r>
            <a:r>
              <a:rPr lang="it-IT" altLang="en-US" sz="800"/>
              <a:t> </a:t>
            </a:r>
            <a:endParaRPr lang="it-IT" altLang="en-US" sz="3200" noProof="1"/>
          </a:p>
        </p:txBody>
      </p:sp>
      <p:pic>
        <p:nvPicPr>
          <p:cNvPr id="78852" name="Picture 10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2363788" cy="176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8854" name="Picture 10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3278188" cy="288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8855" name="Picture 10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388" y="1524000"/>
            <a:ext cx="3941762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8856" name="Picture 10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88" y="1828800"/>
            <a:ext cx="19812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857" name="Picture 10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3149600"/>
            <a:ext cx="5183187" cy="347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8" name="Line 1034"/>
          <p:cNvSpPr>
            <a:spLocks noChangeShapeType="1"/>
          </p:cNvSpPr>
          <p:nvPr/>
        </p:nvSpPr>
        <p:spPr bwMode="auto">
          <a:xfrm>
            <a:off x="7834313" y="3429000"/>
            <a:ext cx="0" cy="2808288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78859" name="Rectangle 1035"/>
          <p:cNvSpPr>
            <a:spLocks noChangeArrowheads="1"/>
          </p:cNvSpPr>
          <p:nvPr/>
        </p:nvSpPr>
        <p:spPr bwMode="auto">
          <a:xfrm>
            <a:off x="4016375" y="5300663"/>
            <a:ext cx="3602038" cy="6492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78860" name="Rectangle 1036"/>
          <p:cNvSpPr>
            <a:spLocks noChangeArrowheads="1"/>
          </p:cNvSpPr>
          <p:nvPr/>
        </p:nvSpPr>
        <p:spPr bwMode="auto">
          <a:xfrm>
            <a:off x="4016375" y="3716338"/>
            <a:ext cx="3602038" cy="14414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8" grpId="0" animBg="1"/>
      <p:bldP spid="78859" grpId="0" animBg="1"/>
      <p:bldP spid="788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852" name="Group 156"/>
          <p:cNvGrpSpPr>
            <a:grpSpLocks noChangeAspect="1"/>
          </p:cNvGrpSpPr>
          <p:nvPr/>
        </p:nvGrpSpPr>
        <p:grpSpPr bwMode="auto">
          <a:xfrm>
            <a:off x="1235075" y="404813"/>
            <a:ext cx="4510088" cy="3122612"/>
            <a:chOff x="943" y="130"/>
            <a:chExt cx="2367" cy="1639"/>
          </a:xfrm>
        </p:grpSpPr>
        <p:sp>
          <p:nvSpPr>
            <p:cNvPr id="157701" name="Rectangle 5"/>
            <p:cNvSpPr>
              <a:spLocks noChangeAspect="1" noChangeArrowheads="1"/>
            </p:cNvSpPr>
            <p:nvPr/>
          </p:nvSpPr>
          <p:spPr bwMode="auto">
            <a:xfrm rot="16200000">
              <a:off x="963" y="1357"/>
              <a:ext cx="5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s</a:t>
              </a:r>
              <a:endParaRPr lang="it-IT" altLang="en-US"/>
            </a:p>
          </p:txBody>
        </p:sp>
        <p:sp>
          <p:nvSpPr>
            <p:cNvPr id="157702" name="Rectangle 6"/>
            <p:cNvSpPr>
              <a:spLocks noChangeAspect="1" noChangeArrowheads="1"/>
            </p:cNvSpPr>
            <p:nvPr/>
          </p:nvSpPr>
          <p:spPr bwMode="auto">
            <a:xfrm rot="16200000">
              <a:off x="974" y="1313"/>
              <a:ext cx="2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t</a:t>
              </a:r>
              <a:endParaRPr lang="it-IT" altLang="en-US"/>
            </a:p>
          </p:txBody>
        </p:sp>
        <p:sp>
          <p:nvSpPr>
            <p:cNvPr id="157703" name="Rectangle 7"/>
            <p:cNvSpPr>
              <a:spLocks noChangeAspect="1" noChangeArrowheads="1"/>
            </p:cNvSpPr>
            <p:nvPr/>
          </p:nvSpPr>
          <p:spPr bwMode="auto">
            <a:xfrm rot="16200000">
              <a:off x="960" y="1266"/>
              <a:ext cx="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a</a:t>
              </a:r>
              <a:endParaRPr lang="it-IT" altLang="en-US"/>
            </a:p>
          </p:txBody>
        </p:sp>
        <p:sp>
          <p:nvSpPr>
            <p:cNvPr id="157704" name="Rectangle 8"/>
            <p:cNvSpPr>
              <a:spLocks noChangeAspect="1" noChangeArrowheads="1"/>
            </p:cNvSpPr>
            <p:nvPr/>
          </p:nvSpPr>
          <p:spPr bwMode="auto">
            <a:xfrm rot="16200000">
              <a:off x="963" y="1208"/>
              <a:ext cx="5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z</a:t>
              </a:r>
              <a:endParaRPr lang="it-IT" altLang="en-US"/>
            </a:p>
          </p:txBody>
        </p:sp>
        <p:sp>
          <p:nvSpPr>
            <p:cNvPr id="157705" name="Rectangle 9"/>
            <p:cNvSpPr>
              <a:spLocks noChangeAspect="1" noChangeArrowheads="1"/>
            </p:cNvSpPr>
            <p:nvPr/>
          </p:nvSpPr>
          <p:spPr bwMode="auto">
            <a:xfrm rot="16200000">
              <a:off x="977" y="1166"/>
              <a:ext cx="2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i</a:t>
              </a:r>
              <a:endParaRPr lang="it-IT" altLang="en-US"/>
            </a:p>
          </p:txBody>
        </p:sp>
        <p:sp>
          <p:nvSpPr>
            <p:cNvPr id="157706" name="Rectangle 10"/>
            <p:cNvSpPr>
              <a:spLocks noChangeAspect="1" noChangeArrowheads="1"/>
            </p:cNvSpPr>
            <p:nvPr/>
          </p:nvSpPr>
          <p:spPr bwMode="auto">
            <a:xfrm rot="16200000">
              <a:off x="960" y="1119"/>
              <a:ext cx="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o</a:t>
              </a:r>
              <a:endParaRPr lang="it-IT" altLang="en-US"/>
            </a:p>
          </p:txBody>
        </p:sp>
        <p:sp>
          <p:nvSpPr>
            <p:cNvPr id="157707" name="Rectangle 11"/>
            <p:cNvSpPr>
              <a:spLocks noChangeAspect="1" noChangeArrowheads="1"/>
            </p:cNvSpPr>
            <p:nvPr/>
          </p:nvSpPr>
          <p:spPr bwMode="auto">
            <a:xfrm rot="16200000">
              <a:off x="960" y="1055"/>
              <a:ext cx="5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n</a:t>
              </a:r>
              <a:endParaRPr lang="it-IT" altLang="en-US"/>
            </a:p>
          </p:txBody>
        </p:sp>
        <p:sp>
          <p:nvSpPr>
            <p:cNvPr id="157708" name="Rectangle 12"/>
            <p:cNvSpPr>
              <a:spLocks noChangeAspect="1" noChangeArrowheads="1"/>
            </p:cNvSpPr>
            <p:nvPr/>
          </p:nvSpPr>
          <p:spPr bwMode="auto">
            <a:xfrm rot="16200000">
              <a:off x="977" y="1012"/>
              <a:ext cx="2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i</a:t>
              </a:r>
              <a:endParaRPr lang="it-IT" altLang="en-US"/>
            </a:p>
          </p:txBody>
        </p:sp>
        <p:sp>
          <p:nvSpPr>
            <p:cNvPr id="157717" name="Rectangle 21"/>
            <p:cNvSpPr>
              <a:spLocks noChangeAspect="1" noChangeArrowheads="1"/>
            </p:cNvSpPr>
            <p:nvPr/>
          </p:nvSpPr>
          <p:spPr bwMode="auto">
            <a:xfrm>
              <a:off x="1865" y="130"/>
              <a:ext cx="82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600" b="0">
                  <a:solidFill>
                    <a:srgbClr val="1F1A17"/>
                  </a:solidFill>
                  <a:latin typeface="Arial" panose="020B0604020202020204" pitchFamily="34" charset="0"/>
                </a:rPr>
                <a:t>distanza euclidea</a:t>
              </a:r>
              <a:endParaRPr lang="it-IT" altLang="en-US"/>
            </a:p>
          </p:txBody>
        </p:sp>
        <p:sp>
          <p:nvSpPr>
            <p:cNvPr id="157754" name="Rectangle 58"/>
            <p:cNvSpPr>
              <a:spLocks noChangeAspect="1" noChangeArrowheads="1"/>
            </p:cNvSpPr>
            <p:nvPr/>
          </p:nvSpPr>
          <p:spPr bwMode="auto">
            <a:xfrm>
              <a:off x="1320" y="538"/>
              <a:ext cx="4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0</a:t>
              </a:r>
              <a:endParaRPr lang="it-IT" altLang="en-US"/>
            </a:p>
          </p:txBody>
        </p:sp>
        <p:sp>
          <p:nvSpPr>
            <p:cNvPr id="157755" name="Rectangle 59"/>
            <p:cNvSpPr>
              <a:spLocks noChangeAspect="1" noChangeArrowheads="1"/>
            </p:cNvSpPr>
            <p:nvPr/>
          </p:nvSpPr>
          <p:spPr bwMode="auto">
            <a:xfrm>
              <a:off x="3218" y="538"/>
              <a:ext cx="9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15</a:t>
              </a:r>
              <a:endParaRPr lang="it-IT" altLang="en-US"/>
            </a:p>
          </p:txBody>
        </p:sp>
        <p:sp>
          <p:nvSpPr>
            <p:cNvPr id="157756" name="Rectangle 60"/>
            <p:cNvSpPr>
              <a:spLocks noChangeAspect="1" noChangeArrowheads="1"/>
            </p:cNvSpPr>
            <p:nvPr/>
          </p:nvSpPr>
          <p:spPr bwMode="auto">
            <a:xfrm>
              <a:off x="2582" y="538"/>
              <a:ext cx="9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10</a:t>
              </a:r>
              <a:endParaRPr lang="it-IT" altLang="en-US"/>
            </a:p>
          </p:txBody>
        </p:sp>
        <p:sp>
          <p:nvSpPr>
            <p:cNvPr id="157787" name="Rectangle 91"/>
            <p:cNvSpPr>
              <a:spLocks noChangeAspect="1" noChangeArrowheads="1"/>
            </p:cNvSpPr>
            <p:nvPr/>
          </p:nvSpPr>
          <p:spPr bwMode="auto">
            <a:xfrm>
              <a:off x="1242" y="788"/>
              <a:ext cx="3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1</a:t>
              </a:r>
              <a:endParaRPr lang="it-IT" altLang="en-US"/>
            </a:p>
          </p:txBody>
        </p:sp>
        <p:sp>
          <p:nvSpPr>
            <p:cNvPr id="157788" name="Rectangle 92"/>
            <p:cNvSpPr>
              <a:spLocks noChangeAspect="1" noChangeArrowheads="1"/>
            </p:cNvSpPr>
            <p:nvPr/>
          </p:nvSpPr>
          <p:spPr bwMode="auto">
            <a:xfrm>
              <a:off x="1242" y="917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3</a:t>
              </a:r>
              <a:endParaRPr lang="it-IT" altLang="en-US"/>
            </a:p>
          </p:txBody>
        </p:sp>
        <p:sp>
          <p:nvSpPr>
            <p:cNvPr id="157789" name="Rectangle 93"/>
            <p:cNvSpPr>
              <a:spLocks noChangeAspect="1" noChangeArrowheads="1"/>
            </p:cNvSpPr>
            <p:nvPr/>
          </p:nvSpPr>
          <p:spPr bwMode="auto">
            <a:xfrm>
              <a:off x="1242" y="1045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2</a:t>
              </a:r>
              <a:endParaRPr lang="it-IT" altLang="en-US"/>
            </a:p>
          </p:txBody>
        </p:sp>
        <p:sp>
          <p:nvSpPr>
            <p:cNvPr id="157790" name="Rectangle 94"/>
            <p:cNvSpPr>
              <a:spLocks noChangeAspect="1" noChangeArrowheads="1"/>
            </p:cNvSpPr>
            <p:nvPr/>
          </p:nvSpPr>
          <p:spPr bwMode="auto">
            <a:xfrm>
              <a:off x="1242" y="1175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4</a:t>
              </a:r>
              <a:endParaRPr lang="it-IT" altLang="en-US"/>
            </a:p>
          </p:txBody>
        </p:sp>
        <p:sp>
          <p:nvSpPr>
            <p:cNvPr id="157791" name="Rectangle 95"/>
            <p:cNvSpPr>
              <a:spLocks noChangeAspect="1" noChangeArrowheads="1"/>
            </p:cNvSpPr>
            <p:nvPr/>
          </p:nvSpPr>
          <p:spPr bwMode="auto">
            <a:xfrm>
              <a:off x="1242" y="1304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5</a:t>
              </a:r>
              <a:endParaRPr lang="it-IT" altLang="en-US"/>
            </a:p>
          </p:txBody>
        </p:sp>
        <p:sp>
          <p:nvSpPr>
            <p:cNvPr id="157792" name="Rectangle 96"/>
            <p:cNvSpPr>
              <a:spLocks noChangeAspect="1" noChangeArrowheads="1"/>
            </p:cNvSpPr>
            <p:nvPr/>
          </p:nvSpPr>
          <p:spPr bwMode="auto">
            <a:xfrm>
              <a:off x="1242" y="1432"/>
              <a:ext cx="3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6</a:t>
              </a:r>
              <a:endParaRPr lang="it-IT" altLang="en-US"/>
            </a:p>
          </p:txBody>
        </p:sp>
        <p:sp>
          <p:nvSpPr>
            <p:cNvPr id="157793" name="Rectangle 97"/>
            <p:cNvSpPr>
              <a:spLocks noChangeAspect="1" noChangeArrowheads="1"/>
            </p:cNvSpPr>
            <p:nvPr/>
          </p:nvSpPr>
          <p:spPr bwMode="auto">
            <a:xfrm>
              <a:off x="1242" y="1562"/>
              <a:ext cx="3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8</a:t>
              </a:r>
              <a:endParaRPr lang="it-IT" altLang="en-US"/>
            </a:p>
          </p:txBody>
        </p:sp>
        <p:sp>
          <p:nvSpPr>
            <p:cNvPr id="157794" name="Rectangle 98"/>
            <p:cNvSpPr>
              <a:spLocks noChangeAspect="1" noChangeArrowheads="1"/>
            </p:cNvSpPr>
            <p:nvPr/>
          </p:nvSpPr>
          <p:spPr bwMode="auto">
            <a:xfrm>
              <a:off x="1242" y="1691"/>
              <a:ext cx="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7</a:t>
              </a:r>
              <a:endParaRPr lang="it-IT" altLang="en-US"/>
            </a:p>
          </p:txBody>
        </p:sp>
        <p:sp>
          <p:nvSpPr>
            <p:cNvPr id="157795" name="Rectangle 99"/>
            <p:cNvSpPr>
              <a:spLocks noChangeAspect="1" noChangeArrowheads="1"/>
            </p:cNvSpPr>
            <p:nvPr/>
          </p:nvSpPr>
          <p:spPr bwMode="auto">
            <a:xfrm>
              <a:off x="1967" y="538"/>
              <a:ext cx="4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5</a:t>
              </a:r>
              <a:endParaRPr lang="it-IT" altLang="en-US"/>
            </a:p>
          </p:txBody>
        </p:sp>
        <p:sp>
          <p:nvSpPr>
            <p:cNvPr id="157796" name="Rectangle 100"/>
            <p:cNvSpPr>
              <a:spLocks noChangeAspect="1" noChangeArrowheads="1"/>
            </p:cNvSpPr>
            <p:nvPr/>
          </p:nvSpPr>
          <p:spPr bwMode="auto">
            <a:xfrm>
              <a:off x="2218" y="308"/>
              <a:ext cx="10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200" b="0" i="1">
                  <a:solidFill>
                    <a:srgbClr val="1F1A17"/>
                  </a:solidFill>
                  <a:latin typeface="Arial" panose="020B0604020202020204" pitchFamily="34" charset="0"/>
                </a:rPr>
                <a:t>D</a:t>
              </a:r>
              <a:endParaRPr lang="it-IT" altLang="en-US"/>
            </a:p>
          </p:txBody>
        </p:sp>
        <p:sp>
          <p:nvSpPr>
            <p:cNvPr id="157824" name="Line 128"/>
            <p:cNvSpPr>
              <a:spLocks noChangeAspect="1" noChangeShapeType="1"/>
            </p:cNvSpPr>
            <p:nvPr/>
          </p:nvSpPr>
          <p:spPr bwMode="auto">
            <a:xfrm>
              <a:off x="1321" y="824"/>
              <a:ext cx="881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5" name="Line 129"/>
            <p:cNvSpPr>
              <a:spLocks noChangeAspect="1" noChangeShapeType="1"/>
            </p:cNvSpPr>
            <p:nvPr/>
          </p:nvSpPr>
          <p:spPr bwMode="auto">
            <a:xfrm>
              <a:off x="2202" y="824"/>
              <a:ext cx="1" cy="130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6" name="Line 130"/>
            <p:cNvSpPr>
              <a:spLocks noChangeAspect="1" noChangeShapeType="1"/>
            </p:cNvSpPr>
            <p:nvPr/>
          </p:nvSpPr>
          <p:spPr bwMode="auto">
            <a:xfrm flipH="1">
              <a:off x="1321" y="954"/>
              <a:ext cx="881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7" name="Line 131"/>
            <p:cNvSpPr>
              <a:spLocks noChangeAspect="1" noChangeShapeType="1"/>
            </p:cNvSpPr>
            <p:nvPr/>
          </p:nvSpPr>
          <p:spPr bwMode="auto">
            <a:xfrm>
              <a:off x="1321" y="1083"/>
              <a:ext cx="1048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8" name="Line 132"/>
            <p:cNvSpPr>
              <a:spLocks noChangeAspect="1" noChangeShapeType="1"/>
            </p:cNvSpPr>
            <p:nvPr/>
          </p:nvSpPr>
          <p:spPr bwMode="auto">
            <a:xfrm>
              <a:off x="1321" y="1213"/>
              <a:ext cx="130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9" name="Line 133"/>
            <p:cNvSpPr>
              <a:spLocks noChangeAspect="1" noChangeShapeType="1"/>
            </p:cNvSpPr>
            <p:nvPr/>
          </p:nvSpPr>
          <p:spPr bwMode="auto">
            <a:xfrm>
              <a:off x="1321" y="1342"/>
              <a:ext cx="138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0" name="Line 134"/>
            <p:cNvSpPr>
              <a:spLocks noChangeAspect="1" noChangeShapeType="1"/>
            </p:cNvSpPr>
            <p:nvPr/>
          </p:nvSpPr>
          <p:spPr bwMode="auto">
            <a:xfrm flipV="1">
              <a:off x="2202" y="888"/>
              <a:ext cx="169" cy="2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1" name="Line 135"/>
            <p:cNvSpPr>
              <a:spLocks noChangeAspect="1" noChangeShapeType="1"/>
            </p:cNvSpPr>
            <p:nvPr/>
          </p:nvSpPr>
          <p:spPr bwMode="auto">
            <a:xfrm>
              <a:off x="2369" y="890"/>
              <a:ext cx="1" cy="193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2" name="Line 136"/>
            <p:cNvSpPr>
              <a:spLocks noChangeAspect="1" noChangeShapeType="1"/>
            </p:cNvSpPr>
            <p:nvPr/>
          </p:nvSpPr>
          <p:spPr bwMode="auto">
            <a:xfrm>
              <a:off x="2369" y="987"/>
              <a:ext cx="25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3" name="Line 137"/>
            <p:cNvSpPr>
              <a:spLocks noChangeAspect="1" noChangeShapeType="1"/>
            </p:cNvSpPr>
            <p:nvPr/>
          </p:nvSpPr>
          <p:spPr bwMode="auto">
            <a:xfrm>
              <a:off x="2630" y="985"/>
              <a:ext cx="1" cy="228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4" name="Line 138"/>
            <p:cNvSpPr>
              <a:spLocks noChangeAspect="1" noChangeShapeType="1"/>
            </p:cNvSpPr>
            <p:nvPr/>
          </p:nvSpPr>
          <p:spPr bwMode="auto">
            <a:xfrm>
              <a:off x="2630" y="1099"/>
              <a:ext cx="77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5" name="Line 139"/>
            <p:cNvSpPr>
              <a:spLocks noChangeAspect="1" noChangeShapeType="1"/>
            </p:cNvSpPr>
            <p:nvPr/>
          </p:nvSpPr>
          <p:spPr bwMode="auto">
            <a:xfrm>
              <a:off x="2706" y="1101"/>
              <a:ext cx="1" cy="24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6" name="Line 140"/>
            <p:cNvSpPr>
              <a:spLocks noChangeAspect="1" noChangeShapeType="1"/>
            </p:cNvSpPr>
            <p:nvPr/>
          </p:nvSpPr>
          <p:spPr bwMode="auto">
            <a:xfrm>
              <a:off x="1321" y="1472"/>
              <a:ext cx="82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7" name="Line 141"/>
            <p:cNvSpPr>
              <a:spLocks noChangeAspect="1" noChangeShapeType="1"/>
            </p:cNvSpPr>
            <p:nvPr/>
          </p:nvSpPr>
          <p:spPr bwMode="auto">
            <a:xfrm>
              <a:off x="2150" y="1472"/>
              <a:ext cx="1" cy="129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8" name="Line 142"/>
            <p:cNvSpPr>
              <a:spLocks noChangeAspect="1" noChangeShapeType="1"/>
            </p:cNvSpPr>
            <p:nvPr/>
          </p:nvSpPr>
          <p:spPr bwMode="auto">
            <a:xfrm flipH="1">
              <a:off x="1321" y="1601"/>
              <a:ext cx="82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39" name="Line 143"/>
            <p:cNvSpPr>
              <a:spLocks noChangeAspect="1" noChangeShapeType="1"/>
            </p:cNvSpPr>
            <p:nvPr/>
          </p:nvSpPr>
          <p:spPr bwMode="auto">
            <a:xfrm>
              <a:off x="1321" y="1731"/>
              <a:ext cx="1140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0" name="Line 144"/>
            <p:cNvSpPr>
              <a:spLocks noChangeAspect="1" noChangeShapeType="1"/>
            </p:cNvSpPr>
            <p:nvPr/>
          </p:nvSpPr>
          <p:spPr bwMode="auto">
            <a:xfrm>
              <a:off x="2150" y="1538"/>
              <a:ext cx="311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1" name="Line 145"/>
            <p:cNvSpPr>
              <a:spLocks noChangeAspect="1" noChangeShapeType="1"/>
            </p:cNvSpPr>
            <p:nvPr/>
          </p:nvSpPr>
          <p:spPr bwMode="auto">
            <a:xfrm>
              <a:off x="2461" y="1538"/>
              <a:ext cx="1" cy="193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2" name="Line 146"/>
            <p:cNvSpPr>
              <a:spLocks noChangeAspect="1" noChangeShapeType="1"/>
            </p:cNvSpPr>
            <p:nvPr/>
          </p:nvSpPr>
          <p:spPr bwMode="auto">
            <a:xfrm>
              <a:off x="2461" y="1634"/>
              <a:ext cx="430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3" name="Line 147"/>
            <p:cNvSpPr>
              <a:spLocks noChangeAspect="1" noChangeShapeType="1"/>
            </p:cNvSpPr>
            <p:nvPr/>
          </p:nvSpPr>
          <p:spPr bwMode="auto">
            <a:xfrm>
              <a:off x="2707" y="1222"/>
              <a:ext cx="184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4" name="Line 148"/>
            <p:cNvSpPr>
              <a:spLocks noChangeAspect="1" noChangeShapeType="1"/>
            </p:cNvSpPr>
            <p:nvPr/>
          </p:nvSpPr>
          <p:spPr bwMode="auto">
            <a:xfrm>
              <a:off x="2891" y="1222"/>
              <a:ext cx="1" cy="412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5" name="Line 149"/>
            <p:cNvSpPr>
              <a:spLocks noChangeAspect="1" noChangeShapeType="1"/>
            </p:cNvSpPr>
            <p:nvPr/>
          </p:nvSpPr>
          <p:spPr bwMode="auto">
            <a:xfrm>
              <a:off x="2891" y="1427"/>
              <a:ext cx="12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6" name="Line 150"/>
            <p:cNvSpPr>
              <a:spLocks noChangeAspect="1" noChangeShapeType="1"/>
            </p:cNvSpPr>
            <p:nvPr/>
          </p:nvSpPr>
          <p:spPr bwMode="auto">
            <a:xfrm>
              <a:off x="1321" y="695"/>
              <a:ext cx="1943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7" name="Line 151"/>
            <p:cNvSpPr>
              <a:spLocks noChangeAspect="1" noChangeShapeType="1"/>
            </p:cNvSpPr>
            <p:nvPr/>
          </p:nvSpPr>
          <p:spPr bwMode="auto">
            <a:xfrm flipV="1">
              <a:off x="1321" y="669"/>
              <a:ext cx="1" cy="26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8" name="Line 152"/>
            <p:cNvSpPr>
              <a:spLocks noChangeAspect="1" noChangeShapeType="1"/>
            </p:cNvSpPr>
            <p:nvPr/>
          </p:nvSpPr>
          <p:spPr bwMode="auto">
            <a:xfrm flipV="1">
              <a:off x="1968" y="669"/>
              <a:ext cx="1" cy="26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49" name="Line 153"/>
            <p:cNvSpPr>
              <a:spLocks noChangeAspect="1" noChangeShapeType="1"/>
            </p:cNvSpPr>
            <p:nvPr/>
          </p:nvSpPr>
          <p:spPr bwMode="auto">
            <a:xfrm flipV="1">
              <a:off x="2616" y="669"/>
              <a:ext cx="1" cy="26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50" name="Line 154"/>
            <p:cNvSpPr>
              <a:spLocks noChangeAspect="1" noChangeShapeType="1"/>
            </p:cNvSpPr>
            <p:nvPr/>
          </p:nvSpPr>
          <p:spPr bwMode="auto">
            <a:xfrm flipV="1">
              <a:off x="3264" y="669"/>
              <a:ext cx="1" cy="26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853" name="Group 157"/>
          <p:cNvGrpSpPr>
            <a:grpSpLocks noChangeAspect="1"/>
          </p:cNvGrpSpPr>
          <p:nvPr/>
        </p:nvGrpSpPr>
        <p:grpSpPr bwMode="auto">
          <a:xfrm>
            <a:off x="4953000" y="3259138"/>
            <a:ext cx="4127500" cy="3122612"/>
            <a:chOff x="3833" y="130"/>
            <a:chExt cx="2166" cy="1639"/>
          </a:xfrm>
        </p:grpSpPr>
        <p:sp>
          <p:nvSpPr>
            <p:cNvPr id="157709" name="Rectangle 13"/>
            <p:cNvSpPr>
              <a:spLocks noChangeAspect="1" noChangeArrowheads="1"/>
            </p:cNvSpPr>
            <p:nvPr/>
          </p:nvSpPr>
          <p:spPr bwMode="auto">
            <a:xfrm rot="16200000">
              <a:off x="3853" y="1357"/>
              <a:ext cx="5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s</a:t>
              </a:r>
              <a:endParaRPr lang="it-IT" altLang="en-US"/>
            </a:p>
          </p:txBody>
        </p:sp>
        <p:sp>
          <p:nvSpPr>
            <p:cNvPr id="157710" name="Rectangle 14"/>
            <p:cNvSpPr>
              <a:spLocks noChangeAspect="1" noChangeArrowheads="1"/>
            </p:cNvSpPr>
            <p:nvPr/>
          </p:nvSpPr>
          <p:spPr bwMode="auto">
            <a:xfrm rot="16200000">
              <a:off x="3864" y="1312"/>
              <a:ext cx="28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t</a:t>
              </a:r>
              <a:endParaRPr lang="it-IT" altLang="en-US"/>
            </a:p>
          </p:txBody>
        </p:sp>
        <p:sp>
          <p:nvSpPr>
            <p:cNvPr id="157711" name="Rectangle 15"/>
            <p:cNvSpPr>
              <a:spLocks noChangeAspect="1" noChangeArrowheads="1"/>
            </p:cNvSpPr>
            <p:nvPr/>
          </p:nvSpPr>
          <p:spPr bwMode="auto">
            <a:xfrm rot="16200000">
              <a:off x="3850" y="1265"/>
              <a:ext cx="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a</a:t>
              </a:r>
              <a:endParaRPr lang="it-IT" altLang="en-US"/>
            </a:p>
          </p:txBody>
        </p:sp>
        <p:sp>
          <p:nvSpPr>
            <p:cNvPr id="157712" name="Rectangle 16"/>
            <p:cNvSpPr>
              <a:spLocks noChangeAspect="1" noChangeArrowheads="1"/>
            </p:cNvSpPr>
            <p:nvPr/>
          </p:nvSpPr>
          <p:spPr bwMode="auto">
            <a:xfrm rot="16200000">
              <a:off x="3853" y="1207"/>
              <a:ext cx="5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z</a:t>
              </a:r>
              <a:endParaRPr lang="it-IT" altLang="en-US"/>
            </a:p>
          </p:txBody>
        </p:sp>
        <p:sp>
          <p:nvSpPr>
            <p:cNvPr id="157713" name="Rectangle 17"/>
            <p:cNvSpPr>
              <a:spLocks noChangeAspect="1" noChangeArrowheads="1"/>
            </p:cNvSpPr>
            <p:nvPr/>
          </p:nvSpPr>
          <p:spPr bwMode="auto">
            <a:xfrm rot="16200000">
              <a:off x="3866" y="1166"/>
              <a:ext cx="23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i</a:t>
              </a:r>
              <a:endParaRPr lang="it-IT" altLang="en-US"/>
            </a:p>
          </p:txBody>
        </p:sp>
        <p:sp>
          <p:nvSpPr>
            <p:cNvPr id="157714" name="Rectangle 18"/>
            <p:cNvSpPr>
              <a:spLocks noChangeAspect="1" noChangeArrowheads="1"/>
            </p:cNvSpPr>
            <p:nvPr/>
          </p:nvSpPr>
          <p:spPr bwMode="auto">
            <a:xfrm rot="16200000">
              <a:off x="3850" y="1118"/>
              <a:ext cx="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o</a:t>
              </a:r>
              <a:endParaRPr lang="it-IT" altLang="en-US"/>
            </a:p>
          </p:txBody>
        </p:sp>
        <p:sp>
          <p:nvSpPr>
            <p:cNvPr id="157715" name="Rectangle 19"/>
            <p:cNvSpPr>
              <a:spLocks noChangeAspect="1" noChangeArrowheads="1"/>
            </p:cNvSpPr>
            <p:nvPr/>
          </p:nvSpPr>
          <p:spPr bwMode="auto">
            <a:xfrm rot="16200000">
              <a:off x="3850" y="1054"/>
              <a:ext cx="56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n</a:t>
              </a:r>
              <a:endParaRPr lang="it-IT" altLang="en-US"/>
            </a:p>
          </p:txBody>
        </p:sp>
        <p:sp>
          <p:nvSpPr>
            <p:cNvPr id="157716" name="Rectangle 20"/>
            <p:cNvSpPr>
              <a:spLocks noChangeAspect="1" noChangeArrowheads="1"/>
            </p:cNvSpPr>
            <p:nvPr/>
          </p:nvSpPr>
          <p:spPr bwMode="auto">
            <a:xfrm rot="16200000">
              <a:off x="3867" y="1011"/>
              <a:ext cx="22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 i="1">
                  <a:solidFill>
                    <a:srgbClr val="1F1A17"/>
                  </a:solidFill>
                  <a:latin typeface="Arial" panose="020B0604020202020204" pitchFamily="34" charset="0"/>
                </a:rPr>
                <a:t>i</a:t>
              </a:r>
              <a:endParaRPr lang="it-IT" altLang="en-US"/>
            </a:p>
          </p:txBody>
        </p:sp>
        <p:sp>
          <p:nvSpPr>
            <p:cNvPr id="157725" name="Rectangle 29"/>
            <p:cNvSpPr>
              <a:spLocks noChangeAspect="1" noChangeArrowheads="1"/>
            </p:cNvSpPr>
            <p:nvPr/>
          </p:nvSpPr>
          <p:spPr bwMode="auto">
            <a:xfrm>
              <a:off x="4131" y="538"/>
              <a:ext cx="115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0.0</a:t>
              </a:r>
              <a:endParaRPr lang="it-IT" altLang="en-US"/>
            </a:p>
          </p:txBody>
        </p:sp>
        <p:sp>
          <p:nvSpPr>
            <p:cNvPr id="157726" name="Rectangle 30"/>
            <p:cNvSpPr>
              <a:spLocks noChangeAspect="1" noChangeArrowheads="1"/>
            </p:cNvSpPr>
            <p:nvPr/>
          </p:nvSpPr>
          <p:spPr bwMode="auto">
            <a:xfrm>
              <a:off x="5839" y="538"/>
              <a:ext cx="16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0.75</a:t>
              </a:r>
              <a:endParaRPr lang="it-IT" altLang="en-US"/>
            </a:p>
          </p:txBody>
        </p:sp>
        <p:sp>
          <p:nvSpPr>
            <p:cNvPr id="157727" name="Rectangle 31"/>
            <p:cNvSpPr>
              <a:spLocks noChangeAspect="1" noChangeArrowheads="1"/>
            </p:cNvSpPr>
            <p:nvPr/>
          </p:nvSpPr>
          <p:spPr bwMode="auto">
            <a:xfrm>
              <a:off x="5304" y="538"/>
              <a:ext cx="114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0.5</a:t>
              </a:r>
              <a:endParaRPr lang="it-IT" altLang="en-US"/>
            </a:p>
          </p:txBody>
        </p:sp>
        <p:sp>
          <p:nvSpPr>
            <p:cNvPr id="157728" name="Rectangle 32"/>
            <p:cNvSpPr>
              <a:spLocks noChangeAspect="1" noChangeArrowheads="1"/>
            </p:cNvSpPr>
            <p:nvPr/>
          </p:nvSpPr>
          <p:spPr bwMode="auto">
            <a:xfrm>
              <a:off x="4706" y="538"/>
              <a:ext cx="160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500" b="0">
                  <a:solidFill>
                    <a:srgbClr val="1F1A17"/>
                  </a:solidFill>
                </a:rPr>
                <a:t>0.25</a:t>
              </a:r>
              <a:endParaRPr lang="it-IT" altLang="en-US"/>
            </a:p>
          </p:txBody>
        </p:sp>
        <p:sp>
          <p:nvSpPr>
            <p:cNvPr id="157729" name="Rectangle 33"/>
            <p:cNvSpPr>
              <a:spLocks noChangeAspect="1" noChangeArrowheads="1"/>
            </p:cNvSpPr>
            <p:nvPr/>
          </p:nvSpPr>
          <p:spPr bwMode="auto">
            <a:xfrm>
              <a:off x="4988" y="308"/>
              <a:ext cx="22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2200" b="0" i="1">
                  <a:solidFill>
                    <a:srgbClr val="1F1A17"/>
                  </a:solidFill>
                  <a:latin typeface="Arial" panose="020B0604020202020204" pitchFamily="34" charset="0"/>
                </a:rPr>
                <a:t>1-S</a:t>
              </a:r>
              <a:endParaRPr lang="it-IT" altLang="en-US"/>
            </a:p>
          </p:txBody>
        </p:sp>
        <p:sp>
          <p:nvSpPr>
            <p:cNvPr id="157730" name="Rectangle 34"/>
            <p:cNvSpPr>
              <a:spLocks noChangeAspect="1" noChangeArrowheads="1"/>
            </p:cNvSpPr>
            <p:nvPr/>
          </p:nvSpPr>
          <p:spPr bwMode="auto">
            <a:xfrm>
              <a:off x="4086" y="788"/>
              <a:ext cx="40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1</a:t>
              </a:r>
              <a:endParaRPr lang="it-IT" altLang="en-US"/>
            </a:p>
          </p:txBody>
        </p:sp>
        <p:sp>
          <p:nvSpPr>
            <p:cNvPr id="157731" name="Rectangle 35"/>
            <p:cNvSpPr>
              <a:spLocks noChangeAspect="1" noChangeArrowheads="1"/>
            </p:cNvSpPr>
            <p:nvPr/>
          </p:nvSpPr>
          <p:spPr bwMode="auto">
            <a:xfrm>
              <a:off x="4086" y="917"/>
              <a:ext cx="4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2</a:t>
              </a:r>
              <a:endParaRPr lang="it-IT" altLang="en-US"/>
            </a:p>
          </p:txBody>
        </p:sp>
        <p:sp>
          <p:nvSpPr>
            <p:cNvPr id="157732" name="Rectangle 36"/>
            <p:cNvSpPr>
              <a:spLocks noChangeAspect="1" noChangeArrowheads="1"/>
            </p:cNvSpPr>
            <p:nvPr/>
          </p:nvSpPr>
          <p:spPr bwMode="auto">
            <a:xfrm>
              <a:off x="4086" y="1045"/>
              <a:ext cx="4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3</a:t>
              </a:r>
              <a:endParaRPr lang="it-IT" altLang="en-US"/>
            </a:p>
          </p:txBody>
        </p:sp>
        <p:sp>
          <p:nvSpPr>
            <p:cNvPr id="157733" name="Rectangle 37"/>
            <p:cNvSpPr>
              <a:spLocks noChangeAspect="1" noChangeArrowheads="1"/>
            </p:cNvSpPr>
            <p:nvPr/>
          </p:nvSpPr>
          <p:spPr bwMode="auto">
            <a:xfrm>
              <a:off x="4086" y="1175"/>
              <a:ext cx="4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4</a:t>
              </a:r>
              <a:endParaRPr lang="it-IT" altLang="en-US"/>
            </a:p>
          </p:txBody>
        </p:sp>
        <p:sp>
          <p:nvSpPr>
            <p:cNvPr id="157734" name="Rectangle 38"/>
            <p:cNvSpPr>
              <a:spLocks noChangeAspect="1" noChangeArrowheads="1"/>
            </p:cNvSpPr>
            <p:nvPr/>
          </p:nvSpPr>
          <p:spPr bwMode="auto">
            <a:xfrm>
              <a:off x="4086" y="1304"/>
              <a:ext cx="4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5</a:t>
              </a:r>
              <a:endParaRPr lang="it-IT" altLang="en-US"/>
            </a:p>
          </p:txBody>
        </p:sp>
        <p:sp>
          <p:nvSpPr>
            <p:cNvPr id="157735" name="Rectangle 39"/>
            <p:cNvSpPr>
              <a:spLocks noChangeAspect="1" noChangeArrowheads="1"/>
            </p:cNvSpPr>
            <p:nvPr/>
          </p:nvSpPr>
          <p:spPr bwMode="auto">
            <a:xfrm>
              <a:off x="4086" y="1432"/>
              <a:ext cx="40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6</a:t>
              </a:r>
              <a:endParaRPr lang="it-IT" altLang="en-US"/>
            </a:p>
          </p:txBody>
        </p:sp>
        <p:sp>
          <p:nvSpPr>
            <p:cNvPr id="157736" name="Rectangle 40"/>
            <p:cNvSpPr>
              <a:spLocks noChangeAspect="1" noChangeArrowheads="1"/>
            </p:cNvSpPr>
            <p:nvPr/>
          </p:nvSpPr>
          <p:spPr bwMode="auto">
            <a:xfrm>
              <a:off x="4086" y="1562"/>
              <a:ext cx="40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7</a:t>
              </a:r>
              <a:endParaRPr lang="it-IT" altLang="en-US"/>
            </a:p>
          </p:txBody>
        </p:sp>
        <p:sp>
          <p:nvSpPr>
            <p:cNvPr id="157737" name="Rectangle 41"/>
            <p:cNvSpPr>
              <a:spLocks noChangeAspect="1" noChangeArrowheads="1"/>
            </p:cNvSpPr>
            <p:nvPr/>
          </p:nvSpPr>
          <p:spPr bwMode="auto">
            <a:xfrm>
              <a:off x="4086" y="1691"/>
              <a:ext cx="4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300" b="0">
                  <a:solidFill>
                    <a:srgbClr val="1F1A17"/>
                  </a:solidFill>
                </a:rPr>
                <a:t>8</a:t>
              </a:r>
              <a:endParaRPr lang="it-IT" altLang="en-US"/>
            </a:p>
          </p:txBody>
        </p:sp>
        <p:sp>
          <p:nvSpPr>
            <p:cNvPr id="157797" name="Line 101"/>
            <p:cNvSpPr>
              <a:spLocks noChangeAspect="1" noChangeShapeType="1"/>
            </p:cNvSpPr>
            <p:nvPr/>
          </p:nvSpPr>
          <p:spPr bwMode="auto">
            <a:xfrm>
              <a:off x="4170" y="823"/>
              <a:ext cx="59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8" name="Line 102"/>
            <p:cNvSpPr>
              <a:spLocks noChangeAspect="1" noChangeShapeType="1"/>
            </p:cNvSpPr>
            <p:nvPr/>
          </p:nvSpPr>
          <p:spPr bwMode="auto">
            <a:xfrm>
              <a:off x="4170" y="954"/>
              <a:ext cx="333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799" name="Line 103"/>
            <p:cNvSpPr>
              <a:spLocks noChangeAspect="1" noChangeShapeType="1"/>
            </p:cNvSpPr>
            <p:nvPr/>
          </p:nvSpPr>
          <p:spPr bwMode="auto">
            <a:xfrm>
              <a:off x="4503" y="954"/>
              <a:ext cx="1" cy="129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0" name="Line 104"/>
            <p:cNvSpPr>
              <a:spLocks noChangeAspect="1" noChangeShapeType="1"/>
            </p:cNvSpPr>
            <p:nvPr/>
          </p:nvSpPr>
          <p:spPr bwMode="auto">
            <a:xfrm flipH="1">
              <a:off x="4170" y="1083"/>
              <a:ext cx="333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1" name="Line 105"/>
            <p:cNvSpPr>
              <a:spLocks noChangeAspect="1" noChangeShapeType="1"/>
            </p:cNvSpPr>
            <p:nvPr/>
          </p:nvSpPr>
          <p:spPr bwMode="auto">
            <a:xfrm>
              <a:off x="4170" y="1213"/>
              <a:ext cx="46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2" name="Line 106"/>
            <p:cNvSpPr>
              <a:spLocks noChangeAspect="1" noChangeShapeType="1"/>
            </p:cNvSpPr>
            <p:nvPr/>
          </p:nvSpPr>
          <p:spPr bwMode="auto">
            <a:xfrm>
              <a:off x="4636" y="1213"/>
              <a:ext cx="1" cy="129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3" name="Line 107"/>
            <p:cNvSpPr>
              <a:spLocks noChangeAspect="1" noChangeShapeType="1"/>
            </p:cNvSpPr>
            <p:nvPr/>
          </p:nvSpPr>
          <p:spPr bwMode="auto">
            <a:xfrm flipH="1">
              <a:off x="4170" y="1342"/>
              <a:ext cx="46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4" name="Line 108"/>
            <p:cNvSpPr>
              <a:spLocks noChangeAspect="1" noChangeShapeType="1"/>
            </p:cNvSpPr>
            <p:nvPr/>
          </p:nvSpPr>
          <p:spPr bwMode="auto">
            <a:xfrm>
              <a:off x="4170" y="1472"/>
              <a:ext cx="69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5" name="Line 109"/>
            <p:cNvSpPr>
              <a:spLocks noChangeAspect="1" noChangeShapeType="1"/>
            </p:cNvSpPr>
            <p:nvPr/>
          </p:nvSpPr>
          <p:spPr bwMode="auto">
            <a:xfrm>
              <a:off x="4170" y="1601"/>
              <a:ext cx="872" cy="2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6" name="Line 110"/>
            <p:cNvSpPr>
              <a:spLocks noChangeAspect="1" noChangeShapeType="1"/>
            </p:cNvSpPr>
            <p:nvPr/>
          </p:nvSpPr>
          <p:spPr bwMode="auto">
            <a:xfrm>
              <a:off x="4170" y="1731"/>
              <a:ext cx="116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7" name="Line 111"/>
            <p:cNvSpPr>
              <a:spLocks noChangeAspect="1" noChangeShapeType="1"/>
            </p:cNvSpPr>
            <p:nvPr/>
          </p:nvSpPr>
          <p:spPr bwMode="auto">
            <a:xfrm>
              <a:off x="4503" y="1018"/>
              <a:ext cx="261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8" name="Line 112"/>
            <p:cNvSpPr>
              <a:spLocks noChangeAspect="1" noChangeShapeType="1"/>
            </p:cNvSpPr>
            <p:nvPr/>
          </p:nvSpPr>
          <p:spPr bwMode="auto">
            <a:xfrm flipV="1">
              <a:off x="4764" y="821"/>
              <a:ext cx="1" cy="197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09" name="Line 113"/>
            <p:cNvSpPr>
              <a:spLocks noChangeAspect="1" noChangeShapeType="1"/>
            </p:cNvSpPr>
            <p:nvPr/>
          </p:nvSpPr>
          <p:spPr bwMode="auto">
            <a:xfrm>
              <a:off x="4636" y="1277"/>
              <a:ext cx="230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0" name="Line 114"/>
            <p:cNvSpPr>
              <a:spLocks noChangeAspect="1" noChangeShapeType="1"/>
            </p:cNvSpPr>
            <p:nvPr/>
          </p:nvSpPr>
          <p:spPr bwMode="auto">
            <a:xfrm>
              <a:off x="4866" y="1277"/>
              <a:ext cx="1" cy="193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1" name="Line 115"/>
            <p:cNvSpPr>
              <a:spLocks noChangeAspect="1" noChangeShapeType="1"/>
            </p:cNvSpPr>
            <p:nvPr/>
          </p:nvSpPr>
          <p:spPr bwMode="auto">
            <a:xfrm>
              <a:off x="4764" y="919"/>
              <a:ext cx="180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2" name="Line 116"/>
            <p:cNvSpPr>
              <a:spLocks noChangeAspect="1" noChangeShapeType="1"/>
            </p:cNvSpPr>
            <p:nvPr/>
          </p:nvSpPr>
          <p:spPr bwMode="auto">
            <a:xfrm>
              <a:off x="4944" y="919"/>
              <a:ext cx="1" cy="453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3" name="Line 117"/>
            <p:cNvSpPr>
              <a:spLocks noChangeAspect="1" noChangeShapeType="1"/>
            </p:cNvSpPr>
            <p:nvPr/>
          </p:nvSpPr>
          <p:spPr bwMode="auto">
            <a:xfrm flipH="1">
              <a:off x="4866" y="1372"/>
              <a:ext cx="78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4" name="Line 118"/>
            <p:cNvSpPr>
              <a:spLocks noChangeAspect="1" noChangeShapeType="1"/>
            </p:cNvSpPr>
            <p:nvPr/>
          </p:nvSpPr>
          <p:spPr bwMode="auto">
            <a:xfrm>
              <a:off x="4944" y="1146"/>
              <a:ext cx="96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5" name="Line 119"/>
            <p:cNvSpPr>
              <a:spLocks noChangeAspect="1" noChangeShapeType="1"/>
            </p:cNvSpPr>
            <p:nvPr/>
          </p:nvSpPr>
          <p:spPr bwMode="auto">
            <a:xfrm>
              <a:off x="5040" y="1146"/>
              <a:ext cx="1" cy="455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6" name="Line 120"/>
            <p:cNvSpPr>
              <a:spLocks noChangeAspect="1" noChangeShapeType="1"/>
            </p:cNvSpPr>
            <p:nvPr/>
          </p:nvSpPr>
          <p:spPr bwMode="auto">
            <a:xfrm>
              <a:off x="5040" y="1372"/>
              <a:ext cx="294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7" name="Line 121"/>
            <p:cNvSpPr>
              <a:spLocks noChangeAspect="1" noChangeShapeType="1"/>
            </p:cNvSpPr>
            <p:nvPr/>
          </p:nvSpPr>
          <p:spPr bwMode="auto">
            <a:xfrm>
              <a:off x="5334" y="1372"/>
              <a:ext cx="1" cy="359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8" name="Line 122"/>
            <p:cNvSpPr>
              <a:spLocks noChangeAspect="1" noChangeShapeType="1"/>
            </p:cNvSpPr>
            <p:nvPr/>
          </p:nvSpPr>
          <p:spPr bwMode="auto">
            <a:xfrm>
              <a:off x="5334" y="1550"/>
              <a:ext cx="235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19" name="Line 123"/>
            <p:cNvSpPr>
              <a:spLocks noChangeAspect="1" noChangeShapeType="1"/>
            </p:cNvSpPr>
            <p:nvPr/>
          </p:nvSpPr>
          <p:spPr bwMode="auto">
            <a:xfrm>
              <a:off x="4170" y="693"/>
              <a:ext cx="1749" cy="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0" name="Line 124"/>
            <p:cNvSpPr>
              <a:spLocks noChangeAspect="1" noChangeShapeType="1"/>
            </p:cNvSpPr>
            <p:nvPr/>
          </p:nvSpPr>
          <p:spPr bwMode="auto">
            <a:xfrm flipV="1">
              <a:off x="4170" y="662"/>
              <a:ext cx="1" cy="3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1" name="Line 125"/>
            <p:cNvSpPr>
              <a:spLocks noChangeAspect="1" noChangeShapeType="1"/>
            </p:cNvSpPr>
            <p:nvPr/>
          </p:nvSpPr>
          <p:spPr bwMode="auto">
            <a:xfrm flipV="1">
              <a:off x="4752" y="662"/>
              <a:ext cx="1" cy="3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2" name="Line 126"/>
            <p:cNvSpPr>
              <a:spLocks noChangeAspect="1" noChangeShapeType="1"/>
            </p:cNvSpPr>
            <p:nvPr/>
          </p:nvSpPr>
          <p:spPr bwMode="auto">
            <a:xfrm flipV="1">
              <a:off x="5336" y="662"/>
              <a:ext cx="1" cy="3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23" name="Line 127"/>
            <p:cNvSpPr>
              <a:spLocks noChangeAspect="1" noChangeShapeType="1"/>
            </p:cNvSpPr>
            <p:nvPr/>
          </p:nvSpPr>
          <p:spPr bwMode="auto">
            <a:xfrm flipV="1">
              <a:off x="5919" y="662"/>
              <a:ext cx="1" cy="31"/>
            </a:xfrm>
            <a:prstGeom prst="line">
              <a:avLst/>
            </a:prstGeom>
            <a:noFill/>
            <a:ln w="1111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851" name="Rectangle 155"/>
            <p:cNvSpPr>
              <a:spLocks noChangeAspect="1" noChangeArrowheads="1"/>
            </p:cNvSpPr>
            <p:nvPr/>
          </p:nvSpPr>
          <p:spPr bwMode="auto">
            <a:xfrm>
              <a:off x="4659" y="130"/>
              <a:ext cx="9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it-IT" altLang="en-US" sz="1600" b="0">
                  <a:solidFill>
                    <a:srgbClr val="1F1A17"/>
                  </a:solidFill>
                  <a:latin typeface="Arial" panose="020B0604020202020204" pitchFamily="34" charset="0"/>
                </a:rPr>
                <a:t>similarità di Jaccard</a:t>
              </a:r>
              <a:endParaRPr lang="it-IT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9353550" cy="1524000"/>
          </a:xfrm>
        </p:spPr>
        <p:txBody>
          <a:bodyPr/>
          <a:lstStyle/>
          <a:p>
            <a:pPr algn="r"/>
            <a:r>
              <a:rPr lang="it-IT" altLang="en-US"/>
              <a:t>Clustering gerarchico vincolato</a:t>
            </a:r>
            <a:br>
              <a:rPr lang="it-IT" altLang="en-US"/>
            </a:br>
            <a:r>
              <a:rPr lang="it-IT" altLang="en-US" sz="800"/>
              <a:t> </a:t>
            </a:r>
            <a:r>
              <a:rPr lang="it-IT" altLang="en-US"/>
              <a:t/>
            </a:r>
            <a:br>
              <a:rPr lang="it-IT" altLang="en-US"/>
            </a:br>
            <a:r>
              <a:rPr lang="it-IT" altLang="en-US" sz="3200"/>
              <a:t>(contiguità spaziale)</a:t>
            </a:r>
            <a:endParaRPr lang="it-IT" altLang="en-US" sz="3200" noProof="1"/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687513"/>
            <a:ext cx="70104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"/>
            <a:ext cx="8805863" cy="622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8837613" cy="558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7185025" y="4508500"/>
            <a:ext cx="2378075" cy="17287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6969125" y="4868863"/>
            <a:ext cx="27384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/>
              <a:t>Clustering non gerarchico</a:t>
            </a:r>
            <a:br>
              <a:rPr lang="it-IT" altLang="en-US" sz="3200"/>
            </a:br>
            <a:r>
              <a:rPr lang="it-IT" altLang="en-US" sz="3200"/>
              <a:t>(</a:t>
            </a:r>
            <a:r>
              <a:rPr lang="it-IT" altLang="en-US" sz="3200" i="1"/>
              <a:t>k</a:t>
            </a:r>
            <a:r>
              <a:rPr lang="it-IT" altLang="en-US" sz="3200"/>
              <a:t>-means)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915988"/>
            <a:ext cx="9486900" cy="568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198438" y="476250"/>
            <a:ext cx="2089150" cy="7620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800">
                <a:latin typeface="Arial" panose="020B0604020202020204" pitchFamily="34" charset="0"/>
              </a:rPr>
              <a:t>Molti dati sono nulli!</a:t>
            </a:r>
            <a:endParaRPr lang="it-IT" altLang="en-US" sz="2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3388" y="457200"/>
            <a:ext cx="6604000" cy="1371600"/>
          </a:xfrm>
        </p:spPr>
        <p:txBody>
          <a:bodyPr/>
          <a:lstStyle/>
          <a:p>
            <a:pPr algn="r"/>
            <a:r>
              <a:rPr lang="it-IT" altLang="en-US"/>
              <a:t>Self Organizing Maps</a:t>
            </a:r>
            <a:endParaRPr lang="it-IT" altLang="en-US" noProof="1"/>
          </a:p>
        </p:txBody>
      </p:sp>
      <p:pic>
        <p:nvPicPr>
          <p:cNvPr id="64586" name="Picture 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67000"/>
            <a:ext cx="5106988" cy="251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4587" name="Picture 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88" y="2514600"/>
            <a:ext cx="3573462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8763000" cy="1143000"/>
          </a:xfrm>
        </p:spPr>
        <p:txBody>
          <a:bodyPr/>
          <a:lstStyle/>
          <a:p>
            <a:pPr algn="r"/>
            <a:r>
              <a:rPr lang="it-IT" altLang="en-US"/>
              <a:t>Test basati su permutazioni</a:t>
            </a:r>
            <a:endParaRPr lang="it-IT" altLang="en-US" noProof="1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696200" cy="4724400"/>
          </a:xfrm>
        </p:spPr>
        <p:txBody>
          <a:bodyPr/>
          <a:lstStyle/>
          <a:p>
            <a:r>
              <a:rPr lang="it-IT" altLang="en-US" sz="2400" b="1"/>
              <a:t>Sono un caso speciale dei test di randomizzazione, che utilizzano serie di numeri casuali formulare delle inferenze statistiche.</a:t>
            </a:r>
          </a:p>
          <a:p>
            <a:r>
              <a:rPr lang="it-IT" altLang="en-US" sz="2400" b="1"/>
              <a:t>La potenza di calcolo dei moderni PC ha reso possibile la loro applicazione diffusa.</a:t>
            </a:r>
          </a:p>
          <a:p>
            <a:r>
              <a:rPr lang="it-IT" altLang="en-US" sz="2400" b="1"/>
              <a:t>Questi metodi non richiedono che siano soddisfatte particolari assunzioni circa la distribuzione dei dati.</a:t>
            </a:r>
            <a:r>
              <a:rPr lang="it-IT" altLang="en-US" sz="2400" b="1" noProof="1"/>
              <a:t> </a:t>
            </a:r>
            <a:endParaRPr lang="it-IT" altLang="en-US" sz="2400" b="1"/>
          </a:p>
          <a:p>
            <a:r>
              <a:rPr lang="it-IT" altLang="en-US" sz="2400" b="1"/>
              <a:t>Quindi, questi metodi sono molto più adatti dei tradizionali test statistici </a:t>
            </a:r>
            <a:r>
              <a:rPr lang="it-IT" altLang="en-US" sz="2400" b="1" noProof="1"/>
              <a:t>(e</a:t>
            </a:r>
            <a:r>
              <a:rPr lang="it-IT" altLang="en-US" sz="2400" b="1"/>
              <a:t>s</a:t>
            </a:r>
            <a:r>
              <a:rPr lang="it-IT" altLang="en-US" sz="2400" b="1" noProof="1"/>
              <a:t>. </a:t>
            </a:r>
            <a:r>
              <a:rPr lang="it-IT" altLang="en-US" sz="2400" b="1" i="1" noProof="1"/>
              <a:t>t</a:t>
            </a:r>
            <a:r>
              <a:rPr lang="it-IT" altLang="en-US" sz="2400" b="1" noProof="1"/>
              <a:t>-tests, ANOVA, etc.)</a:t>
            </a:r>
            <a:r>
              <a:rPr lang="it-IT" altLang="en-US" sz="2400" b="1"/>
              <a:t> in applicazioni ecologiche.</a:t>
            </a:r>
            <a:endParaRPr lang="it-IT" altLang="en-US" sz="2400" b="1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8077200" cy="49530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Si definisce una statistica il cui valore sia proporzionale all’intensità del processo o della relazione studiati</a:t>
            </a:r>
          </a:p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Si definisce </a:t>
            </a:r>
            <a:r>
              <a:rPr lang="it-IT" altLang="en-US" sz="2600" b="1">
                <a:solidFill>
                  <a:srgbClr val="FF0000"/>
                </a:solidFill>
                <a:latin typeface="Arial Narrow" panose="020B0606020202030204" pitchFamily="34" charset="0"/>
              </a:rPr>
              <a:t>un’ipotesi nulla H</a:t>
            </a:r>
            <a:r>
              <a:rPr lang="it-IT" altLang="en-US" sz="2600" b="1" baseline="-25000">
                <a:solidFill>
                  <a:srgbClr val="FF0000"/>
                </a:solidFill>
                <a:latin typeface="Arial Narrow" panose="020B0606020202030204" pitchFamily="34" charset="0"/>
              </a:rPr>
              <a:t>0</a:t>
            </a:r>
            <a:endParaRPr lang="it-IT" altLang="en-US" sz="2600" b="1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Si crea un set di dati basati sul “rimescolamento” di quelli realmente osservati (la modalità di “rimescolamento” viene definita in funzione dell’ipotesi nulla)</a:t>
            </a:r>
          </a:p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Si ricalcola la statistica di riferimento e si compara</a:t>
            </a:r>
            <a:r>
              <a:rPr lang="it-IT" altLang="en-US" sz="2600" b="1" noProof="1">
                <a:latin typeface="Arial Narrow" panose="020B0606020202030204" pitchFamily="34" charset="0"/>
              </a:rPr>
              <a:t> </a:t>
            </a:r>
            <a:r>
              <a:rPr lang="it-IT" altLang="en-US" sz="2600" b="1">
                <a:latin typeface="Arial Narrow" panose="020B0606020202030204" pitchFamily="34" charset="0"/>
              </a:rPr>
              <a:t>il valore con quello osservato</a:t>
            </a:r>
          </a:p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Si ripetono gli ultimi due punti molte volte (es. 1000 volte)</a:t>
            </a:r>
          </a:p>
          <a:p>
            <a:pPr marL="457200" indent="-457200">
              <a:lnSpc>
                <a:spcPct val="90000"/>
              </a:lnSpc>
            </a:pPr>
            <a:r>
              <a:rPr lang="it-IT" altLang="en-US" sz="2600" b="1">
                <a:latin typeface="Arial Narrow" panose="020B0606020202030204" pitchFamily="34" charset="0"/>
              </a:rPr>
              <a:t>Se la statistica osservata è maggiore del limite ottenuto nel 95% dei casi basati su “rimescolamento”, si </a:t>
            </a:r>
            <a:r>
              <a:rPr lang="it-IT" altLang="en-US" sz="2600" b="1">
                <a:solidFill>
                  <a:srgbClr val="FF0000"/>
                </a:solidFill>
                <a:latin typeface="Arial Narrow" panose="020B0606020202030204" pitchFamily="34" charset="0"/>
              </a:rPr>
              <a:t>rigetta H</a:t>
            </a:r>
            <a:r>
              <a:rPr lang="it-IT" altLang="en-US" sz="2600" b="1" baseline="-25000">
                <a:solidFill>
                  <a:srgbClr val="FF0000"/>
                </a:solidFill>
                <a:latin typeface="Arial Narrow" panose="020B0606020202030204" pitchFamily="34" charset="0"/>
              </a:rPr>
              <a:t>0</a:t>
            </a:r>
            <a:endParaRPr lang="it-IT" altLang="en-US" sz="2600" b="1" baseline="-25000" noProof="1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9048750" cy="1143000"/>
          </a:xfrm>
          <a:noFill/>
          <a:ln/>
        </p:spPr>
        <p:txBody>
          <a:bodyPr/>
          <a:lstStyle/>
          <a:p>
            <a:pPr algn="r"/>
            <a:r>
              <a:rPr lang="it-IT" altLang="en-US"/>
              <a:t>Test basati su permutazioni</a:t>
            </a:r>
            <a:endParaRPr lang="it-IT" altLang="en-US" noProof="1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 flipV="1">
            <a:off x="533400" y="2286000"/>
            <a:ext cx="990600" cy="3124200"/>
          </a:xfrm>
          <a:prstGeom prst="curvedRightArrow">
            <a:avLst>
              <a:gd name="adj1" fmla="val 63077"/>
              <a:gd name="adj2" fmla="val 126154"/>
              <a:gd name="adj3" fmla="val 33333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3738563"/>
            <a:ext cx="904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12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4230688"/>
            <a:ext cx="904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12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925" y="5213350"/>
            <a:ext cx="135255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1253" name="Rectangle 5"/>
          <p:cNvSpPr>
            <a:spLocks noChangeArrowheads="1"/>
          </p:cNvSpPr>
          <p:nvPr/>
        </p:nvSpPr>
        <p:spPr bwMode="auto">
          <a:xfrm>
            <a:off x="5564188" y="3657600"/>
            <a:ext cx="14478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pic>
        <p:nvPicPr>
          <p:cNvPr id="1812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34051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34051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191000"/>
            <a:ext cx="34051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3733800"/>
            <a:ext cx="4953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400" y="4724400"/>
            <a:ext cx="4953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1259" name="Line 11"/>
          <p:cNvSpPr>
            <a:spLocks noChangeShapeType="1"/>
          </p:cNvSpPr>
          <p:nvPr/>
        </p:nvSpPr>
        <p:spPr bwMode="auto">
          <a:xfrm flipV="1">
            <a:off x="1524000" y="3962400"/>
            <a:ext cx="396398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 flipV="1">
            <a:off x="2927350" y="4419600"/>
            <a:ext cx="2560638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1" name="Freeform 13"/>
          <p:cNvSpPr>
            <a:spLocks/>
          </p:cNvSpPr>
          <p:nvPr/>
        </p:nvSpPr>
        <p:spPr bwMode="auto">
          <a:xfrm>
            <a:off x="1731963" y="5399088"/>
            <a:ext cx="3756025" cy="425450"/>
          </a:xfrm>
          <a:custGeom>
            <a:avLst/>
            <a:gdLst>
              <a:gd name="T0" fmla="*/ 0 w 1959"/>
              <a:gd name="T1" fmla="*/ 0 h 268"/>
              <a:gd name="T2" fmla="*/ 710 w 1959"/>
              <a:gd name="T3" fmla="*/ 261 h 268"/>
              <a:gd name="T4" fmla="*/ 1959 w 1959"/>
              <a:gd name="T5" fmla="*/ 43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9" h="268">
                <a:moveTo>
                  <a:pt x="0" y="0"/>
                </a:moveTo>
                <a:cubicBezTo>
                  <a:pt x="117" y="43"/>
                  <a:pt x="384" y="254"/>
                  <a:pt x="710" y="261"/>
                </a:cubicBezTo>
                <a:cubicBezTo>
                  <a:pt x="1036" y="268"/>
                  <a:pt x="1699" y="88"/>
                  <a:pt x="1959" y="4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262" name="AutoShape 14"/>
          <p:cNvSpPr>
            <a:spLocks noChangeArrowheads="1"/>
          </p:cNvSpPr>
          <p:nvPr/>
        </p:nvSpPr>
        <p:spPr bwMode="auto">
          <a:xfrm>
            <a:off x="6273800" y="4572000"/>
            <a:ext cx="1119188" cy="685800"/>
          </a:xfrm>
          <a:prstGeom prst="rightArrow">
            <a:avLst>
              <a:gd name="adj1" fmla="val 50000"/>
              <a:gd name="adj2" fmla="val 40799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kumimoji="0"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ordina</a:t>
            </a:r>
            <a:endParaRPr kumimoji="0" lang="en-GB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181263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1676400"/>
            <a:ext cx="27559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64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3354388"/>
            <a:ext cx="3619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65" name="Picture 1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5825" y="3354388"/>
            <a:ext cx="3619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66" name="Picture 1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75" y="2057400"/>
            <a:ext cx="949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1267" name="Group 19"/>
          <p:cNvGrpSpPr>
            <a:grpSpLocks/>
          </p:cNvGrpSpPr>
          <p:nvPr/>
        </p:nvGrpSpPr>
        <p:grpSpPr bwMode="auto">
          <a:xfrm>
            <a:off x="7164388" y="885825"/>
            <a:ext cx="1984375" cy="2509838"/>
            <a:chOff x="4512" y="558"/>
            <a:chExt cx="1249" cy="1581"/>
          </a:xfrm>
        </p:grpSpPr>
        <p:sp>
          <p:nvSpPr>
            <p:cNvPr id="181268" name="Freeform 20"/>
            <p:cNvSpPr>
              <a:spLocks/>
            </p:cNvSpPr>
            <p:nvPr/>
          </p:nvSpPr>
          <p:spPr bwMode="auto">
            <a:xfrm>
              <a:off x="4512" y="558"/>
              <a:ext cx="1249" cy="1581"/>
            </a:xfrm>
            <a:custGeom>
              <a:avLst/>
              <a:gdLst>
                <a:gd name="T0" fmla="*/ 953 w 1249"/>
                <a:gd name="T1" fmla="*/ 1581 h 1581"/>
                <a:gd name="T2" fmla="*/ 1090 w 1249"/>
                <a:gd name="T3" fmla="*/ 155 h 1581"/>
                <a:gd name="T4" fmla="*/ 0 w 1249"/>
                <a:gd name="T5" fmla="*/ 648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9" h="1581">
                  <a:moveTo>
                    <a:pt x="953" y="1581"/>
                  </a:moveTo>
                  <a:cubicBezTo>
                    <a:pt x="976" y="1343"/>
                    <a:pt x="1249" y="310"/>
                    <a:pt x="1090" y="155"/>
                  </a:cubicBezTo>
                  <a:cubicBezTo>
                    <a:pt x="931" y="0"/>
                    <a:pt x="227" y="545"/>
                    <a:pt x="0" y="6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269" name="Freeform 21"/>
            <p:cNvSpPr>
              <a:spLocks/>
            </p:cNvSpPr>
            <p:nvPr/>
          </p:nvSpPr>
          <p:spPr bwMode="auto">
            <a:xfrm>
              <a:off x="4930" y="844"/>
              <a:ext cx="532" cy="1295"/>
            </a:xfrm>
            <a:custGeom>
              <a:avLst/>
              <a:gdLst>
                <a:gd name="T0" fmla="*/ 268 w 532"/>
                <a:gd name="T1" fmla="*/ 1295 h 1295"/>
                <a:gd name="T2" fmla="*/ 487 w 532"/>
                <a:gd name="T3" fmla="*/ 157 h 1295"/>
                <a:gd name="T4" fmla="*/ 0 w 532"/>
                <a:gd name="T5" fmla="*/ 356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2" h="1295">
                  <a:moveTo>
                    <a:pt x="268" y="1295"/>
                  </a:moveTo>
                  <a:cubicBezTo>
                    <a:pt x="306" y="1104"/>
                    <a:pt x="532" y="314"/>
                    <a:pt x="487" y="157"/>
                  </a:cubicBezTo>
                  <a:cubicBezTo>
                    <a:pt x="442" y="0"/>
                    <a:pt x="102" y="315"/>
                    <a:pt x="0" y="3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270" name="AutoShape 22"/>
          <p:cNvSpPr>
            <a:spLocks noChangeArrowheads="1"/>
          </p:cNvSpPr>
          <p:nvPr/>
        </p:nvSpPr>
        <p:spPr bwMode="auto">
          <a:xfrm>
            <a:off x="1936750" y="1981200"/>
            <a:ext cx="577850" cy="381000"/>
          </a:xfrm>
          <a:prstGeom prst="downArrow">
            <a:avLst>
              <a:gd name="adj1" fmla="val 42861"/>
              <a:gd name="adj2" fmla="val 47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71" name="AutoShape 23"/>
          <p:cNvSpPr>
            <a:spLocks noChangeArrowheads="1"/>
          </p:cNvSpPr>
          <p:nvPr/>
        </p:nvSpPr>
        <p:spPr bwMode="auto">
          <a:xfrm>
            <a:off x="1936750" y="3733800"/>
            <a:ext cx="577850" cy="381000"/>
          </a:xfrm>
          <a:prstGeom prst="downArrow">
            <a:avLst>
              <a:gd name="adj1" fmla="val 42861"/>
              <a:gd name="adj2" fmla="val 4791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1272" name="Text Box 24"/>
          <p:cNvSpPr txBox="1">
            <a:spLocks noChangeArrowheads="1"/>
          </p:cNvSpPr>
          <p:nvPr/>
        </p:nvSpPr>
        <p:spPr bwMode="auto">
          <a:xfrm>
            <a:off x="5564188" y="228600"/>
            <a:ext cx="37973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it-IT" altLang="en-US" sz="3200" b="0">
                <a:solidFill>
                  <a:schemeClr val="tx1"/>
                </a:solidFill>
                <a:latin typeface="Times New Roman" panose="02020603050405020304" pitchFamily="18" charset="0"/>
              </a:rPr>
              <a:t>ANOSIM</a:t>
            </a:r>
            <a:br>
              <a:rPr kumimoji="0" lang="it-IT" altLang="en-US" sz="3200" b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kumimoji="0" lang="it-IT" alt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AN</a:t>
            </a:r>
            <a:r>
              <a: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rPr>
              <a:t>alysis </a:t>
            </a:r>
            <a:r>
              <a:rPr kumimoji="0" lang="it-IT" alt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O</a:t>
            </a:r>
            <a:r>
              <a: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rPr>
              <a:t>f </a:t>
            </a:r>
            <a:r>
              <a:rPr kumimoji="0" lang="it-IT" alt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SIM</a:t>
            </a:r>
            <a:r>
              <a: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rPr>
              <a:t>ilarities)</a:t>
            </a:r>
            <a:endParaRPr kumimoji="0" lang="en-GB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1273" name="Text Box 25"/>
          <p:cNvSpPr txBox="1">
            <a:spLocks noChangeArrowheads="1"/>
          </p:cNvSpPr>
          <p:nvPr/>
        </p:nvSpPr>
        <p:spPr bwMode="auto">
          <a:xfrm>
            <a:off x="7851775" y="61722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chemeClr val="bg2"/>
                </a:solidFill>
                <a:latin typeface="Times New Roman" panose="02020603050405020304" pitchFamily="18" charset="0"/>
              </a:rPr>
              <a:t>n=6</a:t>
            </a:r>
            <a:endParaRPr lang="en-GB" altLang="en-US" sz="1600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1274" name="Text Box 26"/>
          <p:cNvSpPr txBox="1">
            <a:spLocks noChangeArrowheads="1"/>
          </p:cNvSpPr>
          <p:nvPr/>
        </p:nvSpPr>
        <p:spPr bwMode="auto">
          <a:xfrm>
            <a:off x="8385175" y="61722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chemeClr val="bg2"/>
                </a:solidFill>
                <a:latin typeface="Times New Roman" panose="02020603050405020304" pitchFamily="18" charset="0"/>
              </a:rPr>
              <a:t>n=9</a:t>
            </a:r>
            <a:endParaRPr lang="en-GB" altLang="en-US" sz="1600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1275" name="AutoShape 27"/>
          <p:cNvSpPr>
            <a:spLocks/>
          </p:cNvSpPr>
          <p:nvPr/>
        </p:nvSpPr>
        <p:spPr bwMode="auto">
          <a:xfrm>
            <a:off x="4040188" y="914400"/>
            <a:ext cx="228600" cy="990600"/>
          </a:xfrm>
          <a:prstGeom prst="rightBrace">
            <a:avLst>
              <a:gd name="adj1" fmla="val 36111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1276" name="Text Box 28"/>
          <p:cNvSpPr txBox="1">
            <a:spLocks noChangeArrowheads="1"/>
          </p:cNvSpPr>
          <p:nvPr/>
        </p:nvSpPr>
        <p:spPr bwMode="auto">
          <a:xfrm>
            <a:off x="4268788" y="1219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3200" b="0" i="1">
                <a:solidFill>
                  <a:schemeClr val="bg2"/>
                </a:solidFill>
                <a:latin typeface="Times New Roman" panose="02020603050405020304" pitchFamily="18" charset="0"/>
              </a:rPr>
              <a:t>N=6</a:t>
            </a:r>
            <a:endParaRPr lang="en-GB" altLang="en-US" sz="3200" b="0" i="1">
              <a:solidFill>
                <a:schemeClr val="bg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1277" name="Picture 2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733800"/>
            <a:ext cx="979488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1278" name="Picture 3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488" y="3733800"/>
            <a:ext cx="98107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1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1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8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8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8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8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8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8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8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18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3" grpId="0" animBg="1"/>
      <p:bldP spid="181259" grpId="0" animBg="1"/>
      <p:bldP spid="181260" grpId="0" animBg="1"/>
      <p:bldP spid="181261" grpId="0" animBg="1"/>
      <p:bldP spid="181262" grpId="0" animBg="1" autoUpdateAnimBg="0"/>
      <p:bldP spid="181270" grpId="0" animBg="1"/>
      <p:bldP spid="181271" grpId="0" animBg="1"/>
      <p:bldP spid="181272" grpId="0" autoUpdateAnimBg="0"/>
      <p:bldP spid="181273" grpId="0" autoUpdateAnimBg="0"/>
      <p:bldP spid="181274" grpId="0" autoUpdateAnimBg="0"/>
      <p:bldP spid="181275" grpId="0" animBg="1"/>
      <p:bldP spid="181276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88" y="76200"/>
            <a:ext cx="4381500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88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775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88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788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775" y="3886200"/>
            <a:ext cx="135255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930275" y="6408738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0000FF"/>
                </a:solidFill>
                <a:latin typeface="Times New Roman" panose="02020603050405020304" pitchFamily="18" charset="0"/>
              </a:rPr>
              <a:t>n=6</a:t>
            </a:r>
            <a:endParaRPr lang="en-GB" altLang="en-US" sz="16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83" name="Text Box 11"/>
          <p:cNvSpPr txBox="1">
            <a:spLocks noChangeArrowheads="1"/>
          </p:cNvSpPr>
          <p:nvPr/>
        </p:nvSpPr>
        <p:spPr bwMode="auto">
          <a:xfrm>
            <a:off x="1387475" y="6408738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0000FF"/>
                </a:solidFill>
                <a:latin typeface="Times New Roman" panose="02020603050405020304" pitchFamily="18" charset="0"/>
              </a:rPr>
              <a:t>n=9</a:t>
            </a:r>
            <a:endParaRPr lang="en-GB" altLang="en-US" sz="16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2284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27559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2285" name="Text Box 13"/>
          <p:cNvSpPr txBox="1">
            <a:spLocks noChangeArrowheads="1"/>
          </p:cNvSpPr>
          <p:nvPr/>
        </p:nvSpPr>
        <p:spPr bwMode="auto">
          <a:xfrm>
            <a:off x="3278188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n=6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3735388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n=9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87" name="Text Box 15"/>
          <p:cNvSpPr txBox="1">
            <a:spLocks noChangeArrowheads="1"/>
          </p:cNvSpPr>
          <p:nvPr/>
        </p:nvSpPr>
        <p:spPr bwMode="auto">
          <a:xfrm>
            <a:off x="5411788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n=6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5868988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n=9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8232775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n=6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8689975" y="6400800"/>
            <a:ext cx="6096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1600" i="1">
                <a:solidFill>
                  <a:srgbClr val="FF0000"/>
                </a:solidFill>
                <a:latin typeface="Times New Roman" panose="02020603050405020304" pitchFamily="18" charset="0"/>
              </a:rPr>
              <a:t>n=9</a:t>
            </a:r>
            <a:endParaRPr lang="en-GB" altLang="en-US" sz="16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1143000" y="2514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 b="0" i="1">
                <a:solidFill>
                  <a:srgbClr val="0000FF"/>
                </a:solidFill>
                <a:latin typeface="Times New Roman" panose="02020603050405020304" pitchFamily="18" charset="0"/>
              </a:rPr>
              <a:t>R</a:t>
            </a:r>
            <a:r>
              <a:rPr lang="it-IT" altLang="en-US" sz="2400" i="1">
                <a:solidFill>
                  <a:srgbClr val="0000FF"/>
                </a:solidFill>
                <a:latin typeface="Times New Roman" panose="02020603050405020304" pitchFamily="18" charset="0"/>
              </a:rPr>
              <a:t>= 0.50</a:t>
            </a:r>
            <a:endParaRPr lang="en-GB" altLang="en-US" sz="24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2292" name="Group 20"/>
          <p:cNvGrpSpPr>
            <a:grpSpLocks/>
          </p:cNvGrpSpPr>
          <p:nvPr/>
        </p:nvGrpSpPr>
        <p:grpSpPr bwMode="auto">
          <a:xfrm>
            <a:off x="1143000" y="2971800"/>
            <a:ext cx="1143000" cy="914400"/>
            <a:chOff x="720" y="1728"/>
            <a:chExt cx="720" cy="576"/>
          </a:xfrm>
        </p:grpSpPr>
        <p:sp>
          <p:nvSpPr>
            <p:cNvPr id="182293" name="Line 21"/>
            <p:cNvSpPr>
              <a:spLocks noChangeShapeType="1"/>
            </p:cNvSpPr>
            <p:nvPr/>
          </p:nvSpPr>
          <p:spPr bwMode="auto">
            <a:xfrm>
              <a:off x="816" y="1920"/>
              <a:ext cx="0" cy="38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294" name="Group 22"/>
            <p:cNvGrpSpPr>
              <a:grpSpLocks/>
            </p:cNvGrpSpPr>
            <p:nvPr/>
          </p:nvGrpSpPr>
          <p:grpSpPr bwMode="auto">
            <a:xfrm>
              <a:off x="720" y="1728"/>
              <a:ext cx="720" cy="188"/>
              <a:chOff x="720" y="1728"/>
              <a:chExt cx="720" cy="188"/>
            </a:xfrm>
          </p:grpSpPr>
          <p:sp>
            <p:nvSpPr>
              <p:cNvPr id="182295" name="Text Box 23"/>
              <p:cNvSpPr txBox="1">
                <a:spLocks noChangeArrowheads="1"/>
              </p:cNvSpPr>
              <p:nvPr/>
            </p:nvSpPr>
            <p:spPr bwMode="auto">
              <a:xfrm>
                <a:off x="720" y="1728"/>
                <a:ext cx="720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w</a:t>
                </a:r>
                <a:r>
                  <a:rPr lang="it-IT" altLang="en-US" sz="1800" i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= 5.75</a:t>
                </a:r>
                <a:endParaRPr lang="en-GB" altLang="en-US" sz="1800" i="1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296" name="Line 24"/>
              <p:cNvSpPr>
                <a:spLocks noChangeShapeType="1"/>
              </p:cNvSpPr>
              <p:nvPr/>
            </p:nvSpPr>
            <p:spPr bwMode="auto">
              <a:xfrm>
                <a:off x="768" y="17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182297" name="Group 25"/>
          <p:cNvGrpSpPr>
            <a:grpSpLocks/>
          </p:cNvGrpSpPr>
          <p:nvPr/>
        </p:nvGrpSpPr>
        <p:grpSpPr bwMode="auto">
          <a:xfrm>
            <a:off x="1524000" y="3276600"/>
            <a:ext cx="992188" cy="609600"/>
            <a:chOff x="960" y="1920"/>
            <a:chExt cx="624" cy="384"/>
          </a:xfrm>
        </p:grpSpPr>
        <p:sp>
          <p:nvSpPr>
            <p:cNvPr id="182298" name="Line 26"/>
            <p:cNvSpPr>
              <a:spLocks noChangeShapeType="1"/>
            </p:cNvSpPr>
            <p:nvPr/>
          </p:nvSpPr>
          <p:spPr bwMode="auto">
            <a:xfrm>
              <a:off x="1056" y="2112"/>
              <a:ext cx="0" cy="19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299" name="Group 27"/>
            <p:cNvGrpSpPr>
              <a:grpSpLocks/>
            </p:cNvGrpSpPr>
            <p:nvPr/>
          </p:nvGrpSpPr>
          <p:grpSpPr bwMode="auto">
            <a:xfrm>
              <a:off x="960" y="1920"/>
              <a:ext cx="624" cy="188"/>
              <a:chOff x="960" y="1920"/>
              <a:chExt cx="624" cy="188"/>
            </a:xfrm>
          </p:grpSpPr>
          <p:sp>
            <p:nvSpPr>
              <p:cNvPr id="182300" name="Text Box 28"/>
              <p:cNvSpPr txBox="1">
                <a:spLocks noChangeArrowheads="1"/>
              </p:cNvSpPr>
              <p:nvPr/>
            </p:nvSpPr>
            <p:spPr bwMode="auto">
              <a:xfrm>
                <a:off x="960" y="1920"/>
                <a:ext cx="624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it-IT" altLang="en-US" sz="1800" i="1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=9.50</a:t>
                </a:r>
                <a:endParaRPr lang="en-GB" altLang="en-US" sz="1800" i="1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01" name="Line 29"/>
              <p:cNvSpPr>
                <a:spLocks noChangeShapeType="1"/>
              </p:cNvSpPr>
              <p:nvPr/>
            </p:nvSpPr>
            <p:spPr bwMode="auto">
              <a:xfrm>
                <a:off x="1008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82302" name="Text Box 30"/>
          <p:cNvSpPr txBox="1">
            <a:spLocks noChangeArrowheads="1"/>
          </p:cNvSpPr>
          <p:nvPr/>
        </p:nvSpPr>
        <p:spPr bwMode="auto">
          <a:xfrm>
            <a:off x="3430588" y="2514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 b="0" i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it-IT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= 0.20</a:t>
            </a:r>
            <a:endParaRPr lang="en-GB" altLang="en-US" sz="24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2303" name="Group 31"/>
          <p:cNvGrpSpPr>
            <a:grpSpLocks/>
          </p:cNvGrpSpPr>
          <p:nvPr/>
        </p:nvGrpSpPr>
        <p:grpSpPr bwMode="auto">
          <a:xfrm>
            <a:off x="3430588" y="2971800"/>
            <a:ext cx="1143000" cy="914400"/>
            <a:chOff x="720" y="1728"/>
            <a:chExt cx="720" cy="576"/>
          </a:xfrm>
        </p:grpSpPr>
        <p:sp>
          <p:nvSpPr>
            <p:cNvPr id="182304" name="Line 32"/>
            <p:cNvSpPr>
              <a:spLocks noChangeShapeType="1"/>
            </p:cNvSpPr>
            <p:nvPr/>
          </p:nvSpPr>
          <p:spPr bwMode="auto">
            <a:xfrm>
              <a:off x="816" y="1920"/>
              <a:ext cx="0" cy="38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05" name="Group 33"/>
            <p:cNvGrpSpPr>
              <a:grpSpLocks/>
            </p:cNvGrpSpPr>
            <p:nvPr/>
          </p:nvGrpSpPr>
          <p:grpSpPr bwMode="auto">
            <a:xfrm>
              <a:off x="720" y="1728"/>
              <a:ext cx="720" cy="188"/>
              <a:chOff x="720" y="1728"/>
              <a:chExt cx="720" cy="188"/>
            </a:xfrm>
          </p:grpSpPr>
          <p:sp>
            <p:nvSpPr>
              <p:cNvPr id="182306" name="Text Box 34"/>
              <p:cNvSpPr txBox="1">
                <a:spLocks noChangeArrowheads="1"/>
              </p:cNvSpPr>
              <p:nvPr/>
            </p:nvSpPr>
            <p:spPr bwMode="auto">
              <a:xfrm>
                <a:off x="720" y="1728"/>
                <a:ext cx="720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w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 7.08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07" name="Line 35"/>
              <p:cNvSpPr>
                <a:spLocks noChangeShapeType="1"/>
              </p:cNvSpPr>
              <p:nvPr/>
            </p:nvSpPr>
            <p:spPr bwMode="auto">
              <a:xfrm>
                <a:off x="768" y="17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182308" name="Group 36"/>
          <p:cNvGrpSpPr>
            <a:grpSpLocks/>
          </p:cNvGrpSpPr>
          <p:nvPr/>
        </p:nvGrpSpPr>
        <p:grpSpPr bwMode="auto">
          <a:xfrm>
            <a:off x="3811588" y="3276600"/>
            <a:ext cx="990600" cy="609600"/>
            <a:chOff x="960" y="1920"/>
            <a:chExt cx="624" cy="384"/>
          </a:xfrm>
        </p:grpSpPr>
        <p:sp>
          <p:nvSpPr>
            <p:cNvPr id="182309" name="Line 37"/>
            <p:cNvSpPr>
              <a:spLocks noChangeShapeType="1"/>
            </p:cNvSpPr>
            <p:nvPr/>
          </p:nvSpPr>
          <p:spPr bwMode="auto">
            <a:xfrm>
              <a:off x="1056" y="2112"/>
              <a:ext cx="0" cy="19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10" name="Group 38"/>
            <p:cNvGrpSpPr>
              <a:grpSpLocks/>
            </p:cNvGrpSpPr>
            <p:nvPr/>
          </p:nvGrpSpPr>
          <p:grpSpPr bwMode="auto">
            <a:xfrm>
              <a:off x="960" y="1920"/>
              <a:ext cx="624" cy="188"/>
              <a:chOff x="960" y="1920"/>
              <a:chExt cx="624" cy="188"/>
            </a:xfrm>
          </p:grpSpPr>
          <p:sp>
            <p:nvSpPr>
              <p:cNvPr id="182311" name="Text Box 39"/>
              <p:cNvSpPr txBox="1">
                <a:spLocks noChangeArrowheads="1"/>
              </p:cNvSpPr>
              <p:nvPr/>
            </p:nvSpPr>
            <p:spPr bwMode="auto">
              <a:xfrm>
                <a:off x="960" y="1920"/>
                <a:ext cx="624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=8.61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12" name="Line 40"/>
              <p:cNvSpPr>
                <a:spLocks noChangeShapeType="1"/>
              </p:cNvSpPr>
              <p:nvPr/>
            </p:nvSpPr>
            <p:spPr bwMode="auto">
              <a:xfrm>
                <a:off x="1008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82313" name="Text Box 41"/>
          <p:cNvSpPr txBox="1">
            <a:spLocks noChangeArrowheads="1"/>
          </p:cNvSpPr>
          <p:nvPr/>
        </p:nvSpPr>
        <p:spPr bwMode="auto">
          <a:xfrm>
            <a:off x="5564188" y="25146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 b="0" i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it-IT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= 0.19</a:t>
            </a:r>
            <a:endParaRPr lang="en-GB" altLang="en-US" sz="24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2314" name="Group 42"/>
          <p:cNvGrpSpPr>
            <a:grpSpLocks/>
          </p:cNvGrpSpPr>
          <p:nvPr/>
        </p:nvGrpSpPr>
        <p:grpSpPr bwMode="auto">
          <a:xfrm>
            <a:off x="5564188" y="2971800"/>
            <a:ext cx="1143000" cy="914400"/>
            <a:chOff x="720" y="1728"/>
            <a:chExt cx="720" cy="576"/>
          </a:xfrm>
        </p:grpSpPr>
        <p:sp>
          <p:nvSpPr>
            <p:cNvPr id="182315" name="Line 43"/>
            <p:cNvSpPr>
              <a:spLocks noChangeShapeType="1"/>
            </p:cNvSpPr>
            <p:nvPr/>
          </p:nvSpPr>
          <p:spPr bwMode="auto">
            <a:xfrm>
              <a:off x="816" y="1920"/>
              <a:ext cx="0" cy="38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16" name="Group 44"/>
            <p:cNvGrpSpPr>
              <a:grpSpLocks/>
            </p:cNvGrpSpPr>
            <p:nvPr/>
          </p:nvGrpSpPr>
          <p:grpSpPr bwMode="auto">
            <a:xfrm>
              <a:off x="720" y="1728"/>
              <a:ext cx="720" cy="188"/>
              <a:chOff x="720" y="1728"/>
              <a:chExt cx="720" cy="188"/>
            </a:xfrm>
          </p:grpSpPr>
          <p:sp>
            <p:nvSpPr>
              <p:cNvPr id="182317" name="Text Box 45"/>
              <p:cNvSpPr txBox="1">
                <a:spLocks noChangeArrowheads="1"/>
              </p:cNvSpPr>
              <p:nvPr/>
            </p:nvSpPr>
            <p:spPr bwMode="auto">
              <a:xfrm>
                <a:off x="720" y="1728"/>
                <a:ext cx="720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w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 7.17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18" name="Line 46"/>
              <p:cNvSpPr>
                <a:spLocks noChangeShapeType="1"/>
              </p:cNvSpPr>
              <p:nvPr/>
            </p:nvSpPr>
            <p:spPr bwMode="auto">
              <a:xfrm>
                <a:off x="768" y="17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182319" name="Group 47"/>
          <p:cNvGrpSpPr>
            <a:grpSpLocks/>
          </p:cNvGrpSpPr>
          <p:nvPr/>
        </p:nvGrpSpPr>
        <p:grpSpPr bwMode="auto">
          <a:xfrm>
            <a:off x="5945188" y="3276600"/>
            <a:ext cx="990600" cy="609600"/>
            <a:chOff x="960" y="1920"/>
            <a:chExt cx="624" cy="384"/>
          </a:xfrm>
        </p:grpSpPr>
        <p:sp>
          <p:nvSpPr>
            <p:cNvPr id="182320" name="Line 48"/>
            <p:cNvSpPr>
              <a:spLocks noChangeShapeType="1"/>
            </p:cNvSpPr>
            <p:nvPr/>
          </p:nvSpPr>
          <p:spPr bwMode="auto">
            <a:xfrm>
              <a:off x="1056" y="2112"/>
              <a:ext cx="0" cy="19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21" name="Group 49"/>
            <p:cNvGrpSpPr>
              <a:grpSpLocks/>
            </p:cNvGrpSpPr>
            <p:nvPr/>
          </p:nvGrpSpPr>
          <p:grpSpPr bwMode="auto">
            <a:xfrm>
              <a:off x="960" y="1920"/>
              <a:ext cx="624" cy="188"/>
              <a:chOff x="960" y="1920"/>
              <a:chExt cx="624" cy="188"/>
            </a:xfrm>
          </p:grpSpPr>
          <p:sp>
            <p:nvSpPr>
              <p:cNvPr id="182322" name="Text Box 50"/>
              <p:cNvSpPr txBox="1">
                <a:spLocks noChangeArrowheads="1"/>
              </p:cNvSpPr>
              <p:nvPr/>
            </p:nvSpPr>
            <p:spPr bwMode="auto">
              <a:xfrm>
                <a:off x="960" y="1920"/>
                <a:ext cx="624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=8.56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23" name="Line 51"/>
              <p:cNvSpPr>
                <a:spLocks noChangeShapeType="1"/>
              </p:cNvSpPr>
              <p:nvPr/>
            </p:nvSpPr>
            <p:spPr bwMode="auto">
              <a:xfrm>
                <a:off x="1008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82324" name="Text Box 52"/>
          <p:cNvSpPr txBox="1">
            <a:spLocks noChangeArrowheads="1"/>
          </p:cNvSpPr>
          <p:nvPr/>
        </p:nvSpPr>
        <p:spPr bwMode="auto">
          <a:xfrm>
            <a:off x="8385175" y="25146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400" b="0" i="1">
                <a:solidFill>
                  <a:srgbClr val="FF0000"/>
                </a:solidFill>
                <a:latin typeface="Times New Roman" panose="02020603050405020304" pitchFamily="18" charset="0"/>
              </a:rPr>
              <a:t>R</a:t>
            </a:r>
            <a:r>
              <a:rPr lang="it-IT" altLang="en-US" sz="2400" i="1">
                <a:solidFill>
                  <a:srgbClr val="FF0000"/>
                </a:solidFill>
                <a:latin typeface="Times New Roman" panose="02020603050405020304" pitchFamily="18" charset="0"/>
              </a:rPr>
              <a:t>= -0.26</a:t>
            </a:r>
            <a:endParaRPr lang="en-GB" altLang="en-US" sz="2400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82325" name="Group 53"/>
          <p:cNvGrpSpPr>
            <a:grpSpLocks/>
          </p:cNvGrpSpPr>
          <p:nvPr/>
        </p:nvGrpSpPr>
        <p:grpSpPr bwMode="auto">
          <a:xfrm>
            <a:off x="8385175" y="2971800"/>
            <a:ext cx="1143000" cy="914400"/>
            <a:chOff x="720" y="1728"/>
            <a:chExt cx="720" cy="576"/>
          </a:xfrm>
        </p:grpSpPr>
        <p:sp>
          <p:nvSpPr>
            <p:cNvPr id="182326" name="Line 54"/>
            <p:cNvSpPr>
              <a:spLocks noChangeShapeType="1"/>
            </p:cNvSpPr>
            <p:nvPr/>
          </p:nvSpPr>
          <p:spPr bwMode="auto">
            <a:xfrm>
              <a:off x="816" y="1920"/>
              <a:ext cx="0" cy="38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27" name="Group 55"/>
            <p:cNvGrpSpPr>
              <a:grpSpLocks/>
            </p:cNvGrpSpPr>
            <p:nvPr/>
          </p:nvGrpSpPr>
          <p:grpSpPr bwMode="auto">
            <a:xfrm>
              <a:off x="720" y="1728"/>
              <a:ext cx="720" cy="188"/>
              <a:chOff x="720" y="1728"/>
              <a:chExt cx="720" cy="188"/>
            </a:xfrm>
          </p:grpSpPr>
          <p:sp>
            <p:nvSpPr>
              <p:cNvPr id="182328" name="Text Box 56"/>
              <p:cNvSpPr txBox="1">
                <a:spLocks noChangeArrowheads="1"/>
              </p:cNvSpPr>
              <p:nvPr/>
            </p:nvSpPr>
            <p:spPr bwMode="auto">
              <a:xfrm>
                <a:off x="720" y="1728"/>
                <a:ext cx="720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w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 9.17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29" name="Line 57"/>
              <p:cNvSpPr>
                <a:spLocks noChangeShapeType="1"/>
              </p:cNvSpPr>
              <p:nvPr/>
            </p:nvSpPr>
            <p:spPr bwMode="auto">
              <a:xfrm>
                <a:off x="768" y="17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grpSp>
        <p:nvGrpSpPr>
          <p:cNvPr id="182330" name="Group 58"/>
          <p:cNvGrpSpPr>
            <a:grpSpLocks/>
          </p:cNvGrpSpPr>
          <p:nvPr/>
        </p:nvGrpSpPr>
        <p:grpSpPr bwMode="auto">
          <a:xfrm>
            <a:off x="8766175" y="3276600"/>
            <a:ext cx="990600" cy="609600"/>
            <a:chOff x="960" y="1920"/>
            <a:chExt cx="624" cy="384"/>
          </a:xfrm>
        </p:grpSpPr>
        <p:sp>
          <p:nvSpPr>
            <p:cNvPr id="182331" name="Line 59"/>
            <p:cNvSpPr>
              <a:spLocks noChangeShapeType="1"/>
            </p:cNvSpPr>
            <p:nvPr/>
          </p:nvSpPr>
          <p:spPr bwMode="auto">
            <a:xfrm>
              <a:off x="1056" y="2112"/>
              <a:ext cx="0" cy="19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grpSp>
          <p:nvGrpSpPr>
            <p:cNvPr id="182332" name="Group 60"/>
            <p:cNvGrpSpPr>
              <a:grpSpLocks/>
            </p:cNvGrpSpPr>
            <p:nvPr/>
          </p:nvGrpSpPr>
          <p:grpSpPr bwMode="auto">
            <a:xfrm>
              <a:off x="960" y="1920"/>
              <a:ext cx="624" cy="188"/>
              <a:chOff x="960" y="1920"/>
              <a:chExt cx="624" cy="188"/>
            </a:xfrm>
          </p:grpSpPr>
          <p:sp>
            <p:nvSpPr>
              <p:cNvPr id="182333" name="Text Box 61"/>
              <p:cNvSpPr txBox="1">
                <a:spLocks noChangeArrowheads="1"/>
              </p:cNvSpPr>
              <p:nvPr/>
            </p:nvSpPr>
            <p:spPr bwMode="auto">
              <a:xfrm>
                <a:off x="960" y="1920"/>
                <a:ext cx="624" cy="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it-IT" altLang="en-US" sz="1800" b="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r</a:t>
                </a:r>
                <a:r>
                  <a:rPr lang="it-IT" altLang="en-US" sz="1800" i="1" baseline="-250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it-IT" altLang="en-US" sz="1800" i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=7.22</a:t>
                </a:r>
                <a:endParaRPr lang="en-GB" altLang="en-US" sz="1800" i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2334" name="Line 62"/>
              <p:cNvSpPr>
                <a:spLocks noChangeShapeType="1"/>
              </p:cNvSpPr>
              <p:nvPr/>
            </p:nvSpPr>
            <p:spPr bwMode="auto">
              <a:xfrm>
                <a:off x="1008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 anchor="ctr"/>
              <a:lstStyle/>
              <a:p>
                <a:endParaRPr lang="en-US"/>
              </a:p>
            </p:txBody>
          </p:sp>
        </p:grpSp>
      </p:grpSp>
      <p:sp>
        <p:nvSpPr>
          <p:cNvPr id="182335" name="Text Box 63"/>
          <p:cNvSpPr txBox="1">
            <a:spLocks noChangeArrowheads="1"/>
          </p:cNvSpPr>
          <p:nvPr/>
        </p:nvSpPr>
        <p:spPr bwMode="auto">
          <a:xfrm>
            <a:off x="6630988" y="4648200"/>
            <a:ext cx="992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...</a:t>
            </a:r>
            <a:endParaRPr lang="en-GB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82336" name="Picture 6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88" y="152400"/>
            <a:ext cx="4383087" cy="207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82337" name="Group 65"/>
          <p:cNvGrpSpPr>
            <a:grpSpLocks/>
          </p:cNvGrpSpPr>
          <p:nvPr/>
        </p:nvGrpSpPr>
        <p:grpSpPr bwMode="auto">
          <a:xfrm>
            <a:off x="3354388" y="2133600"/>
            <a:ext cx="3886200" cy="762000"/>
            <a:chOff x="2112" y="1344"/>
            <a:chExt cx="2448" cy="480"/>
          </a:xfrm>
        </p:grpSpPr>
        <p:sp>
          <p:nvSpPr>
            <p:cNvPr id="182338" name="Rectangle 66"/>
            <p:cNvSpPr>
              <a:spLocks noChangeArrowheads="1"/>
            </p:cNvSpPr>
            <p:nvPr/>
          </p:nvSpPr>
          <p:spPr bwMode="auto">
            <a:xfrm>
              <a:off x="2112" y="1536"/>
              <a:ext cx="768" cy="2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82339" name="Freeform 67"/>
            <p:cNvSpPr>
              <a:spLocks/>
            </p:cNvSpPr>
            <p:nvPr/>
          </p:nvSpPr>
          <p:spPr bwMode="auto">
            <a:xfrm>
              <a:off x="2880" y="1344"/>
              <a:ext cx="1680" cy="336"/>
            </a:xfrm>
            <a:custGeom>
              <a:avLst/>
              <a:gdLst>
                <a:gd name="T0" fmla="*/ 0 w 1680"/>
                <a:gd name="T1" fmla="*/ 336 h 336"/>
                <a:gd name="T2" fmla="*/ 528 w 1680"/>
                <a:gd name="T3" fmla="*/ 144 h 336"/>
                <a:gd name="T4" fmla="*/ 1248 w 1680"/>
                <a:gd name="T5" fmla="*/ 144 h 336"/>
                <a:gd name="T6" fmla="*/ 1584 w 1680"/>
                <a:gd name="T7" fmla="*/ 96 h 336"/>
                <a:gd name="T8" fmla="*/ 1680 w 1680"/>
                <a:gd name="T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0" h="336">
                  <a:moveTo>
                    <a:pt x="0" y="336"/>
                  </a:moveTo>
                  <a:cubicBezTo>
                    <a:pt x="160" y="256"/>
                    <a:pt x="320" y="176"/>
                    <a:pt x="528" y="144"/>
                  </a:cubicBezTo>
                  <a:cubicBezTo>
                    <a:pt x="736" y="112"/>
                    <a:pt x="1072" y="152"/>
                    <a:pt x="1248" y="144"/>
                  </a:cubicBezTo>
                  <a:cubicBezTo>
                    <a:pt x="1424" y="136"/>
                    <a:pt x="1512" y="120"/>
                    <a:pt x="1584" y="96"/>
                  </a:cubicBezTo>
                  <a:cubicBezTo>
                    <a:pt x="1656" y="72"/>
                    <a:pt x="1668" y="36"/>
                    <a:pt x="1680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82340" name="Group 68"/>
          <p:cNvGrpSpPr>
            <a:grpSpLocks/>
          </p:cNvGrpSpPr>
          <p:nvPr/>
        </p:nvGrpSpPr>
        <p:grpSpPr bwMode="auto">
          <a:xfrm>
            <a:off x="5487988" y="2133600"/>
            <a:ext cx="1765300" cy="762000"/>
            <a:chOff x="3456" y="1344"/>
            <a:chExt cx="1112" cy="480"/>
          </a:xfrm>
        </p:grpSpPr>
        <p:sp>
          <p:nvSpPr>
            <p:cNvPr id="182341" name="Rectangle 69"/>
            <p:cNvSpPr>
              <a:spLocks noChangeArrowheads="1"/>
            </p:cNvSpPr>
            <p:nvPr/>
          </p:nvSpPr>
          <p:spPr bwMode="auto">
            <a:xfrm>
              <a:off x="3456" y="1536"/>
              <a:ext cx="768" cy="2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82342" name="Freeform 70"/>
            <p:cNvSpPr>
              <a:spLocks/>
            </p:cNvSpPr>
            <p:nvPr/>
          </p:nvSpPr>
          <p:spPr bwMode="auto">
            <a:xfrm>
              <a:off x="4224" y="1344"/>
              <a:ext cx="344" cy="336"/>
            </a:xfrm>
            <a:custGeom>
              <a:avLst/>
              <a:gdLst>
                <a:gd name="T0" fmla="*/ 0 w 344"/>
                <a:gd name="T1" fmla="*/ 336 h 336"/>
                <a:gd name="T2" fmla="*/ 288 w 344"/>
                <a:gd name="T3" fmla="*/ 240 h 336"/>
                <a:gd name="T4" fmla="*/ 336 w 344"/>
                <a:gd name="T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4" h="336">
                  <a:moveTo>
                    <a:pt x="0" y="336"/>
                  </a:moveTo>
                  <a:cubicBezTo>
                    <a:pt x="116" y="316"/>
                    <a:pt x="232" y="296"/>
                    <a:pt x="288" y="240"/>
                  </a:cubicBezTo>
                  <a:cubicBezTo>
                    <a:pt x="344" y="184"/>
                    <a:pt x="340" y="92"/>
                    <a:pt x="336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82343" name="Group 71"/>
          <p:cNvGrpSpPr>
            <a:grpSpLocks/>
          </p:cNvGrpSpPr>
          <p:nvPr/>
        </p:nvGrpSpPr>
        <p:grpSpPr bwMode="auto">
          <a:xfrm>
            <a:off x="6173788" y="2133600"/>
            <a:ext cx="3430587" cy="762000"/>
            <a:chOff x="3888" y="1344"/>
            <a:chExt cx="2160" cy="480"/>
          </a:xfrm>
        </p:grpSpPr>
        <p:sp>
          <p:nvSpPr>
            <p:cNvPr id="182344" name="Rectangle 72"/>
            <p:cNvSpPr>
              <a:spLocks noChangeArrowheads="1"/>
            </p:cNvSpPr>
            <p:nvPr/>
          </p:nvSpPr>
          <p:spPr bwMode="auto">
            <a:xfrm>
              <a:off x="5280" y="1536"/>
              <a:ext cx="768" cy="28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82345" name="Freeform 73"/>
            <p:cNvSpPr>
              <a:spLocks/>
            </p:cNvSpPr>
            <p:nvPr/>
          </p:nvSpPr>
          <p:spPr bwMode="auto">
            <a:xfrm>
              <a:off x="3888" y="1344"/>
              <a:ext cx="1392" cy="336"/>
            </a:xfrm>
            <a:custGeom>
              <a:avLst/>
              <a:gdLst>
                <a:gd name="T0" fmla="*/ 1392 w 1392"/>
                <a:gd name="T1" fmla="*/ 336 h 336"/>
                <a:gd name="T2" fmla="*/ 1008 w 1392"/>
                <a:gd name="T3" fmla="*/ 288 h 336"/>
                <a:gd name="T4" fmla="*/ 768 w 1392"/>
                <a:gd name="T5" fmla="*/ 144 h 336"/>
                <a:gd name="T6" fmla="*/ 288 w 1392"/>
                <a:gd name="T7" fmla="*/ 144 h 336"/>
                <a:gd name="T8" fmla="*/ 48 w 1392"/>
                <a:gd name="T9" fmla="*/ 117 h 336"/>
                <a:gd name="T10" fmla="*/ 0 w 1392"/>
                <a:gd name="T11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2" h="336">
                  <a:moveTo>
                    <a:pt x="1392" y="336"/>
                  </a:moveTo>
                  <a:cubicBezTo>
                    <a:pt x="1252" y="328"/>
                    <a:pt x="1112" y="320"/>
                    <a:pt x="1008" y="288"/>
                  </a:cubicBezTo>
                  <a:cubicBezTo>
                    <a:pt x="904" y="256"/>
                    <a:pt x="888" y="168"/>
                    <a:pt x="768" y="144"/>
                  </a:cubicBezTo>
                  <a:cubicBezTo>
                    <a:pt x="648" y="120"/>
                    <a:pt x="408" y="148"/>
                    <a:pt x="288" y="144"/>
                  </a:cubicBezTo>
                  <a:cubicBezTo>
                    <a:pt x="168" y="140"/>
                    <a:pt x="96" y="141"/>
                    <a:pt x="48" y="117"/>
                  </a:cubicBezTo>
                  <a:cubicBezTo>
                    <a:pt x="0" y="93"/>
                    <a:pt x="10" y="24"/>
                    <a:pt x="0" y="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182346" name="Rectangle 74"/>
          <p:cNvSpPr>
            <a:spLocks noChangeArrowheads="1"/>
          </p:cNvSpPr>
          <p:nvPr/>
        </p:nvSpPr>
        <p:spPr bwMode="auto">
          <a:xfrm>
            <a:off x="1066800" y="2438400"/>
            <a:ext cx="1219200" cy="45720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82347" name="Freeform 75"/>
          <p:cNvSpPr>
            <a:spLocks/>
          </p:cNvSpPr>
          <p:nvPr/>
        </p:nvSpPr>
        <p:spPr bwMode="auto">
          <a:xfrm>
            <a:off x="2286000" y="2101850"/>
            <a:ext cx="6027738" cy="579438"/>
          </a:xfrm>
          <a:custGeom>
            <a:avLst/>
            <a:gdLst>
              <a:gd name="T0" fmla="*/ 0 w 3795"/>
              <a:gd name="T1" fmla="*/ 356 h 365"/>
              <a:gd name="T2" fmla="*/ 148 w 3795"/>
              <a:gd name="T3" fmla="*/ 340 h 365"/>
              <a:gd name="T4" fmla="*/ 372 w 3795"/>
              <a:gd name="T5" fmla="*/ 208 h 365"/>
              <a:gd name="T6" fmla="*/ 704 w 3795"/>
              <a:gd name="T7" fmla="*/ 168 h 365"/>
              <a:gd name="T8" fmla="*/ 1568 w 3795"/>
              <a:gd name="T9" fmla="*/ 168 h 365"/>
              <a:gd name="T10" fmla="*/ 3444 w 3795"/>
              <a:gd name="T11" fmla="*/ 160 h 365"/>
              <a:gd name="T12" fmla="*/ 3676 w 3795"/>
              <a:gd name="T13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95" h="365">
                <a:moveTo>
                  <a:pt x="0" y="356"/>
                </a:moveTo>
                <a:cubicBezTo>
                  <a:pt x="25" y="353"/>
                  <a:pt x="86" y="365"/>
                  <a:pt x="148" y="340"/>
                </a:cubicBezTo>
                <a:cubicBezTo>
                  <a:pt x="210" y="315"/>
                  <a:pt x="279" y="237"/>
                  <a:pt x="372" y="208"/>
                </a:cubicBezTo>
                <a:cubicBezTo>
                  <a:pt x="465" y="179"/>
                  <a:pt x="505" y="175"/>
                  <a:pt x="704" y="168"/>
                </a:cubicBezTo>
                <a:cubicBezTo>
                  <a:pt x="903" y="161"/>
                  <a:pt x="1111" y="169"/>
                  <a:pt x="1568" y="168"/>
                </a:cubicBezTo>
                <a:cubicBezTo>
                  <a:pt x="2025" y="167"/>
                  <a:pt x="3093" y="188"/>
                  <a:pt x="3444" y="160"/>
                </a:cubicBezTo>
                <a:cubicBezTo>
                  <a:pt x="3795" y="132"/>
                  <a:pt x="3628" y="33"/>
                  <a:pt x="3676" y="0"/>
                </a:cubicBez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82348" name="Freeform 76"/>
          <p:cNvSpPr>
            <a:spLocks/>
          </p:cNvSpPr>
          <p:nvPr/>
        </p:nvSpPr>
        <p:spPr bwMode="auto">
          <a:xfrm>
            <a:off x="5487988" y="358775"/>
            <a:ext cx="3408362" cy="1576388"/>
          </a:xfrm>
          <a:custGeom>
            <a:avLst/>
            <a:gdLst>
              <a:gd name="T0" fmla="*/ 0 w 2146"/>
              <a:gd name="T1" fmla="*/ 981 h 993"/>
              <a:gd name="T2" fmla="*/ 487 w 2146"/>
              <a:gd name="T3" fmla="*/ 946 h 993"/>
              <a:gd name="T4" fmla="*/ 857 w 2146"/>
              <a:gd name="T5" fmla="*/ 699 h 993"/>
              <a:gd name="T6" fmla="*/ 1083 w 2146"/>
              <a:gd name="T7" fmla="*/ 439 h 993"/>
              <a:gd name="T8" fmla="*/ 1357 w 2146"/>
              <a:gd name="T9" fmla="*/ 233 h 993"/>
              <a:gd name="T10" fmla="*/ 1666 w 2146"/>
              <a:gd name="T11" fmla="*/ 75 h 993"/>
              <a:gd name="T12" fmla="*/ 2146 w 2146"/>
              <a:gd name="T13" fmla="*/ 0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146" h="993">
                <a:moveTo>
                  <a:pt x="0" y="981"/>
                </a:moveTo>
                <a:cubicBezTo>
                  <a:pt x="81" y="974"/>
                  <a:pt x="344" y="993"/>
                  <a:pt x="487" y="946"/>
                </a:cubicBezTo>
                <a:cubicBezTo>
                  <a:pt x="630" y="899"/>
                  <a:pt x="758" y="783"/>
                  <a:pt x="857" y="699"/>
                </a:cubicBezTo>
                <a:cubicBezTo>
                  <a:pt x="956" y="615"/>
                  <a:pt x="1000" y="517"/>
                  <a:pt x="1083" y="439"/>
                </a:cubicBezTo>
                <a:cubicBezTo>
                  <a:pt x="1166" y="361"/>
                  <a:pt x="1260" y="294"/>
                  <a:pt x="1357" y="233"/>
                </a:cubicBezTo>
                <a:cubicBezTo>
                  <a:pt x="1454" y="172"/>
                  <a:pt x="1535" y="114"/>
                  <a:pt x="1666" y="75"/>
                </a:cubicBezTo>
                <a:cubicBezTo>
                  <a:pt x="1797" y="36"/>
                  <a:pt x="2046" y="16"/>
                  <a:pt x="2146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82349" name="Line 77"/>
          <p:cNvSpPr>
            <a:spLocks noChangeShapeType="1"/>
          </p:cNvSpPr>
          <p:nvPr/>
        </p:nvSpPr>
        <p:spPr bwMode="auto">
          <a:xfrm flipV="1">
            <a:off x="8121650" y="304800"/>
            <a:ext cx="0" cy="1600200"/>
          </a:xfrm>
          <a:prstGeom prst="line">
            <a:avLst/>
          </a:prstGeom>
          <a:noFill/>
          <a:ln w="28575">
            <a:solidFill>
              <a:srgbClr val="3333F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82350" name="Line 78"/>
          <p:cNvSpPr>
            <a:spLocks noChangeShapeType="1"/>
          </p:cNvSpPr>
          <p:nvPr/>
        </p:nvSpPr>
        <p:spPr bwMode="auto">
          <a:xfrm flipH="1">
            <a:off x="6783388" y="477838"/>
            <a:ext cx="2287587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sysDot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182351" name="Text Box 79"/>
          <p:cNvSpPr txBox="1">
            <a:spLocks noChangeArrowheads="1"/>
          </p:cNvSpPr>
          <p:nvPr/>
        </p:nvSpPr>
        <p:spPr bwMode="auto">
          <a:xfrm>
            <a:off x="5564188" y="287338"/>
            <a:ext cx="1219200" cy="395287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 b="0" i="1">
                <a:solidFill>
                  <a:srgbClr val="3333FF"/>
                </a:solidFill>
                <a:latin typeface="Times New Roman" panose="02020603050405020304" pitchFamily="18" charset="0"/>
              </a:rPr>
              <a:t>P=90%</a:t>
            </a:r>
            <a:endParaRPr lang="en-GB" altLang="en-US" sz="2400" b="0" i="1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2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82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2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2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2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8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8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2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8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82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82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82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8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82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8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8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82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82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8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8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82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82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82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82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82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182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8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8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82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82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8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18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8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8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182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82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82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82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82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82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82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82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82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2" grpId="0" autoUpdateAnimBg="0"/>
      <p:bldP spid="182283" grpId="0" autoUpdateAnimBg="0"/>
      <p:bldP spid="182285" grpId="0" autoUpdateAnimBg="0"/>
      <p:bldP spid="182286" grpId="0" autoUpdateAnimBg="0"/>
      <p:bldP spid="182287" grpId="0" autoUpdateAnimBg="0"/>
      <p:bldP spid="182288" grpId="0" autoUpdateAnimBg="0"/>
      <p:bldP spid="182289" grpId="0" autoUpdateAnimBg="0"/>
      <p:bldP spid="182290" grpId="0" autoUpdateAnimBg="0"/>
      <p:bldP spid="182291" grpId="0" autoUpdateAnimBg="0"/>
      <p:bldP spid="182302" grpId="0" autoUpdateAnimBg="0"/>
      <p:bldP spid="182313" grpId="0" autoUpdateAnimBg="0"/>
      <p:bldP spid="182324" grpId="0" autoUpdateAnimBg="0"/>
      <p:bldP spid="182335" grpId="0" autoUpdateAnimBg="0"/>
      <p:bldP spid="182346" grpId="0" animBg="1"/>
      <p:bldP spid="182347" grpId="0" animBg="1"/>
      <p:bldP spid="182348" grpId="0" animBg="1"/>
      <p:bldP spid="182349" grpId="0" animBg="1"/>
      <p:bldP spid="182350" grpId="0" animBg="1"/>
      <p:bldP spid="182351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588" y="457200"/>
            <a:ext cx="6604000" cy="1143000"/>
          </a:xfrm>
        </p:spPr>
        <p:txBody>
          <a:bodyPr/>
          <a:lstStyle/>
          <a:p>
            <a:r>
              <a:rPr lang="it-IT" altLang="en-US"/>
              <a:t>Indicator Species Analysis</a:t>
            </a:r>
            <a:endParaRPr lang="it-IT" altLang="en-US" noProof="1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304800" y="1752600"/>
            <a:ext cx="4725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lnSpc>
                <a:spcPct val="100000"/>
              </a:lnSpc>
            </a:pPr>
            <a:r>
              <a:rPr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L'abbondanza relativa RA</a:t>
            </a:r>
            <a:r>
              <a:rPr lang="it-IT" altLang="en-US" sz="1800" baseline="-30000">
                <a:solidFill>
                  <a:schemeClr val="tx1"/>
                </a:solidFill>
                <a:latin typeface="Arial" panose="020B0604020202020204" pitchFamily="34" charset="0"/>
              </a:rPr>
              <a:t>kj</a:t>
            </a:r>
            <a:r>
              <a:rPr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 della specie j nel gruppo di campioni k è</a:t>
            </a:r>
            <a:endParaRPr lang="en-AU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00000"/>
              </a:lnSpc>
            </a:pPr>
            <a:endParaRPr lang="en-AU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5716588" y="1676400"/>
          <a:ext cx="2058987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0" r:id="rId3" imgW="863225" imgH="660113" progId="Equation.3">
                  <p:embed/>
                </p:oleObj>
              </mc:Choice>
              <mc:Fallback>
                <p:oleObj r:id="rId3" imgW="863225" imgH="6601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1676400"/>
                        <a:ext cx="2058987" cy="156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533400" y="3200400"/>
            <a:ext cx="44211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lnSpc>
                <a:spcPct val="100000"/>
              </a:lnSpc>
            </a:pPr>
            <a:r>
              <a:rPr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La frequenza media RF</a:t>
            </a:r>
            <a:r>
              <a:rPr lang="it-IT" altLang="en-US" sz="1800" baseline="-30000">
                <a:solidFill>
                  <a:schemeClr val="tx1"/>
                </a:solidFill>
                <a:latin typeface="Arial" panose="020B0604020202020204" pitchFamily="34" charset="0"/>
              </a:rPr>
              <a:t>kj</a:t>
            </a:r>
            <a:r>
              <a:rPr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 della presenza di una specie j nel gruppo di campioni k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 è</a:t>
            </a:r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4514850" y="32004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endParaRPr lang="en-US"/>
          </a:p>
        </p:txBody>
      </p:sp>
      <p:graphicFrame>
        <p:nvGraphicFramePr>
          <p:cNvPr id="67592" name="Object 8"/>
          <p:cNvGraphicFramePr>
            <a:graphicFrameLocks noChangeAspect="1"/>
          </p:cNvGraphicFramePr>
          <p:nvPr/>
        </p:nvGraphicFramePr>
        <p:xfrm>
          <a:off x="5640388" y="3429000"/>
          <a:ext cx="20574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1" r:id="rId5" imgW="876300" imgH="457200" progId="Equation.3">
                  <p:embed/>
                </p:oleObj>
              </mc:Choice>
              <mc:Fallback>
                <p:oleObj r:id="rId5" imgW="8763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3429000"/>
                        <a:ext cx="2057400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381000" y="4800600"/>
            <a:ext cx="45735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lnSpc>
                <a:spcPct val="100000"/>
              </a:lnSpc>
            </a:pPr>
            <a:r>
              <a:rPr lang="it-IT" altLang="en-US" sz="1800">
                <a:solidFill>
                  <a:schemeClr val="tx1"/>
                </a:solidFill>
                <a:latin typeface="Arial" panose="020B0604020202020204" pitchFamily="34" charset="0"/>
              </a:rPr>
              <a:t>Combinando abbondanze relative (RA) e frequenze medie (RF) si ottiene quindi il valore indicatore (IV)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4262438" y="3309938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endParaRPr lang="en-US"/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5564188" y="5257800"/>
          <a:ext cx="36591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02" r:id="rId7" imgW="1384300" imgH="241300" progId="Equation.3">
                  <p:embed/>
                </p:oleObj>
              </mc:Choice>
              <mc:Fallback>
                <p:oleObj r:id="rId7" imgW="1384300" imgH="241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5257800"/>
                        <a:ext cx="3659187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4954588" y="556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5030788" y="3962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5106988" y="220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588" y="457200"/>
            <a:ext cx="6604000" cy="1143000"/>
          </a:xfrm>
        </p:spPr>
        <p:txBody>
          <a:bodyPr/>
          <a:lstStyle/>
          <a:p>
            <a:r>
              <a:rPr lang="it-IT" altLang="en-US"/>
              <a:t>Indicator Species Analysis</a:t>
            </a:r>
            <a:endParaRPr lang="it-IT" altLang="en-US" noProof="1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52600"/>
            <a:ext cx="7753350" cy="4876800"/>
          </a:xfrm>
        </p:spPr>
        <p:txBody>
          <a:bodyPr/>
          <a:lstStyle/>
          <a:p>
            <a:r>
              <a:rPr lang="en-AU" altLang="en-US" sz="1400" b="1" i="1">
                <a:latin typeface="Courier New" panose="02070309020205020404" pitchFamily="49" charset="0"/>
                <a:cs typeface="Courier New" panose="02070309020205020404" pitchFamily="49" charset="0"/>
              </a:rPr>
              <a:t>Merluccius merluccius</a:t>
            </a:r>
            <a:r>
              <a:rPr lang="en-AU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- Indicator Values</a:t>
            </a:r>
            <a:endParaRPr lang="en-AU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            Group:   A   B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  Number of items:  43  20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n    ID     Avg Max  INDVAL    p     taxon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1 EUFASI     24  44   4  44  0.017   Eufasiacei              </a:t>
            </a:r>
          </a:p>
          <a:p>
            <a:r>
              <a:rPr lang="en-AU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2 THYSAN     12  25   0  25  0.004   Thysanopoda aequalis    </a:t>
            </a:r>
            <a:endParaRPr lang="en-AU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3 RESPES     13  26  26   1  0.046   Resti pesci             </a:t>
            </a:r>
          </a:p>
          <a:p>
            <a:r>
              <a:rPr lang="en-AU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4 RESCRO     10  20   0  20  0.009   Resti crostacei         </a:t>
            </a:r>
            <a:endParaRPr lang="en-AU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5 MISIDA      2   5   5   0  0.595   Misidacei nc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6 DECAPO      2   3   2   3  0.999   Decapodi nc 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7 CEFALO      2   5   5   0  0.554   Cefalopodi  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8 CHLORO      3   5   0   5  0.299   Chlorotocus crassicornis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9 CRANGO      1   2   2   0  0.999   Crangon sp  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10 SARDIN      3   5   0   5  0.299   Sardina pilchardus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11 ROCINE      3   5   0   5  0.307   Rocinela sp 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12 POLICH      1   2   2   0  0.999   Policheti               </a:t>
            </a:r>
          </a:p>
          <a:p>
            <a:r>
              <a:rPr lang="en-AU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</a:t>
            </a:r>
          </a:p>
          <a:p>
            <a:endParaRPr lang="en-AU" altLang="en-US" sz="1400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Test di Mantel</a:t>
            </a:r>
          </a:p>
        </p:txBody>
      </p:sp>
      <p:pic>
        <p:nvPicPr>
          <p:cNvPr id="1853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1966913"/>
            <a:ext cx="3960812" cy="169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53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4292600"/>
            <a:ext cx="3960812" cy="169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703263" y="2492375"/>
            <a:ext cx="38893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800">
                <a:solidFill>
                  <a:srgbClr val="CC0000"/>
                </a:solidFill>
              </a:rPr>
              <a:t>Matrice X</a:t>
            </a:r>
            <a:br>
              <a:rPr lang="it-IT" altLang="en-US" sz="2800">
                <a:solidFill>
                  <a:srgbClr val="CC0000"/>
                </a:solidFill>
              </a:rPr>
            </a:br>
            <a:r>
              <a:rPr lang="it-IT" altLang="en-US" sz="2800">
                <a:solidFill>
                  <a:srgbClr val="CC0000"/>
                </a:solidFill>
              </a:rPr>
              <a:t>distanze geografiche</a:t>
            </a: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703263" y="4797425"/>
            <a:ext cx="38893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800"/>
              <a:t>Matrice Y</a:t>
            </a:r>
            <a:br>
              <a:rPr lang="it-IT" altLang="en-US" sz="2800"/>
            </a:br>
            <a:r>
              <a:rPr lang="it-IT" altLang="en-US" sz="2800"/>
              <a:t>dissimilarità cenotica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Statistiche di Mantel</a:t>
            </a:r>
          </a:p>
        </p:txBody>
      </p:sp>
      <p:pic>
        <p:nvPicPr>
          <p:cNvPr id="186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1916113"/>
            <a:ext cx="6140450" cy="307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127000" y="2203450"/>
            <a:ext cx="309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/>
              <a:t>assoluta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127000" y="3932238"/>
            <a:ext cx="309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200"/>
              <a:t>standardizzata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271463" y="5516563"/>
            <a:ext cx="94361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en-US" sz="2800">
                <a:solidFill>
                  <a:schemeClr val="tx1"/>
                </a:solidFill>
              </a:rPr>
              <a:t>La distribuzione di riferimento si genera ricalcolando la statistica dopo permutazioni aleatorie di una delle due matrici o (per matrici molto grandi) approssimando una distribuzione t di Student.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457200"/>
            <a:ext cx="6686550" cy="21336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noProof="1"/>
              <a:t>Problema: valutare gli effetti della protezione sulla struttura delle comunità.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71800" y="2819400"/>
            <a:ext cx="6686550" cy="3733800"/>
          </a:xfrm>
        </p:spPr>
        <p:txBody>
          <a:bodyPr/>
          <a:lstStyle/>
          <a:p>
            <a:r>
              <a:rPr lang="en-US" altLang="en-US" noProof="1"/>
              <a:t>La struttura delle comunità varia in funzione delle risposte delle specie a gradienti ambientali complessi. </a:t>
            </a:r>
          </a:p>
          <a:p>
            <a:r>
              <a:rPr lang="en-US" altLang="en-US" noProof="1"/>
              <a:t>L’impatto antropico altera o modula questi gradienti.</a:t>
            </a:r>
          </a:p>
          <a:p>
            <a:r>
              <a:rPr lang="en-US" altLang="en-US" noProof="1"/>
              <a:t>La protezione dell’ambiente riduce l’impatto antropico o lo trasferisce in altre aree.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8" y="908050"/>
            <a:ext cx="9486900" cy="568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198438" y="260350"/>
            <a:ext cx="2016125" cy="12192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>
                <a:latin typeface="Arial" panose="020B0604020202020204" pitchFamily="34" charset="0"/>
              </a:rPr>
              <a:t>In questo esempio circa 1/3 dei dati </a:t>
            </a:r>
            <a:r>
              <a:rPr lang="it-IT" altLang="en-US" sz="2400">
                <a:latin typeface="Arial" panose="020B0604020202020204" pitchFamily="34" charset="0"/>
              </a:rPr>
              <a:t>è ≠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09600"/>
            <a:ext cx="6767513" cy="9144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sz="2400" noProof="1"/>
              <a:t>Viene replicato su base routinaria un piano di campionamento su transetti </a:t>
            </a:r>
            <a:r>
              <a:rPr lang="it-IT" altLang="en-US" sz="2400"/>
              <a:t>in un</a:t>
            </a:r>
            <a:r>
              <a:rPr lang="it-IT" altLang="en-US" sz="2400" noProof="1"/>
              <a:t>’area protetta e in aree limitrofe ecologicamente comparabili.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2667000" y="1600200"/>
            <a:ext cx="6781800" cy="1752600"/>
            <a:chOff x="1440" y="816"/>
            <a:chExt cx="3944" cy="1104"/>
          </a:xfrm>
        </p:grpSpPr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1440" y="816"/>
              <a:ext cx="3944" cy="1104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6806" name="Freeform 6"/>
            <p:cNvSpPr>
              <a:spLocks/>
            </p:cNvSpPr>
            <p:nvPr/>
          </p:nvSpPr>
          <p:spPr bwMode="auto">
            <a:xfrm>
              <a:off x="3408" y="960"/>
              <a:ext cx="1971" cy="912"/>
            </a:xfrm>
            <a:custGeom>
              <a:avLst/>
              <a:gdLst>
                <a:gd name="T0" fmla="*/ 48 w 1971"/>
                <a:gd name="T1" fmla="*/ 240 h 912"/>
                <a:gd name="T2" fmla="*/ 0 w 1971"/>
                <a:gd name="T3" fmla="*/ 336 h 912"/>
                <a:gd name="T4" fmla="*/ 0 w 1971"/>
                <a:gd name="T5" fmla="*/ 528 h 912"/>
                <a:gd name="T6" fmla="*/ 288 w 1971"/>
                <a:gd name="T7" fmla="*/ 576 h 912"/>
                <a:gd name="T8" fmla="*/ 432 w 1971"/>
                <a:gd name="T9" fmla="*/ 480 h 912"/>
                <a:gd name="T10" fmla="*/ 624 w 1971"/>
                <a:gd name="T11" fmla="*/ 528 h 912"/>
                <a:gd name="T12" fmla="*/ 864 w 1971"/>
                <a:gd name="T13" fmla="*/ 624 h 912"/>
                <a:gd name="T14" fmla="*/ 960 w 1971"/>
                <a:gd name="T15" fmla="*/ 720 h 912"/>
                <a:gd name="T16" fmla="*/ 1200 w 1971"/>
                <a:gd name="T17" fmla="*/ 816 h 912"/>
                <a:gd name="T18" fmla="*/ 1488 w 1971"/>
                <a:gd name="T19" fmla="*/ 864 h 912"/>
                <a:gd name="T20" fmla="*/ 1680 w 1971"/>
                <a:gd name="T21" fmla="*/ 912 h 912"/>
                <a:gd name="T22" fmla="*/ 1872 w 1971"/>
                <a:gd name="T23" fmla="*/ 864 h 912"/>
                <a:gd name="T24" fmla="*/ 1920 w 1971"/>
                <a:gd name="T25" fmla="*/ 720 h 912"/>
                <a:gd name="T26" fmla="*/ 1971 w 1971"/>
                <a:gd name="T27" fmla="*/ 540 h 912"/>
                <a:gd name="T28" fmla="*/ 1971 w 1971"/>
                <a:gd name="T29" fmla="*/ 231 h 912"/>
                <a:gd name="T30" fmla="*/ 1776 w 1971"/>
                <a:gd name="T31" fmla="*/ 432 h 912"/>
                <a:gd name="T32" fmla="*/ 1680 w 1971"/>
                <a:gd name="T33" fmla="*/ 576 h 912"/>
                <a:gd name="T34" fmla="*/ 1584 w 1971"/>
                <a:gd name="T35" fmla="*/ 672 h 912"/>
                <a:gd name="T36" fmla="*/ 1440 w 1971"/>
                <a:gd name="T37" fmla="*/ 624 h 912"/>
                <a:gd name="T38" fmla="*/ 1296 w 1971"/>
                <a:gd name="T39" fmla="*/ 432 h 912"/>
                <a:gd name="T40" fmla="*/ 1152 w 1971"/>
                <a:gd name="T41" fmla="*/ 528 h 912"/>
                <a:gd name="T42" fmla="*/ 1008 w 1971"/>
                <a:gd name="T43" fmla="*/ 480 h 912"/>
                <a:gd name="T44" fmla="*/ 912 w 1971"/>
                <a:gd name="T45" fmla="*/ 288 h 912"/>
                <a:gd name="T46" fmla="*/ 864 w 1971"/>
                <a:gd name="T47" fmla="*/ 240 h 912"/>
                <a:gd name="T48" fmla="*/ 768 w 1971"/>
                <a:gd name="T49" fmla="*/ 96 h 912"/>
                <a:gd name="T50" fmla="*/ 672 w 1971"/>
                <a:gd name="T51" fmla="*/ 48 h 912"/>
                <a:gd name="T52" fmla="*/ 576 w 1971"/>
                <a:gd name="T53" fmla="*/ 0 h 912"/>
                <a:gd name="T54" fmla="*/ 432 w 1971"/>
                <a:gd name="T55" fmla="*/ 96 h 912"/>
                <a:gd name="T56" fmla="*/ 288 w 1971"/>
                <a:gd name="T57" fmla="*/ 240 h 912"/>
                <a:gd name="T58" fmla="*/ 192 w 1971"/>
                <a:gd name="T59" fmla="*/ 288 h 912"/>
                <a:gd name="T60" fmla="*/ 109 w 1971"/>
                <a:gd name="T61" fmla="*/ 265 h 912"/>
                <a:gd name="T62" fmla="*/ 48 w 1971"/>
                <a:gd name="T63" fmla="*/ 24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71" h="912">
                  <a:moveTo>
                    <a:pt x="48" y="240"/>
                  </a:moveTo>
                  <a:lnTo>
                    <a:pt x="0" y="336"/>
                  </a:lnTo>
                  <a:lnTo>
                    <a:pt x="0" y="528"/>
                  </a:lnTo>
                  <a:lnTo>
                    <a:pt x="288" y="576"/>
                  </a:lnTo>
                  <a:lnTo>
                    <a:pt x="432" y="480"/>
                  </a:lnTo>
                  <a:lnTo>
                    <a:pt x="624" y="528"/>
                  </a:lnTo>
                  <a:lnTo>
                    <a:pt x="864" y="624"/>
                  </a:lnTo>
                  <a:lnTo>
                    <a:pt x="960" y="720"/>
                  </a:lnTo>
                  <a:lnTo>
                    <a:pt x="1200" y="816"/>
                  </a:lnTo>
                  <a:lnTo>
                    <a:pt x="1488" y="864"/>
                  </a:lnTo>
                  <a:lnTo>
                    <a:pt x="1680" y="912"/>
                  </a:lnTo>
                  <a:lnTo>
                    <a:pt x="1872" y="864"/>
                  </a:lnTo>
                  <a:lnTo>
                    <a:pt x="1920" y="720"/>
                  </a:lnTo>
                  <a:lnTo>
                    <a:pt x="1971" y="540"/>
                  </a:lnTo>
                  <a:lnTo>
                    <a:pt x="1971" y="231"/>
                  </a:lnTo>
                  <a:lnTo>
                    <a:pt x="1776" y="432"/>
                  </a:lnTo>
                  <a:lnTo>
                    <a:pt x="1680" y="576"/>
                  </a:lnTo>
                  <a:lnTo>
                    <a:pt x="1584" y="672"/>
                  </a:lnTo>
                  <a:lnTo>
                    <a:pt x="1440" y="624"/>
                  </a:lnTo>
                  <a:lnTo>
                    <a:pt x="1296" y="432"/>
                  </a:lnTo>
                  <a:lnTo>
                    <a:pt x="1152" y="528"/>
                  </a:lnTo>
                  <a:lnTo>
                    <a:pt x="1008" y="480"/>
                  </a:lnTo>
                  <a:lnTo>
                    <a:pt x="912" y="288"/>
                  </a:lnTo>
                  <a:lnTo>
                    <a:pt x="864" y="240"/>
                  </a:lnTo>
                  <a:lnTo>
                    <a:pt x="768" y="96"/>
                  </a:lnTo>
                  <a:lnTo>
                    <a:pt x="672" y="48"/>
                  </a:lnTo>
                  <a:lnTo>
                    <a:pt x="576" y="0"/>
                  </a:lnTo>
                  <a:lnTo>
                    <a:pt x="432" y="96"/>
                  </a:lnTo>
                  <a:lnTo>
                    <a:pt x="288" y="240"/>
                  </a:lnTo>
                  <a:lnTo>
                    <a:pt x="192" y="288"/>
                  </a:lnTo>
                  <a:lnTo>
                    <a:pt x="109" y="265"/>
                  </a:lnTo>
                  <a:lnTo>
                    <a:pt x="48" y="240"/>
                  </a:lnTo>
                  <a:close/>
                </a:path>
              </a:pathLst>
            </a:custGeom>
            <a:solidFill>
              <a:srgbClr val="00CC00"/>
            </a:solidFill>
            <a:ln w="12700" cap="sq" cmpd="sng">
              <a:solidFill>
                <a:srgbClr val="00CC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7" name="Freeform 7"/>
            <p:cNvSpPr>
              <a:spLocks/>
            </p:cNvSpPr>
            <p:nvPr/>
          </p:nvSpPr>
          <p:spPr bwMode="auto">
            <a:xfrm>
              <a:off x="1584" y="960"/>
              <a:ext cx="1248" cy="816"/>
            </a:xfrm>
            <a:custGeom>
              <a:avLst/>
              <a:gdLst>
                <a:gd name="T0" fmla="*/ 102 w 1248"/>
                <a:gd name="T1" fmla="*/ 312 h 816"/>
                <a:gd name="T2" fmla="*/ 240 w 1248"/>
                <a:gd name="T3" fmla="*/ 576 h 816"/>
                <a:gd name="T4" fmla="*/ 288 w 1248"/>
                <a:gd name="T5" fmla="*/ 624 h 816"/>
                <a:gd name="T6" fmla="*/ 384 w 1248"/>
                <a:gd name="T7" fmla="*/ 624 h 816"/>
                <a:gd name="T8" fmla="*/ 480 w 1248"/>
                <a:gd name="T9" fmla="*/ 576 h 816"/>
                <a:gd name="T10" fmla="*/ 576 w 1248"/>
                <a:gd name="T11" fmla="*/ 480 h 816"/>
                <a:gd name="T12" fmla="*/ 576 w 1248"/>
                <a:gd name="T13" fmla="*/ 288 h 816"/>
                <a:gd name="T14" fmla="*/ 576 w 1248"/>
                <a:gd name="T15" fmla="*/ 192 h 816"/>
                <a:gd name="T16" fmla="*/ 528 w 1248"/>
                <a:gd name="T17" fmla="*/ 96 h 816"/>
                <a:gd name="T18" fmla="*/ 576 w 1248"/>
                <a:gd name="T19" fmla="*/ 48 h 816"/>
                <a:gd name="T20" fmla="*/ 720 w 1248"/>
                <a:gd name="T21" fmla="*/ 0 h 816"/>
                <a:gd name="T22" fmla="*/ 864 w 1248"/>
                <a:gd name="T23" fmla="*/ 144 h 816"/>
                <a:gd name="T24" fmla="*/ 1104 w 1248"/>
                <a:gd name="T25" fmla="*/ 240 h 816"/>
                <a:gd name="T26" fmla="*/ 1248 w 1248"/>
                <a:gd name="T27" fmla="*/ 384 h 816"/>
                <a:gd name="T28" fmla="*/ 1248 w 1248"/>
                <a:gd name="T29" fmla="*/ 480 h 816"/>
                <a:gd name="T30" fmla="*/ 960 w 1248"/>
                <a:gd name="T31" fmla="*/ 432 h 816"/>
                <a:gd name="T32" fmla="*/ 864 w 1248"/>
                <a:gd name="T33" fmla="*/ 528 h 816"/>
                <a:gd name="T34" fmla="*/ 720 w 1248"/>
                <a:gd name="T35" fmla="*/ 672 h 816"/>
                <a:gd name="T36" fmla="*/ 576 w 1248"/>
                <a:gd name="T37" fmla="*/ 768 h 816"/>
                <a:gd name="T38" fmla="*/ 384 w 1248"/>
                <a:gd name="T39" fmla="*/ 816 h 816"/>
                <a:gd name="T40" fmla="*/ 240 w 1248"/>
                <a:gd name="T41" fmla="*/ 816 h 816"/>
                <a:gd name="T42" fmla="*/ 144 w 1248"/>
                <a:gd name="T43" fmla="*/ 768 h 816"/>
                <a:gd name="T44" fmla="*/ 0 w 1248"/>
                <a:gd name="T45" fmla="*/ 576 h 816"/>
                <a:gd name="T46" fmla="*/ 21 w 1248"/>
                <a:gd name="T47" fmla="*/ 309 h 816"/>
                <a:gd name="T48" fmla="*/ 102 w 1248"/>
                <a:gd name="T49" fmla="*/ 312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8" h="816">
                  <a:moveTo>
                    <a:pt x="102" y="312"/>
                  </a:moveTo>
                  <a:lnTo>
                    <a:pt x="240" y="576"/>
                  </a:lnTo>
                  <a:lnTo>
                    <a:pt x="288" y="624"/>
                  </a:lnTo>
                  <a:lnTo>
                    <a:pt x="384" y="624"/>
                  </a:lnTo>
                  <a:lnTo>
                    <a:pt x="480" y="576"/>
                  </a:lnTo>
                  <a:lnTo>
                    <a:pt x="576" y="480"/>
                  </a:lnTo>
                  <a:lnTo>
                    <a:pt x="576" y="288"/>
                  </a:lnTo>
                  <a:lnTo>
                    <a:pt x="576" y="192"/>
                  </a:lnTo>
                  <a:lnTo>
                    <a:pt x="528" y="96"/>
                  </a:lnTo>
                  <a:lnTo>
                    <a:pt x="576" y="48"/>
                  </a:lnTo>
                  <a:lnTo>
                    <a:pt x="720" y="0"/>
                  </a:lnTo>
                  <a:lnTo>
                    <a:pt x="864" y="144"/>
                  </a:lnTo>
                  <a:lnTo>
                    <a:pt x="1104" y="240"/>
                  </a:lnTo>
                  <a:lnTo>
                    <a:pt x="1248" y="384"/>
                  </a:lnTo>
                  <a:lnTo>
                    <a:pt x="1248" y="480"/>
                  </a:lnTo>
                  <a:lnTo>
                    <a:pt x="960" y="432"/>
                  </a:lnTo>
                  <a:lnTo>
                    <a:pt x="864" y="528"/>
                  </a:lnTo>
                  <a:lnTo>
                    <a:pt x="720" y="672"/>
                  </a:lnTo>
                  <a:lnTo>
                    <a:pt x="576" y="768"/>
                  </a:lnTo>
                  <a:lnTo>
                    <a:pt x="384" y="816"/>
                  </a:lnTo>
                  <a:lnTo>
                    <a:pt x="240" y="816"/>
                  </a:lnTo>
                  <a:lnTo>
                    <a:pt x="144" y="768"/>
                  </a:lnTo>
                  <a:lnTo>
                    <a:pt x="0" y="576"/>
                  </a:lnTo>
                  <a:lnTo>
                    <a:pt x="21" y="309"/>
                  </a:lnTo>
                  <a:lnTo>
                    <a:pt x="102" y="312"/>
                  </a:lnTo>
                  <a:close/>
                </a:path>
              </a:pathLst>
            </a:custGeom>
            <a:solidFill>
              <a:srgbClr val="00CC00"/>
            </a:solidFill>
            <a:ln w="12700" cap="sq" cmpd="sng">
              <a:solidFill>
                <a:srgbClr val="00CC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8" name="Rectangle 8"/>
            <p:cNvSpPr>
              <a:spLocks noChangeArrowheads="1"/>
            </p:cNvSpPr>
            <p:nvPr/>
          </p:nvSpPr>
          <p:spPr bwMode="auto">
            <a:xfrm>
              <a:off x="1440" y="816"/>
              <a:ext cx="3944" cy="1104"/>
            </a:xfrm>
            <a:prstGeom prst="rect">
              <a:avLst/>
            </a:prstGeom>
            <a:noFill/>
            <a:ln w="12700" cap="sq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kumimoji="0" lang="it-IT" altLang="en-US" sz="2400" b="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6809" name="Text Box 9"/>
            <p:cNvSpPr txBox="1">
              <a:spLocks noChangeArrowheads="1"/>
            </p:cNvSpPr>
            <p:nvPr/>
          </p:nvSpPr>
          <p:spPr bwMode="auto">
            <a:xfrm>
              <a:off x="2352" y="1680"/>
              <a:ext cx="7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rgbClr val="FF3300"/>
                  </a:solidFill>
                </a:rPr>
                <a:t>Area protetta</a:t>
              </a:r>
              <a:endParaRPr kumimoji="0" lang="en-US" altLang="en-US" sz="2400" b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6810" name="Freeform 10"/>
            <p:cNvSpPr>
              <a:spLocks/>
            </p:cNvSpPr>
            <p:nvPr/>
          </p:nvSpPr>
          <p:spPr bwMode="auto">
            <a:xfrm>
              <a:off x="1488" y="864"/>
              <a:ext cx="1584" cy="1008"/>
            </a:xfrm>
            <a:custGeom>
              <a:avLst/>
              <a:gdLst>
                <a:gd name="T0" fmla="*/ 96 w 1584"/>
                <a:gd name="T1" fmla="*/ 192 h 1008"/>
                <a:gd name="T2" fmla="*/ 0 w 1584"/>
                <a:gd name="T3" fmla="*/ 1008 h 1008"/>
                <a:gd name="T4" fmla="*/ 1584 w 1584"/>
                <a:gd name="T5" fmla="*/ 1008 h 1008"/>
                <a:gd name="T6" fmla="*/ 1248 w 1584"/>
                <a:gd name="T7" fmla="*/ 48 h 1008"/>
                <a:gd name="T8" fmla="*/ 768 w 1584"/>
                <a:gd name="T9" fmla="*/ 0 h 1008"/>
                <a:gd name="T10" fmla="*/ 288 w 1584"/>
                <a:gd name="T11" fmla="*/ 96 h 1008"/>
                <a:gd name="T12" fmla="*/ 96 w 1584"/>
                <a:gd name="T13" fmla="*/ 192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4" h="1008">
                  <a:moveTo>
                    <a:pt x="96" y="192"/>
                  </a:moveTo>
                  <a:lnTo>
                    <a:pt x="0" y="1008"/>
                  </a:lnTo>
                  <a:lnTo>
                    <a:pt x="1584" y="1008"/>
                  </a:lnTo>
                  <a:lnTo>
                    <a:pt x="1248" y="48"/>
                  </a:lnTo>
                  <a:lnTo>
                    <a:pt x="768" y="0"/>
                  </a:lnTo>
                  <a:lnTo>
                    <a:pt x="288" y="96"/>
                  </a:lnTo>
                  <a:lnTo>
                    <a:pt x="96" y="192"/>
                  </a:lnTo>
                  <a:close/>
                </a:path>
              </a:pathLst>
            </a:custGeom>
            <a:noFill/>
            <a:ln w="2540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1" name="Freeform 11"/>
            <p:cNvSpPr>
              <a:spLocks/>
            </p:cNvSpPr>
            <p:nvPr/>
          </p:nvSpPr>
          <p:spPr bwMode="auto">
            <a:xfrm>
              <a:off x="1491" y="820"/>
              <a:ext cx="3889" cy="716"/>
            </a:xfrm>
            <a:custGeom>
              <a:avLst/>
              <a:gdLst>
                <a:gd name="T0" fmla="*/ 0 w 3889"/>
                <a:gd name="T1" fmla="*/ 0 h 716"/>
                <a:gd name="T2" fmla="*/ 87 w 3889"/>
                <a:gd name="T3" fmla="*/ 254 h 716"/>
                <a:gd name="T4" fmla="*/ 216 w 3889"/>
                <a:gd name="T5" fmla="*/ 314 h 716"/>
                <a:gd name="T6" fmla="*/ 278 w 3889"/>
                <a:gd name="T7" fmla="*/ 476 h 716"/>
                <a:gd name="T8" fmla="*/ 415 w 3889"/>
                <a:gd name="T9" fmla="*/ 668 h 716"/>
                <a:gd name="T10" fmla="*/ 551 w 3889"/>
                <a:gd name="T11" fmla="*/ 620 h 716"/>
                <a:gd name="T12" fmla="*/ 597 w 3889"/>
                <a:gd name="T13" fmla="*/ 428 h 716"/>
                <a:gd name="T14" fmla="*/ 506 w 3889"/>
                <a:gd name="T15" fmla="*/ 236 h 716"/>
                <a:gd name="T16" fmla="*/ 688 w 3889"/>
                <a:gd name="T17" fmla="*/ 92 h 716"/>
                <a:gd name="T18" fmla="*/ 825 w 3889"/>
                <a:gd name="T19" fmla="*/ 92 h 716"/>
                <a:gd name="T20" fmla="*/ 1053 w 3889"/>
                <a:gd name="T21" fmla="*/ 236 h 716"/>
                <a:gd name="T22" fmla="*/ 1327 w 3889"/>
                <a:gd name="T23" fmla="*/ 332 h 716"/>
                <a:gd name="T24" fmla="*/ 1555 w 3889"/>
                <a:gd name="T25" fmla="*/ 140 h 716"/>
                <a:gd name="T26" fmla="*/ 1737 w 3889"/>
                <a:gd name="T27" fmla="*/ 140 h 716"/>
                <a:gd name="T28" fmla="*/ 1919 w 3889"/>
                <a:gd name="T29" fmla="*/ 284 h 716"/>
                <a:gd name="T30" fmla="*/ 2102 w 3889"/>
                <a:gd name="T31" fmla="*/ 332 h 716"/>
                <a:gd name="T32" fmla="*/ 2330 w 3889"/>
                <a:gd name="T33" fmla="*/ 140 h 716"/>
                <a:gd name="T34" fmla="*/ 2517 w 3889"/>
                <a:gd name="T35" fmla="*/ 78 h 716"/>
                <a:gd name="T36" fmla="*/ 2740 w 3889"/>
                <a:gd name="T37" fmla="*/ 140 h 716"/>
                <a:gd name="T38" fmla="*/ 2831 w 3889"/>
                <a:gd name="T39" fmla="*/ 332 h 716"/>
                <a:gd name="T40" fmla="*/ 3014 w 3889"/>
                <a:gd name="T41" fmla="*/ 380 h 716"/>
                <a:gd name="T42" fmla="*/ 3151 w 3889"/>
                <a:gd name="T43" fmla="*/ 380 h 716"/>
                <a:gd name="T44" fmla="*/ 3287 w 3889"/>
                <a:gd name="T45" fmla="*/ 572 h 716"/>
                <a:gd name="T46" fmla="*/ 3424 w 3889"/>
                <a:gd name="T47" fmla="*/ 716 h 716"/>
                <a:gd name="T48" fmla="*/ 3561 w 3889"/>
                <a:gd name="T49" fmla="*/ 668 h 716"/>
                <a:gd name="T50" fmla="*/ 3607 w 3889"/>
                <a:gd name="T51" fmla="*/ 524 h 716"/>
                <a:gd name="T52" fmla="*/ 3889 w 3889"/>
                <a:gd name="T53" fmla="*/ 288 h 716"/>
                <a:gd name="T54" fmla="*/ 3889 w 3889"/>
                <a:gd name="T55" fmla="*/ 0 h 716"/>
                <a:gd name="T56" fmla="*/ 0 w 3889"/>
                <a:gd name="T57" fmla="*/ 0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89" h="716">
                  <a:moveTo>
                    <a:pt x="0" y="0"/>
                  </a:moveTo>
                  <a:lnTo>
                    <a:pt x="87" y="254"/>
                  </a:lnTo>
                  <a:lnTo>
                    <a:pt x="216" y="314"/>
                  </a:lnTo>
                  <a:lnTo>
                    <a:pt x="278" y="476"/>
                  </a:lnTo>
                  <a:lnTo>
                    <a:pt x="415" y="668"/>
                  </a:lnTo>
                  <a:lnTo>
                    <a:pt x="551" y="620"/>
                  </a:lnTo>
                  <a:lnTo>
                    <a:pt x="597" y="428"/>
                  </a:lnTo>
                  <a:lnTo>
                    <a:pt x="506" y="236"/>
                  </a:lnTo>
                  <a:lnTo>
                    <a:pt x="688" y="92"/>
                  </a:lnTo>
                  <a:lnTo>
                    <a:pt x="825" y="92"/>
                  </a:lnTo>
                  <a:lnTo>
                    <a:pt x="1053" y="236"/>
                  </a:lnTo>
                  <a:lnTo>
                    <a:pt x="1327" y="332"/>
                  </a:lnTo>
                  <a:lnTo>
                    <a:pt x="1555" y="140"/>
                  </a:lnTo>
                  <a:lnTo>
                    <a:pt x="1737" y="140"/>
                  </a:lnTo>
                  <a:lnTo>
                    <a:pt x="1919" y="284"/>
                  </a:lnTo>
                  <a:lnTo>
                    <a:pt x="2102" y="332"/>
                  </a:lnTo>
                  <a:lnTo>
                    <a:pt x="2330" y="140"/>
                  </a:lnTo>
                  <a:lnTo>
                    <a:pt x="2517" y="78"/>
                  </a:lnTo>
                  <a:lnTo>
                    <a:pt x="2740" y="140"/>
                  </a:lnTo>
                  <a:lnTo>
                    <a:pt x="2831" y="332"/>
                  </a:lnTo>
                  <a:lnTo>
                    <a:pt x="3014" y="380"/>
                  </a:lnTo>
                  <a:lnTo>
                    <a:pt x="3151" y="380"/>
                  </a:lnTo>
                  <a:lnTo>
                    <a:pt x="3287" y="572"/>
                  </a:lnTo>
                  <a:lnTo>
                    <a:pt x="3424" y="716"/>
                  </a:lnTo>
                  <a:lnTo>
                    <a:pt x="3561" y="668"/>
                  </a:lnTo>
                  <a:lnTo>
                    <a:pt x="3607" y="524"/>
                  </a:lnTo>
                  <a:lnTo>
                    <a:pt x="3889" y="288"/>
                  </a:lnTo>
                  <a:lnTo>
                    <a:pt x="38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 w="12700" cap="sq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12" name="Freeform 12"/>
          <p:cNvSpPr>
            <a:spLocks/>
          </p:cNvSpPr>
          <p:nvPr/>
        </p:nvSpPr>
        <p:spPr bwMode="auto">
          <a:xfrm>
            <a:off x="3944938" y="1905000"/>
            <a:ext cx="485775" cy="685800"/>
          </a:xfrm>
          <a:custGeom>
            <a:avLst/>
            <a:gdLst>
              <a:gd name="T0" fmla="*/ 0 w 282"/>
              <a:gd name="T1" fmla="*/ 0 h 432"/>
              <a:gd name="T2" fmla="*/ 282 w 282"/>
              <a:gd name="T3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2" h="432">
                <a:moveTo>
                  <a:pt x="0" y="0"/>
                </a:moveTo>
                <a:lnTo>
                  <a:pt x="282" y="432"/>
                </a:lnTo>
              </a:path>
            </a:pathLst>
          </a:custGeom>
          <a:noFill/>
          <a:ln w="31750" cap="flat" cmpd="sng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13" name="Group 13"/>
          <p:cNvGrpSpPr>
            <a:grpSpLocks/>
          </p:cNvGrpSpPr>
          <p:nvPr/>
        </p:nvGrpSpPr>
        <p:grpSpPr bwMode="auto">
          <a:xfrm>
            <a:off x="3738563" y="1752600"/>
            <a:ext cx="412750" cy="304800"/>
            <a:chOff x="552" y="1296"/>
            <a:chExt cx="240" cy="192"/>
          </a:xfrm>
        </p:grpSpPr>
        <p:sp>
          <p:nvSpPr>
            <p:cNvPr id="76814" name="Oval 1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5" name="Text Box 1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A1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816" name="Group 16"/>
          <p:cNvGrpSpPr>
            <a:grpSpLocks/>
          </p:cNvGrpSpPr>
          <p:nvPr/>
        </p:nvGrpSpPr>
        <p:grpSpPr bwMode="auto">
          <a:xfrm>
            <a:off x="4233863" y="2438400"/>
            <a:ext cx="412750" cy="304800"/>
            <a:chOff x="552" y="1296"/>
            <a:chExt cx="240" cy="192"/>
          </a:xfrm>
        </p:grpSpPr>
        <p:sp>
          <p:nvSpPr>
            <p:cNvPr id="76817" name="Oval 17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Text Box 18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A2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6819" name="Freeform 19"/>
          <p:cNvSpPr>
            <a:spLocks/>
          </p:cNvSpPr>
          <p:nvPr/>
        </p:nvSpPr>
        <p:spPr bwMode="auto">
          <a:xfrm>
            <a:off x="6999288" y="1895475"/>
            <a:ext cx="1587" cy="704850"/>
          </a:xfrm>
          <a:custGeom>
            <a:avLst/>
            <a:gdLst>
              <a:gd name="T0" fmla="*/ 0 w 1"/>
              <a:gd name="T1" fmla="*/ 0 h 444"/>
              <a:gd name="T2" fmla="*/ 0 w 1"/>
              <a:gd name="T3" fmla="*/ 444 h 4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444">
                <a:moveTo>
                  <a:pt x="0" y="0"/>
                </a:moveTo>
                <a:lnTo>
                  <a:pt x="0" y="444"/>
                </a:lnTo>
              </a:path>
            </a:pathLst>
          </a:custGeom>
          <a:noFill/>
          <a:ln w="31750" cap="flat" cmpd="sng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20" name="Group 20"/>
          <p:cNvGrpSpPr>
            <a:grpSpLocks/>
          </p:cNvGrpSpPr>
          <p:nvPr/>
        </p:nvGrpSpPr>
        <p:grpSpPr bwMode="auto">
          <a:xfrm>
            <a:off x="6792913" y="2438400"/>
            <a:ext cx="412750" cy="304800"/>
            <a:chOff x="552" y="1296"/>
            <a:chExt cx="240" cy="192"/>
          </a:xfrm>
        </p:grpSpPr>
        <p:sp>
          <p:nvSpPr>
            <p:cNvPr id="76821" name="Oval 21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Text Box 22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B2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823" name="Group 23"/>
          <p:cNvGrpSpPr>
            <a:grpSpLocks/>
          </p:cNvGrpSpPr>
          <p:nvPr/>
        </p:nvGrpSpPr>
        <p:grpSpPr bwMode="auto">
          <a:xfrm>
            <a:off x="6792913" y="1752600"/>
            <a:ext cx="412750" cy="304800"/>
            <a:chOff x="552" y="1296"/>
            <a:chExt cx="240" cy="192"/>
          </a:xfrm>
        </p:grpSpPr>
        <p:sp>
          <p:nvSpPr>
            <p:cNvPr id="76824" name="Oval 2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Text Box 2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B1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6826" name="Freeform 26"/>
          <p:cNvSpPr>
            <a:spLocks/>
          </p:cNvSpPr>
          <p:nvPr/>
        </p:nvSpPr>
        <p:spPr bwMode="auto">
          <a:xfrm>
            <a:off x="8991600" y="2600325"/>
            <a:ext cx="236538" cy="523875"/>
          </a:xfrm>
          <a:custGeom>
            <a:avLst/>
            <a:gdLst>
              <a:gd name="T0" fmla="*/ 0 w 138"/>
              <a:gd name="T1" fmla="*/ 0 h 330"/>
              <a:gd name="T2" fmla="*/ 138 w 138"/>
              <a:gd name="T3" fmla="*/ 330 h 3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" h="330">
                <a:moveTo>
                  <a:pt x="0" y="0"/>
                </a:moveTo>
                <a:lnTo>
                  <a:pt x="138" y="330"/>
                </a:lnTo>
              </a:path>
            </a:pathLst>
          </a:custGeom>
          <a:noFill/>
          <a:ln w="31750" cap="flat" cmpd="sng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827" name="Group 27"/>
          <p:cNvGrpSpPr>
            <a:grpSpLocks/>
          </p:cNvGrpSpPr>
          <p:nvPr/>
        </p:nvGrpSpPr>
        <p:grpSpPr bwMode="auto">
          <a:xfrm>
            <a:off x="8774113" y="2438400"/>
            <a:ext cx="412750" cy="304800"/>
            <a:chOff x="552" y="1296"/>
            <a:chExt cx="240" cy="192"/>
          </a:xfrm>
        </p:grpSpPr>
        <p:sp>
          <p:nvSpPr>
            <p:cNvPr id="76828" name="Oval 28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9" name="Text Box 29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C1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6830" name="Group 30"/>
          <p:cNvGrpSpPr>
            <a:grpSpLocks/>
          </p:cNvGrpSpPr>
          <p:nvPr/>
        </p:nvGrpSpPr>
        <p:grpSpPr bwMode="auto">
          <a:xfrm>
            <a:off x="9021763" y="2971800"/>
            <a:ext cx="412750" cy="304800"/>
            <a:chOff x="552" y="1296"/>
            <a:chExt cx="240" cy="192"/>
          </a:xfrm>
        </p:grpSpPr>
        <p:sp>
          <p:nvSpPr>
            <p:cNvPr id="76831" name="Oval 31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Text Box 32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C2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6833" name="Rectangle 33"/>
          <p:cNvSpPr>
            <a:spLocks noChangeArrowheads="1"/>
          </p:cNvSpPr>
          <p:nvPr/>
        </p:nvSpPr>
        <p:spPr bwMode="auto">
          <a:xfrm>
            <a:off x="2667000" y="4114800"/>
            <a:ext cx="2722563" cy="1828800"/>
          </a:xfrm>
          <a:prstGeom prst="rect">
            <a:avLst/>
          </a:prstGeom>
          <a:solidFill>
            <a:schemeClr val="bg1"/>
          </a:solidFill>
          <a:ln w="254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>
            <a:off x="3490913" y="4114800"/>
            <a:ext cx="0" cy="1828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35" name="Line 35"/>
          <p:cNvSpPr>
            <a:spLocks noChangeShapeType="1"/>
          </p:cNvSpPr>
          <p:nvPr/>
        </p:nvSpPr>
        <p:spPr bwMode="auto">
          <a:xfrm>
            <a:off x="2667000" y="4953000"/>
            <a:ext cx="2722563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36" name="Text Box 36"/>
          <p:cNvSpPr txBox="1">
            <a:spLocks noChangeArrowheads="1"/>
          </p:cNvSpPr>
          <p:nvPr/>
        </p:nvSpPr>
        <p:spPr bwMode="auto">
          <a:xfrm>
            <a:off x="2995613" y="48006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A1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37" name="Text Box 37"/>
          <p:cNvSpPr txBox="1">
            <a:spLocks noChangeArrowheads="1"/>
          </p:cNvSpPr>
          <p:nvPr/>
        </p:nvSpPr>
        <p:spPr bwMode="auto">
          <a:xfrm>
            <a:off x="4481513" y="50292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A2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38" name="Text Box 38"/>
          <p:cNvSpPr txBox="1">
            <a:spLocks noChangeArrowheads="1"/>
          </p:cNvSpPr>
          <p:nvPr/>
        </p:nvSpPr>
        <p:spPr bwMode="auto">
          <a:xfrm>
            <a:off x="4811713" y="48768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B2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39" name="Text Box 39"/>
          <p:cNvSpPr txBox="1">
            <a:spLocks noChangeArrowheads="1"/>
          </p:cNvSpPr>
          <p:nvPr/>
        </p:nvSpPr>
        <p:spPr bwMode="auto">
          <a:xfrm>
            <a:off x="2995613" y="43434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B1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0" name="Text Box 40"/>
          <p:cNvSpPr txBox="1">
            <a:spLocks noChangeArrowheads="1"/>
          </p:cNvSpPr>
          <p:nvPr/>
        </p:nvSpPr>
        <p:spPr bwMode="auto">
          <a:xfrm>
            <a:off x="3160713" y="52578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C1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1" name="Text Box 41"/>
          <p:cNvSpPr txBox="1">
            <a:spLocks noChangeArrowheads="1"/>
          </p:cNvSpPr>
          <p:nvPr/>
        </p:nvSpPr>
        <p:spPr bwMode="auto">
          <a:xfrm>
            <a:off x="4481513" y="46482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C2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2" name="Rectangle 42"/>
          <p:cNvSpPr>
            <a:spLocks noChangeArrowheads="1"/>
          </p:cNvSpPr>
          <p:nvPr/>
        </p:nvSpPr>
        <p:spPr bwMode="auto">
          <a:xfrm>
            <a:off x="6710363" y="4114800"/>
            <a:ext cx="2724150" cy="1828800"/>
          </a:xfrm>
          <a:prstGeom prst="rect">
            <a:avLst/>
          </a:prstGeom>
          <a:solidFill>
            <a:schemeClr val="bg1"/>
          </a:solidFill>
          <a:ln w="254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43" name="Line 43"/>
          <p:cNvSpPr>
            <a:spLocks noChangeShapeType="1"/>
          </p:cNvSpPr>
          <p:nvPr/>
        </p:nvSpPr>
        <p:spPr bwMode="auto">
          <a:xfrm>
            <a:off x="7783513" y="4114800"/>
            <a:ext cx="0" cy="1828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44" name="Line 44"/>
          <p:cNvSpPr>
            <a:spLocks noChangeShapeType="1"/>
          </p:cNvSpPr>
          <p:nvPr/>
        </p:nvSpPr>
        <p:spPr bwMode="auto">
          <a:xfrm>
            <a:off x="6710363" y="5334000"/>
            <a:ext cx="272415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45" name="Text Box 45"/>
          <p:cNvSpPr txBox="1">
            <a:spLocks noChangeArrowheads="1"/>
          </p:cNvSpPr>
          <p:nvPr/>
        </p:nvSpPr>
        <p:spPr bwMode="auto">
          <a:xfrm>
            <a:off x="8856663" y="53340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A1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6" name="Text Box 46"/>
          <p:cNvSpPr txBox="1">
            <a:spLocks noChangeArrowheads="1"/>
          </p:cNvSpPr>
          <p:nvPr/>
        </p:nvSpPr>
        <p:spPr bwMode="auto">
          <a:xfrm>
            <a:off x="8609013" y="48768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A2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7" name="Text Box 47"/>
          <p:cNvSpPr txBox="1">
            <a:spLocks noChangeArrowheads="1"/>
          </p:cNvSpPr>
          <p:nvPr/>
        </p:nvSpPr>
        <p:spPr bwMode="auto">
          <a:xfrm>
            <a:off x="7040563" y="4572000"/>
            <a:ext cx="330200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B2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8" name="Text Box 48"/>
          <p:cNvSpPr txBox="1">
            <a:spLocks noChangeArrowheads="1"/>
          </p:cNvSpPr>
          <p:nvPr/>
        </p:nvSpPr>
        <p:spPr bwMode="auto">
          <a:xfrm>
            <a:off x="7123113" y="5181600"/>
            <a:ext cx="331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B1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49" name="Text Box 49"/>
          <p:cNvSpPr txBox="1">
            <a:spLocks noChangeArrowheads="1"/>
          </p:cNvSpPr>
          <p:nvPr/>
        </p:nvSpPr>
        <p:spPr bwMode="auto">
          <a:xfrm>
            <a:off x="7288213" y="5486400"/>
            <a:ext cx="331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C1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50" name="Text Box 50"/>
          <p:cNvSpPr txBox="1">
            <a:spLocks noChangeArrowheads="1"/>
          </p:cNvSpPr>
          <p:nvPr/>
        </p:nvSpPr>
        <p:spPr bwMode="auto">
          <a:xfrm>
            <a:off x="7288213" y="4495800"/>
            <a:ext cx="331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" tIns="9144" rIns="9144" bIns="9144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600">
                <a:solidFill>
                  <a:srgbClr val="0000FF"/>
                </a:solidFill>
              </a:rPr>
              <a:t>C2</a:t>
            </a:r>
            <a:endParaRPr kumimoji="0" lang="en-US" altLang="en-US" sz="16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6851" name="Group 51"/>
          <p:cNvGrpSpPr>
            <a:grpSpLocks/>
          </p:cNvGrpSpPr>
          <p:nvPr/>
        </p:nvGrpSpPr>
        <p:grpSpPr bwMode="auto">
          <a:xfrm>
            <a:off x="2584450" y="6005513"/>
            <a:ext cx="2805113" cy="336550"/>
            <a:chOff x="1392" y="3783"/>
            <a:chExt cx="1632" cy="212"/>
          </a:xfrm>
        </p:grpSpPr>
        <p:sp>
          <p:nvSpPr>
            <p:cNvPr id="76852" name="AutoShape 52"/>
            <p:cNvSpPr>
              <a:spLocks noChangeArrowheads="1"/>
            </p:cNvSpPr>
            <p:nvPr/>
          </p:nvSpPr>
          <p:spPr bwMode="auto">
            <a:xfrm>
              <a:off x="1440" y="3792"/>
              <a:ext cx="1584" cy="192"/>
            </a:xfrm>
            <a:prstGeom prst="rightArrowCallout">
              <a:avLst>
                <a:gd name="adj1" fmla="val 25000"/>
                <a:gd name="adj2" fmla="val 32500"/>
                <a:gd name="adj3" fmla="val 58858"/>
                <a:gd name="adj4" fmla="val 74431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3" name="Text Box 53"/>
            <p:cNvSpPr txBox="1">
              <a:spLocks noChangeArrowheads="1"/>
            </p:cNvSpPr>
            <p:nvPr/>
          </p:nvSpPr>
          <p:spPr bwMode="auto">
            <a:xfrm>
              <a:off x="1392" y="3783"/>
              <a:ext cx="12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600" b="0">
                  <a:solidFill>
                    <a:srgbClr val="003399"/>
                  </a:solidFill>
                </a:rPr>
                <a:t>Variazioni batimetriche</a:t>
              </a:r>
              <a:endParaRPr kumimoji="0" lang="en-US" altLang="en-US" sz="1600" b="0"/>
            </a:p>
          </p:txBody>
        </p:sp>
      </p:grpSp>
      <p:grpSp>
        <p:nvGrpSpPr>
          <p:cNvPr id="76854" name="Group 54"/>
          <p:cNvGrpSpPr>
            <a:grpSpLocks/>
          </p:cNvGrpSpPr>
          <p:nvPr/>
        </p:nvGrpSpPr>
        <p:grpSpPr bwMode="auto">
          <a:xfrm>
            <a:off x="6627813" y="6005513"/>
            <a:ext cx="2806700" cy="336550"/>
            <a:chOff x="3744" y="3783"/>
            <a:chExt cx="1632" cy="212"/>
          </a:xfrm>
        </p:grpSpPr>
        <p:sp>
          <p:nvSpPr>
            <p:cNvPr id="76855" name="AutoShape 55"/>
            <p:cNvSpPr>
              <a:spLocks noChangeArrowheads="1"/>
            </p:cNvSpPr>
            <p:nvPr/>
          </p:nvSpPr>
          <p:spPr bwMode="auto">
            <a:xfrm>
              <a:off x="3792" y="3792"/>
              <a:ext cx="1584" cy="192"/>
            </a:xfrm>
            <a:prstGeom prst="rightArrowCallout">
              <a:avLst>
                <a:gd name="adj1" fmla="val 25000"/>
                <a:gd name="adj2" fmla="val 32500"/>
                <a:gd name="adj3" fmla="val 58858"/>
                <a:gd name="adj4" fmla="val 74431"/>
              </a:avLst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6" name="Text Box 56"/>
            <p:cNvSpPr txBox="1">
              <a:spLocks noChangeArrowheads="1"/>
            </p:cNvSpPr>
            <p:nvPr/>
          </p:nvSpPr>
          <p:spPr bwMode="auto">
            <a:xfrm>
              <a:off x="3744" y="3783"/>
              <a:ext cx="12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600" b="0">
                  <a:solidFill>
                    <a:srgbClr val="003399"/>
                  </a:solidFill>
                </a:rPr>
                <a:t>Effetto protezione</a:t>
              </a:r>
              <a:endParaRPr kumimoji="0" lang="en-US" altLang="en-US" sz="1600" b="0"/>
            </a:p>
          </p:txBody>
        </p:sp>
      </p:grpSp>
      <p:grpSp>
        <p:nvGrpSpPr>
          <p:cNvPr id="76857" name="Group 57"/>
          <p:cNvGrpSpPr>
            <a:grpSpLocks/>
          </p:cNvGrpSpPr>
          <p:nvPr/>
        </p:nvGrpSpPr>
        <p:grpSpPr bwMode="auto">
          <a:xfrm>
            <a:off x="6178550" y="4113213"/>
            <a:ext cx="460375" cy="1828800"/>
            <a:chOff x="3503" y="2591"/>
            <a:chExt cx="268" cy="1152"/>
          </a:xfrm>
        </p:grpSpPr>
        <p:sp>
          <p:nvSpPr>
            <p:cNvPr id="76858" name="AutoShape 58"/>
            <p:cNvSpPr>
              <a:spLocks noChangeArrowheads="1"/>
            </p:cNvSpPr>
            <p:nvPr/>
          </p:nvSpPr>
          <p:spPr bwMode="auto">
            <a:xfrm rot="16200000">
              <a:off x="3057" y="3037"/>
              <a:ext cx="1152" cy="259"/>
            </a:xfrm>
            <a:prstGeom prst="rightArrowCallout">
              <a:avLst>
                <a:gd name="adj1" fmla="val 29935"/>
                <a:gd name="adj2" fmla="val 32500"/>
                <a:gd name="adj3" fmla="val 56299"/>
                <a:gd name="adj4" fmla="val 65801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59" name="Text Box 59"/>
            <p:cNvSpPr txBox="1">
              <a:spLocks noChangeArrowheads="1"/>
            </p:cNvSpPr>
            <p:nvPr/>
          </p:nvSpPr>
          <p:spPr bwMode="auto">
            <a:xfrm rot="16200000">
              <a:off x="3271" y="3207"/>
              <a:ext cx="73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0" lang="en-US" altLang="en-US" sz="1600" b="0">
                  <a:solidFill>
                    <a:srgbClr val="003399"/>
                  </a:solidFill>
                </a:rPr>
                <a:t>Variazioni</a:t>
              </a:r>
              <a:br>
                <a:rPr kumimoji="0" lang="en-US" altLang="en-US" sz="1600" b="0">
                  <a:solidFill>
                    <a:srgbClr val="003399"/>
                  </a:solidFill>
                </a:rPr>
              </a:br>
              <a:r>
                <a:rPr kumimoji="0" lang="en-US" altLang="en-US" sz="1600" b="0">
                  <a:solidFill>
                    <a:srgbClr val="003399"/>
                  </a:solidFill>
                </a:rPr>
                <a:t>batimetriche</a:t>
              </a:r>
            </a:p>
          </p:txBody>
        </p:sp>
      </p:grpSp>
      <p:grpSp>
        <p:nvGrpSpPr>
          <p:cNvPr id="76860" name="Group 60"/>
          <p:cNvGrpSpPr>
            <a:grpSpLocks/>
          </p:cNvGrpSpPr>
          <p:nvPr/>
        </p:nvGrpSpPr>
        <p:grpSpPr bwMode="auto">
          <a:xfrm>
            <a:off x="2135188" y="4111625"/>
            <a:ext cx="466725" cy="1828800"/>
            <a:chOff x="1132" y="2590"/>
            <a:chExt cx="271" cy="1152"/>
          </a:xfrm>
        </p:grpSpPr>
        <p:sp>
          <p:nvSpPr>
            <p:cNvPr id="76861" name="AutoShape 61"/>
            <p:cNvSpPr>
              <a:spLocks noChangeArrowheads="1"/>
            </p:cNvSpPr>
            <p:nvPr/>
          </p:nvSpPr>
          <p:spPr bwMode="auto">
            <a:xfrm rot="16200000">
              <a:off x="692" y="3030"/>
              <a:ext cx="1152" cy="271"/>
            </a:xfrm>
            <a:prstGeom prst="rightArrowCallout">
              <a:avLst>
                <a:gd name="adj1" fmla="val 29935"/>
                <a:gd name="adj2" fmla="val 32500"/>
                <a:gd name="adj3" fmla="val 53806"/>
                <a:gd name="adj4" fmla="val 65801"/>
              </a:avLst>
            </a:prstGeom>
            <a:solidFill>
              <a:srgbClr val="FFDBB7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62" name="Text Box 62"/>
            <p:cNvSpPr txBox="1">
              <a:spLocks noChangeArrowheads="1"/>
            </p:cNvSpPr>
            <p:nvPr/>
          </p:nvSpPr>
          <p:spPr bwMode="auto">
            <a:xfrm rot="16200000">
              <a:off x="901" y="3207"/>
              <a:ext cx="731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kumimoji="0" lang="en-US" altLang="en-US" sz="1600" b="0">
                  <a:solidFill>
                    <a:srgbClr val="003399"/>
                  </a:solidFill>
                </a:rPr>
                <a:t>Eterogeneitàspaziale</a:t>
              </a:r>
            </a:p>
          </p:txBody>
        </p:sp>
      </p:grpSp>
      <p:sp>
        <p:nvSpPr>
          <p:cNvPr id="76863" name="Rectangle 63"/>
          <p:cNvSpPr>
            <a:spLocks noChangeArrowheads="1"/>
          </p:cNvSpPr>
          <p:nvPr/>
        </p:nvSpPr>
        <p:spPr bwMode="auto">
          <a:xfrm>
            <a:off x="3490913" y="3657600"/>
            <a:ext cx="90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noProof="1"/>
              <a:t>Oggi</a:t>
            </a:r>
          </a:p>
        </p:txBody>
      </p:sp>
      <p:sp>
        <p:nvSpPr>
          <p:cNvPr id="76864" name="Rectangle 64"/>
          <p:cNvSpPr>
            <a:spLocks noChangeArrowheads="1"/>
          </p:cNvSpPr>
          <p:nvPr/>
        </p:nvSpPr>
        <p:spPr bwMode="auto">
          <a:xfrm>
            <a:off x="7205663" y="3657600"/>
            <a:ext cx="173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en-US" altLang="en-US" sz="2400" noProof="1"/>
              <a:t>Tra 10 anni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solidFill>
            <a:schemeClr val="accent1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7" name="Freeform 3"/>
          <p:cNvSpPr>
            <a:spLocks/>
          </p:cNvSpPr>
          <p:nvPr/>
        </p:nvSpPr>
        <p:spPr bwMode="auto">
          <a:xfrm>
            <a:off x="5861050" y="4800600"/>
            <a:ext cx="3389313" cy="1447800"/>
          </a:xfrm>
          <a:custGeom>
            <a:avLst/>
            <a:gdLst>
              <a:gd name="T0" fmla="*/ 48 w 1971"/>
              <a:gd name="T1" fmla="*/ 240 h 912"/>
              <a:gd name="T2" fmla="*/ 0 w 1971"/>
              <a:gd name="T3" fmla="*/ 336 h 912"/>
              <a:gd name="T4" fmla="*/ 0 w 1971"/>
              <a:gd name="T5" fmla="*/ 528 h 912"/>
              <a:gd name="T6" fmla="*/ 288 w 1971"/>
              <a:gd name="T7" fmla="*/ 576 h 912"/>
              <a:gd name="T8" fmla="*/ 432 w 1971"/>
              <a:gd name="T9" fmla="*/ 480 h 912"/>
              <a:gd name="T10" fmla="*/ 624 w 1971"/>
              <a:gd name="T11" fmla="*/ 528 h 912"/>
              <a:gd name="T12" fmla="*/ 864 w 1971"/>
              <a:gd name="T13" fmla="*/ 624 h 912"/>
              <a:gd name="T14" fmla="*/ 960 w 1971"/>
              <a:gd name="T15" fmla="*/ 720 h 912"/>
              <a:gd name="T16" fmla="*/ 1200 w 1971"/>
              <a:gd name="T17" fmla="*/ 816 h 912"/>
              <a:gd name="T18" fmla="*/ 1488 w 1971"/>
              <a:gd name="T19" fmla="*/ 864 h 912"/>
              <a:gd name="T20" fmla="*/ 1680 w 1971"/>
              <a:gd name="T21" fmla="*/ 912 h 912"/>
              <a:gd name="T22" fmla="*/ 1872 w 1971"/>
              <a:gd name="T23" fmla="*/ 864 h 912"/>
              <a:gd name="T24" fmla="*/ 1920 w 1971"/>
              <a:gd name="T25" fmla="*/ 720 h 912"/>
              <a:gd name="T26" fmla="*/ 1971 w 1971"/>
              <a:gd name="T27" fmla="*/ 540 h 912"/>
              <a:gd name="T28" fmla="*/ 1971 w 1971"/>
              <a:gd name="T29" fmla="*/ 231 h 912"/>
              <a:gd name="T30" fmla="*/ 1776 w 1971"/>
              <a:gd name="T31" fmla="*/ 432 h 912"/>
              <a:gd name="T32" fmla="*/ 1680 w 1971"/>
              <a:gd name="T33" fmla="*/ 576 h 912"/>
              <a:gd name="T34" fmla="*/ 1584 w 1971"/>
              <a:gd name="T35" fmla="*/ 672 h 912"/>
              <a:gd name="T36" fmla="*/ 1440 w 1971"/>
              <a:gd name="T37" fmla="*/ 624 h 912"/>
              <a:gd name="T38" fmla="*/ 1296 w 1971"/>
              <a:gd name="T39" fmla="*/ 432 h 912"/>
              <a:gd name="T40" fmla="*/ 1152 w 1971"/>
              <a:gd name="T41" fmla="*/ 528 h 912"/>
              <a:gd name="T42" fmla="*/ 1008 w 1971"/>
              <a:gd name="T43" fmla="*/ 480 h 912"/>
              <a:gd name="T44" fmla="*/ 912 w 1971"/>
              <a:gd name="T45" fmla="*/ 288 h 912"/>
              <a:gd name="T46" fmla="*/ 864 w 1971"/>
              <a:gd name="T47" fmla="*/ 240 h 912"/>
              <a:gd name="T48" fmla="*/ 768 w 1971"/>
              <a:gd name="T49" fmla="*/ 96 h 912"/>
              <a:gd name="T50" fmla="*/ 672 w 1971"/>
              <a:gd name="T51" fmla="*/ 48 h 912"/>
              <a:gd name="T52" fmla="*/ 576 w 1971"/>
              <a:gd name="T53" fmla="*/ 0 h 912"/>
              <a:gd name="T54" fmla="*/ 432 w 1971"/>
              <a:gd name="T55" fmla="*/ 96 h 912"/>
              <a:gd name="T56" fmla="*/ 288 w 1971"/>
              <a:gd name="T57" fmla="*/ 240 h 912"/>
              <a:gd name="T58" fmla="*/ 192 w 1971"/>
              <a:gd name="T59" fmla="*/ 288 h 912"/>
              <a:gd name="T60" fmla="*/ 109 w 1971"/>
              <a:gd name="T61" fmla="*/ 265 h 912"/>
              <a:gd name="T62" fmla="*/ 48 w 1971"/>
              <a:gd name="T63" fmla="*/ 24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912">
                <a:moveTo>
                  <a:pt x="48" y="240"/>
                </a:moveTo>
                <a:lnTo>
                  <a:pt x="0" y="336"/>
                </a:lnTo>
                <a:lnTo>
                  <a:pt x="0" y="528"/>
                </a:lnTo>
                <a:lnTo>
                  <a:pt x="288" y="576"/>
                </a:lnTo>
                <a:lnTo>
                  <a:pt x="432" y="480"/>
                </a:lnTo>
                <a:lnTo>
                  <a:pt x="624" y="528"/>
                </a:lnTo>
                <a:lnTo>
                  <a:pt x="864" y="624"/>
                </a:lnTo>
                <a:lnTo>
                  <a:pt x="960" y="720"/>
                </a:lnTo>
                <a:lnTo>
                  <a:pt x="1200" y="816"/>
                </a:lnTo>
                <a:lnTo>
                  <a:pt x="1488" y="864"/>
                </a:lnTo>
                <a:lnTo>
                  <a:pt x="1680" y="912"/>
                </a:lnTo>
                <a:lnTo>
                  <a:pt x="1872" y="864"/>
                </a:lnTo>
                <a:lnTo>
                  <a:pt x="1920" y="720"/>
                </a:lnTo>
                <a:lnTo>
                  <a:pt x="1971" y="540"/>
                </a:lnTo>
                <a:lnTo>
                  <a:pt x="1971" y="231"/>
                </a:lnTo>
                <a:lnTo>
                  <a:pt x="1776" y="432"/>
                </a:lnTo>
                <a:lnTo>
                  <a:pt x="1680" y="576"/>
                </a:lnTo>
                <a:lnTo>
                  <a:pt x="1584" y="672"/>
                </a:lnTo>
                <a:lnTo>
                  <a:pt x="1440" y="624"/>
                </a:lnTo>
                <a:lnTo>
                  <a:pt x="1296" y="432"/>
                </a:lnTo>
                <a:lnTo>
                  <a:pt x="1152" y="528"/>
                </a:lnTo>
                <a:lnTo>
                  <a:pt x="1008" y="480"/>
                </a:lnTo>
                <a:lnTo>
                  <a:pt x="912" y="288"/>
                </a:lnTo>
                <a:lnTo>
                  <a:pt x="864" y="240"/>
                </a:lnTo>
                <a:lnTo>
                  <a:pt x="768" y="96"/>
                </a:lnTo>
                <a:lnTo>
                  <a:pt x="672" y="48"/>
                </a:lnTo>
                <a:lnTo>
                  <a:pt x="576" y="0"/>
                </a:lnTo>
                <a:lnTo>
                  <a:pt x="432" y="96"/>
                </a:lnTo>
                <a:lnTo>
                  <a:pt x="288" y="240"/>
                </a:lnTo>
                <a:lnTo>
                  <a:pt x="192" y="288"/>
                </a:lnTo>
                <a:lnTo>
                  <a:pt x="109" y="265"/>
                </a:lnTo>
                <a:lnTo>
                  <a:pt x="48" y="240"/>
                </a:lnTo>
                <a:close/>
              </a:path>
            </a:pathLst>
          </a:custGeom>
          <a:solidFill>
            <a:srgbClr val="CCCC00"/>
          </a:solidFill>
          <a:ln w="12700" cap="sq" cmpd="sng">
            <a:solidFill>
              <a:srgbClr val="CC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2478088" y="1295400"/>
            <a:ext cx="6781800" cy="1752600"/>
          </a:xfrm>
          <a:prstGeom prst="rect">
            <a:avLst/>
          </a:prstGeom>
          <a:solidFill>
            <a:schemeClr val="accent1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09" name="Freeform 5"/>
          <p:cNvSpPr>
            <a:spLocks/>
          </p:cNvSpPr>
          <p:nvPr/>
        </p:nvSpPr>
        <p:spPr bwMode="auto">
          <a:xfrm>
            <a:off x="5861050" y="1524000"/>
            <a:ext cx="3389313" cy="1447800"/>
          </a:xfrm>
          <a:custGeom>
            <a:avLst/>
            <a:gdLst>
              <a:gd name="T0" fmla="*/ 48 w 1971"/>
              <a:gd name="T1" fmla="*/ 240 h 912"/>
              <a:gd name="T2" fmla="*/ 0 w 1971"/>
              <a:gd name="T3" fmla="*/ 336 h 912"/>
              <a:gd name="T4" fmla="*/ 0 w 1971"/>
              <a:gd name="T5" fmla="*/ 528 h 912"/>
              <a:gd name="T6" fmla="*/ 288 w 1971"/>
              <a:gd name="T7" fmla="*/ 576 h 912"/>
              <a:gd name="T8" fmla="*/ 432 w 1971"/>
              <a:gd name="T9" fmla="*/ 480 h 912"/>
              <a:gd name="T10" fmla="*/ 624 w 1971"/>
              <a:gd name="T11" fmla="*/ 528 h 912"/>
              <a:gd name="T12" fmla="*/ 864 w 1971"/>
              <a:gd name="T13" fmla="*/ 624 h 912"/>
              <a:gd name="T14" fmla="*/ 960 w 1971"/>
              <a:gd name="T15" fmla="*/ 720 h 912"/>
              <a:gd name="T16" fmla="*/ 1200 w 1971"/>
              <a:gd name="T17" fmla="*/ 816 h 912"/>
              <a:gd name="T18" fmla="*/ 1488 w 1971"/>
              <a:gd name="T19" fmla="*/ 864 h 912"/>
              <a:gd name="T20" fmla="*/ 1680 w 1971"/>
              <a:gd name="T21" fmla="*/ 912 h 912"/>
              <a:gd name="T22" fmla="*/ 1872 w 1971"/>
              <a:gd name="T23" fmla="*/ 864 h 912"/>
              <a:gd name="T24" fmla="*/ 1920 w 1971"/>
              <a:gd name="T25" fmla="*/ 720 h 912"/>
              <a:gd name="T26" fmla="*/ 1971 w 1971"/>
              <a:gd name="T27" fmla="*/ 540 h 912"/>
              <a:gd name="T28" fmla="*/ 1971 w 1971"/>
              <a:gd name="T29" fmla="*/ 231 h 912"/>
              <a:gd name="T30" fmla="*/ 1776 w 1971"/>
              <a:gd name="T31" fmla="*/ 432 h 912"/>
              <a:gd name="T32" fmla="*/ 1680 w 1971"/>
              <a:gd name="T33" fmla="*/ 576 h 912"/>
              <a:gd name="T34" fmla="*/ 1584 w 1971"/>
              <a:gd name="T35" fmla="*/ 672 h 912"/>
              <a:gd name="T36" fmla="*/ 1440 w 1971"/>
              <a:gd name="T37" fmla="*/ 624 h 912"/>
              <a:gd name="T38" fmla="*/ 1296 w 1971"/>
              <a:gd name="T39" fmla="*/ 432 h 912"/>
              <a:gd name="T40" fmla="*/ 1152 w 1971"/>
              <a:gd name="T41" fmla="*/ 528 h 912"/>
              <a:gd name="T42" fmla="*/ 1008 w 1971"/>
              <a:gd name="T43" fmla="*/ 480 h 912"/>
              <a:gd name="T44" fmla="*/ 912 w 1971"/>
              <a:gd name="T45" fmla="*/ 288 h 912"/>
              <a:gd name="T46" fmla="*/ 864 w 1971"/>
              <a:gd name="T47" fmla="*/ 240 h 912"/>
              <a:gd name="T48" fmla="*/ 768 w 1971"/>
              <a:gd name="T49" fmla="*/ 96 h 912"/>
              <a:gd name="T50" fmla="*/ 672 w 1971"/>
              <a:gd name="T51" fmla="*/ 48 h 912"/>
              <a:gd name="T52" fmla="*/ 576 w 1971"/>
              <a:gd name="T53" fmla="*/ 0 h 912"/>
              <a:gd name="T54" fmla="*/ 432 w 1971"/>
              <a:gd name="T55" fmla="*/ 96 h 912"/>
              <a:gd name="T56" fmla="*/ 288 w 1971"/>
              <a:gd name="T57" fmla="*/ 240 h 912"/>
              <a:gd name="T58" fmla="*/ 192 w 1971"/>
              <a:gd name="T59" fmla="*/ 288 h 912"/>
              <a:gd name="T60" fmla="*/ 109 w 1971"/>
              <a:gd name="T61" fmla="*/ 265 h 912"/>
              <a:gd name="T62" fmla="*/ 48 w 1971"/>
              <a:gd name="T63" fmla="*/ 24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912">
                <a:moveTo>
                  <a:pt x="48" y="240"/>
                </a:moveTo>
                <a:lnTo>
                  <a:pt x="0" y="336"/>
                </a:lnTo>
                <a:lnTo>
                  <a:pt x="0" y="528"/>
                </a:lnTo>
                <a:lnTo>
                  <a:pt x="288" y="576"/>
                </a:lnTo>
                <a:lnTo>
                  <a:pt x="432" y="480"/>
                </a:lnTo>
                <a:lnTo>
                  <a:pt x="624" y="528"/>
                </a:lnTo>
                <a:lnTo>
                  <a:pt x="864" y="624"/>
                </a:lnTo>
                <a:lnTo>
                  <a:pt x="960" y="720"/>
                </a:lnTo>
                <a:lnTo>
                  <a:pt x="1200" y="816"/>
                </a:lnTo>
                <a:lnTo>
                  <a:pt x="1488" y="864"/>
                </a:lnTo>
                <a:lnTo>
                  <a:pt x="1680" y="912"/>
                </a:lnTo>
                <a:lnTo>
                  <a:pt x="1872" y="864"/>
                </a:lnTo>
                <a:lnTo>
                  <a:pt x="1920" y="720"/>
                </a:lnTo>
                <a:lnTo>
                  <a:pt x="1971" y="540"/>
                </a:lnTo>
                <a:lnTo>
                  <a:pt x="1971" y="231"/>
                </a:lnTo>
                <a:lnTo>
                  <a:pt x="1776" y="432"/>
                </a:lnTo>
                <a:lnTo>
                  <a:pt x="1680" y="576"/>
                </a:lnTo>
                <a:lnTo>
                  <a:pt x="1584" y="672"/>
                </a:lnTo>
                <a:lnTo>
                  <a:pt x="1440" y="624"/>
                </a:lnTo>
                <a:lnTo>
                  <a:pt x="1296" y="432"/>
                </a:lnTo>
                <a:lnTo>
                  <a:pt x="1152" y="528"/>
                </a:lnTo>
                <a:lnTo>
                  <a:pt x="1008" y="480"/>
                </a:lnTo>
                <a:lnTo>
                  <a:pt x="912" y="288"/>
                </a:lnTo>
                <a:lnTo>
                  <a:pt x="864" y="240"/>
                </a:lnTo>
                <a:lnTo>
                  <a:pt x="768" y="96"/>
                </a:lnTo>
                <a:lnTo>
                  <a:pt x="672" y="48"/>
                </a:lnTo>
                <a:lnTo>
                  <a:pt x="576" y="0"/>
                </a:lnTo>
                <a:lnTo>
                  <a:pt x="432" y="96"/>
                </a:lnTo>
                <a:lnTo>
                  <a:pt x="288" y="240"/>
                </a:lnTo>
                <a:lnTo>
                  <a:pt x="192" y="288"/>
                </a:lnTo>
                <a:lnTo>
                  <a:pt x="109" y="265"/>
                </a:lnTo>
                <a:lnTo>
                  <a:pt x="48" y="240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title"/>
          </p:nvPr>
        </p:nvSpPr>
        <p:spPr>
          <a:xfrm>
            <a:off x="2362200" y="381000"/>
            <a:ext cx="7016750" cy="9144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altLang="en-US" sz="2800" noProof="1"/>
              <a:t>In assenza di vincoli l’impatto è distribuito e non produce danni permanenti.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2362200" y="3429000"/>
            <a:ext cx="6769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1pPr>
            <a:lvl2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2pPr>
            <a:lvl3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3pPr>
            <a:lvl4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4pPr>
            <a:lvl5pPr algn="l">
              <a:lnSpc>
                <a:spcPct val="70000"/>
              </a:lnSpc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2"/>
                </a:solidFill>
                <a:latin typeface="Arial Narrow" panose="020B0606020202030204" pitchFamily="34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en-US" altLang="en-US" sz="2800" noProof="1"/>
              <a:t>In presenza di vincoli l’impatto supera la soglia tollerata dal sistema, che subisce un danno permanente.</a:t>
            </a:r>
          </a:p>
        </p:txBody>
      </p:sp>
      <p:sp>
        <p:nvSpPr>
          <p:cNvPr id="72712" name="Freeform 8"/>
          <p:cNvSpPr>
            <a:spLocks/>
          </p:cNvSpPr>
          <p:nvPr/>
        </p:nvSpPr>
        <p:spPr bwMode="auto">
          <a:xfrm>
            <a:off x="2565400" y="1301750"/>
            <a:ext cx="6686550" cy="1136650"/>
          </a:xfrm>
          <a:custGeom>
            <a:avLst/>
            <a:gdLst>
              <a:gd name="T0" fmla="*/ 0 w 3889"/>
              <a:gd name="T1" fmla="*/ 0 h 716"/>
              <a:gd name="T2" fmla="*/ 87 w 3889"/>
              <a:gd name="T3" fmla="*/ 254 h 716"/>
              <a:gd name="T4" fmla="*/ 216 w 3889"/>
              <a:gd name="T5" fmla="*/ 314 h 716"/>
              <a:gd name="T6" fmla="*/ 278 w 3889"/>
              <a:gd name="T7" fmla="*/ 476 h 716"/>
              <a:gd name="T8" fmla="*/ 415 w 3889"/>
              <a:gd name="T9" fmla="*/ 668 h 716"/>
              <a:gd name="T10" fmla="*/ 551 w 3889"/>
              <a:gd name="T11" fmla="*/ 620 h 716"/>
              <a:gd name="T12" fmla="*/ 597 w 3889"/>
              <a:gd name="T13" fmla="*/ 428 h 716"/>
              <a:gd name="T14" fmla="*/ 506 w 3889"/>
              <a:gd name="T15" fmla="*/ 236 h 716"/>
              <a:gd name="T16" fmla="*/ 688 w 3889"/>
              <a:gd name="T17" fmla="*/ 92 h 716"/>
              <a:gd name="T18" fmla="*/ 825 w 3889"/>
              <a:gd name="T19" fmla="*/ 92 h 716"/>
              <a:gd name="T20" fmla="*/ 1053 w 3889"/>
              <a:gd name="T21" fmla="*/ 236 h 716"/>
              <a:gd name="T22" fmla="*/ 1327 w 3889"/>
              <a:gd name="T23" fmla="*/ 332 h 716"/>
              <a:gd name="T24" fmla="*/ 1555 w 3889"/>
              <a:gd name="T25" fmla="*/ 140 h 716"/>
              <a:gd name="T26" fmla="*/ 1737 w 3889"/>
              <a:gd name="T27" fmla="*/ 140 h 716"/>
              <a:gd name="T28" fmla="*/ 1919 w 3889"/>
              <a:gd name="T29" fmla="*/ 284 h 716"/>
              <a:gd name="T30" fmla="*/ 2102 w 3889"/>
              <a:gd name="T31" fmla="*/ 332 h 716"/>
              <a:gd name="T32" fmla="*/ 2330 w 3889"/>
              <a:gd name="T33" fmla="*/ 140 h 716"/>
              <a:gd name="T34" fmla="*/ 2517 w 3889"/>
              <a:gd name="T35" fmla="*/ 78 h 716"/>
              <a:gd name="T36" fmla="*/ 2740 w 3889"/>
              <a:gd name="T37" fmla="*/ 140 h 716"/>
              <a:gd name="T38" fmla="*/ 2831 w 3889"/>
              <a:gd name="T39" fmla="*/ 332 h 716"/>
              <a:gd name="T40" fmla="*/ 3014 w 3889"/>
              <a:gd name="T41" fmla="*/ 380 h 716"/>
              <a:gd name="T42" fmla="*/ 3151 w 3889"/>
              <a:gd name="T43" fmla="*/ 380 h 716"/>
              <a:gd name="T44" fmla="*/ 3287 w 3889"/>
              <a:gd name="T45" fmla="*/ 572 h 716"/>
              <a:gd name="T46" fmla="*/ 3424 w 3889"/>
              <a:gd name="T47" fmla="*/ 716 h 716"/>
              <a:gd name="T48" fmla="*/ 3561 w 3889"/>
              <a:gd name="T49" fmla="*/ 668 h 716"/>
              <a:gd name="T50" fmla="*/ 3607 w 3889"/>
              <a:gd name="T51" fmla="*/ 524 h 716"/>
              <a:gd name="T52" fmla="*/ 3889 w 3889"/>
              <a:gd name="T53" fmla="*/ 288 h 716"/>
              <a:gd name="T54" fmla="*/ 3889 w 3889"/>
              <a:gd name="T55" fmla="*/ 0 h 716"/>
              <a:gd name="T56" fmla="*/ 0 w 3889"/>
              <a:gd name="T57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89" h="716">
                <a:moveTo>
                  <a:pt x="0" y="0"/>
                </a:moveTo>
                <a:lnTo>
                  <a:pt x="87" y="254"/>
                </a:lnTo>
                <a:lnTo>
                  <a:pt x="216" y="314"/>
                </a:lnTo>
                <a:lnTo>
                  <a:pt x="278" y="476"/>
                </a:lnTo>
                <a:lnTo>
                  <a:pt x="415" y="668"/>
                </a:lnTo>
                <a:lnTo>
                  <a:pt x="551" y="620"/>
                </a:lnTo>
                <a:lnTo>
                  <a:pt x="597" y="428"/>
                </a:lnTo>
                <a:lnTo>
                  <a:pt x="506" y="236"/>
                </a:lnTo>
                <a:lnTo>
                  <a:pt x="688" y="92"/>
                </a:lnTo>
                <a:lnTo>
                  <a:pt x="825" y="92"/>
                </a:lnTo>
                <a:lnTo>
                  <a:pt x="1053" y="236"/>
                </a:lnTo>
                <a:lnTo>
                  <a:pt x="1327" y="332"/>
                </a:lnTo>
                <a:lnTo>
                  <a:pt x="1555" y="140"/>
                </a:lnTo>
                <a:lnTo>
                  <a:pt x="1737" y="140"/>
                </a:lnTo>
                <a:lnTo>
                  <a:pt x="1919" y="284"/>
                </a:lnTo>
                <a:lnTo>
                  <a:pt x="2102" y="332"/>
                </a:lnTo>
                <a:lnTo>
                  <a:pt x="2330" y="140"/>
                </a:lnTo>
                <a:lnTo>
                  <a:pt x="2517" y="78"/>
                </a:lnTo>
                <a:lnTo>
                  <a:pt x="2740" y="140"/>
                </a:lnTo>
                <a:lnTo>
                  <a:pt x="2831" y="332"/>
                </a:lnTo>
                <a:lnTo>
                  <a:pt x="3014" y="380"/>
                </a:lnTo>
                <a:lnTo>
                  <a:pt x="3151" y="380"/>
                </a:lnTo>
                <a:lnTo>
                  <a:pt x="3287" y="572"/>
                </a:lnTo>
                <a:lnTo>
                  <a:pt x="3424" y="716"/>
                </a:lnTo>
                <a:lnTo>
                  <a:pt x="3561" y="668"/>
                </a:lnTo>
                <a:lnTo>
                  <a:pt x="3607" y="524"/>
                </a:lnTo>
                <a:lnTo>
                  <a:pt x="3889" y="288"/>
                </a:lnTo>
                <a:lnTo>
                  <a:pt x="3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 w="12700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Freeform 9"/>
          <p:cNvSpPr>
            <a:spLocks/>
          </p:cNvSpPr>
          <p:nvPr/>
        </p:nvSpPr>
        <p:spPr bwMode="auto">
          <a:xfrm>
            <a:off x="2724150" y="1524000"/>
            <a:ext cx="2146300" cy="1295400"/>
          </a:xfrm>
          <a:custGeom>
            <a:avLst/>
            <a:gdLst>
              <a:gd name="T0" fmla="*/ 102 w 1248"/>
              <a:gd name="T1" fmla="*/ 312 h 816"/>
              <a:gd name="T2" fmla="*/ 240 w 1248"/>
              <a:gd name="T3" fmla="*/ 576 h 816"/>
              <a:gd name="T4" fmla="*/ 288 w 1248"/>
              <a:gd name="T5" fmla="*/ 624 h 816"/>
              <a:gd name="T6" fmla="*/ 384 w 1248"/>
              <a:gd name="T7" fmla="*/ 624 h 816"/>
              <a:gd name="T8" fmla="*/ 480 w 1248"/>
              <a:gd name="T9" fmla="*/ 576 h 816"/>
              <a:gd name="T10" fmla="*/ 576 w 1248"/>
              <a:gd name="T11" fmla="*/ 480 h 816"/>
              <a:gd name="T12" fmla="*/ 576 w 1248"/>
              <a:gd name="T13" fmla="*/ 288 h 816"/>
              <a:gd name="T14" fmla="*/ 576 w 1248"/>
              <a:gd name="T15" fmla="*/ 192 h 816"/>
              <a:gd name="T16" fmla="*/ 528 w 1248"/>
              <a:gd name="T17" fmla="*/ 96 h 816"/>
              <a:gd name="T18" fmla="*/ 576 w 1248"/>
              <a:gd name="T19" fmla="*/ 48 h 816"/>
              <a:gd name="T20" fmla="*/ 720 w 1248"/>
              <a:gd name="T21" fmla="*/ 0 h 816"/>
              <a:gd name="T22" fmla="*/ 864 w 1248"/>
              <a:gd name="T23" fmla="*/ 144 h 816"/>
              <a:gd name="T24" fmla="*/ 1104 w 1248"/>
              <a:gd name="T25" fmla="*/ 240 h 816"/>
              <a:gd name="T26" fmla="*/ 1248 w 1248"/>
              <a:gd name="T27" fmla="*/ 384 h 816"/>
              <a:gd name="T28" fmla="*/ 1248 w 1248"/>
              <a:gd name="T29" fmla="*/ 480 h 816"/>
              <a:gd name="T30" fmla="*/ 960 w 1248"/>
              <a:gd name="T31" fmla="*/ 432 h 816"/>
              <a:gd name="T32" fmla="*/ 864 w 1248"/>
              <a:gd name="T33" fmla="*/ 528 h 816"/>
              <a:gd name="T34" fmla="*/ 720 w 1248"/>
              <a:gd name="T35" fmla="*/ 672 h 816"/>
              <a:gd name="T36" fmla="*/ 576 w 1248"/>
              <a:gd name="T37" fmla="*/ 768 h 816"/>
              <a:gd name="T38" fmla="*/ 384 w 1248"/>
              <a:gd name="T39" fmla="*/ 816 h 816"/>
              <a:gd name="T40" fmla="*/ 240 w 1248"/>
              <a:gd name="T41" fmla="*/ 816 h 816"/>
              <a:gd name="T42" fmla="*/ 144 w 1248"/>
              <a:gd name="T43" fmla="*/ 768 h 816"/>
              <a:gd name="T44" fmla="*/ 0 w 1248"/>
              <a:gd name="T45" fmla="*/ 576 h 816"/>
              <a:gd name="T46" fmla="*/ 21 w 1248"/>
              <a:gd name="T47" fmla="*/ 309 h 816"/>
              <a:gd name="T48" fmla="*/ 102 w 1248"/>
              <a:gd name="T49" fmla="*/ 31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48" h="816">
                <a:moveTo>
                  <a:pt x="102" y="312"/>
                </a:moveTo>
                <a:lnTo>
                  <a:pt x="240" y="576"/>
                </a:lnTo>
                <a:lnTo>
                  <a:pt x="288" y="624"/>
                </a:lnTo>
                <a:lnTo>
                  <a:pt x="384" y="624"/>
                </a:lnTo>
                <a:lnTo>
                  <a:pt x="480" y="576"/>
                </a:lnTo>
                <a:lnTo>
                  <a:pt x="576" y="480"/>
                </a:lnTo>
                <a:lnTo>
                  <a:pt x="576" y="288"/>
                </a:lnTo>
                <a:lnTo>
                  <a:pt x="576" y="192"/>
                </a:lnTo>
                <a:lnTo>
                  <a:pt x="528" y="96"/>
                </a:lnTo>
                <a:lnTo>
                  <a:pt x="576" y="48"/>
                </a:lnTo>
                <a:lnTo>
                  <a:pt x="720" y="0"/>
                </a:lnTo>
                <a:lnTo>
                  <a:pt x="864" y="144"/>
                </a:lnTo>
                <a:lnTo>
                  <a:pt x="1104" y="240"/>
                </a:lnTo>
                <a:lnTo>
                  <a:pt x="1248" y="384"/>
                </a:lnTo>
                <a:lnTo>
                  <a:pt x="1248" y="480"/>
                </a:lnTo>
                <a:lnTo>
                  <a:pt x="960" y="432"/>
                </a:lnTo>
                <a:lnTo>
                  <a:pt x="864" y="528"/>
                </a:lnTo>
                <a:lnTo>
                  <a:pt x="720" y="672"/>
                </a:lnTo>
                <a:lnTo>
                  <a:pt x="576" y="768"/>
                </a:lnTo>
                <a:lnTo>
                  <a:pt x="384" y="816"/>
                </a:lnTo>
                <a:lnTo>
                  <a:pt x="240" y="816"/>
                </a:lnTo>
                <a:lnTo>
                  <a:pt x="144" y="768"/>
                </a:lnTo>
                <a:lnTo>
                  <a:pt x="0" y="576"/>
                </a:lnTo>
                <a:lnTo>
                  <a:pt x="21" y="309"/>
                </a:lnTo>
                <a:lnTo>
                  <a:pt x="102" y="312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2478088" y="1295400"/>
            <a:ext cx="6781800" cy="17526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15" name="AutoShape 11"/>
          <p:cNvSpPr>
            <a:spLocks noChangeArrowheads="1"/>
          </p:cNvSpPr>
          <p:nvPr/>
        </p:nvSpPr>
        <p:spPr bwMode="auto">
          <a:xfrm rot="3600000">
            <a:off x="4010025" y="1635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AutoShape 12"/>
          <p:cNvSpPr>
            <a:spLocks noChangeArrowheads="1"/>
          </p:cNvSpPr>
          <p:nvPr/>
        </p:nvSpPr>
        <p:spPr bwMode="auto">
          <a:xfrm rot="3600000">
            <a:off x="5248275" y="1635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AutoShape 13"/>
          <p:cNvSpPr>
            <a:spLocks noChangeArrowheads="1"/>
          </p:cNvSpPr>
          <p:nvPr/>
        </p:nvSpPr>
        <p:spPr bwMode="auto">
          <a:xfrm rot="3600000">
            <a:off x="6569075" y="1635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 rot="3600000">
            <a:off x="384492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AutoShape 15"/>
          <p:cNvSpPr>
            <a:spLocks noChangeArrowheads="1"/>
          </p:cNvSpPr>
          <p:nvPr/>
        </p:nvSpPr>
        <p:spPr bwMode="auto">
          <a:xfrm rot="3600000">
            <a:off x="3679825" y="1939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AutoShape 16"/>
          <p:cNvSpPr>
            <a:spLocks noChangeArrowheads="1"/>
          </p:cNvSpPr>
          <p:nvPr/>
        </p:nvSpPr>
        <p:spPr bwMode="auto">
          <a:xfrm rot="3600000">
            <a:off x="500062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AutoShape 17"/>
          <p:cNvSpPr>
            <a:spLocks noChangeArrowheads="1"/>
          </p:cNvSpPr>
          <p:nvPr/>
        </p:nvSpPr>
        <p:spPr bwMode="auto">
          <a:xfrm rot="3600000">
            <a:off x="3762375" y="1558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2" name="AutoShape 18"/>
          <p:cNvSpPr>
            <a:spLocks noChangeArrowheads="1"/>
          </p:cNvSpPr>
          <p:nvPr/>
        </p:nvSpPr>
        <p:spPr bwMode="auto">
          <a:xfrm rot="3600000">
            <a:off x="3597275" y="1711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AutoShape 19"/>
          <p:cNvSpPr>
            <a:spLocks noChangeArrowheads="1"/>
          </p:cNvSpPr>
          <p:nvPr/>
        </p:nvSpPr>
        <p:spPr bwMode="auto">
          <a:xfrm rot="3600000">
            <a:off x="516572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4" name="AutoShape 20"/>
          <p:cNvSpPr>
            <a:spLocks noChangeArrowheads="1"/>
          </p:cNvSpPr>
          <p:nvPr/>
        </p:nvSpPr>
        <p:spPr bwMode="auto">
          <a:xfrm rot="3600000">
            <a:off x="5495925" y="1711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5" name="AutoShape 21"/>
          <p:cNvSpPr>
            <a:spLocks noChangeArrowheads="1"/>
          </p:cNvSpPr>
          <p:nvPr/>
        </p:nvSpPr>
        <p:spPr bwMode="auto">
          <a:xfrm rot="3600000">
            <a:off x="698182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6" name="AutoShape 22"/>
          <p:cNvSpPr>
            <a:spLocks noChangeArrowheads="1"/>
          </p:cNvSpPr>
          <p:nvPr/>
        </p:nvSpPr>
        <p:spPr bwMode="auto">
          <a:xfrm rot="3600000">
            <a:off x="7146925" y="1635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7" name="AutoShape 23"/>
          <p:cNvSpPr>
            <a:spLocks noChangeArrowheads="1"/>
          </p:cNvSpPr>
          <p:nvPr/>
        </p:nvSpPr>
        <p:spPr bwMode="auto">
          <a:xfrm rot="3600000">
            <a:off x="6899275" y="1558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8" name="AutoShape 24"/>
          <p:cNvSpPr>
            <a:spLocks noChangeArrowheads="1"/>
          </p:cNvSpPr>
          <p:nvPr/>
        </p:nvSpPr>
        <p:spPr bwMode="auto">
          <a:xfrm rot="3600000">
            <a:off x="6734175" y="1635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9" name="AutoShape 25"/>
          <p:cNvSpPr>
            <a:spLocks noChangeArrowheads="1"/>
          </p:cNvSpPr>
          <p:nvPr/>
        </p:nvSpPr>
        <p:spPr bwMode="auto">
          <a:xfrm rot="3600000">
            <a:off x="401002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0" name="AutoShape 26"/>
          <p:cNvSpPr>
            <a:spLocks noChangeArrowheads="1"/>
          </p:cNvSpPr>
          <p:nvPr/>
        </p:nvSpPr>
        <p:spPr bwMode="auto">
          <a:xfrm rot="3600000">
            <a:off x="6734175" y="1863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1" name="AutoShape 27"/>
          <p:cNvSpPr>
            <a:spLocks noChangeArrowheads="1"/>
          </p:cNvSpPr>
          <p:nvPr/>
        </p:nvSpPr>
        <p:spPr bwMode="auto">
          <a:xfrm rot="3600000">
            <a:off x="4257675" y="1787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2" name="AutoShape 28"/>
          <p:cNvSpPr>
            <a:spLocks noChangeArrowheads="1"/>
          </p:cNvSpPr>
          <p:nvPr/>
        </p:nvSpPr>
        <p:spPr bwMode="auto">
          <a:xfrm rot="3600000">
            <a:off x="3844925" y="1939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3" name="AutoShape 29"/>
          <p:cNvSpPr>
            <a:spLocks noChangeArrowheads="1"/>
          </p:cNvSpPr>
          <p:nvPr/>
        </p:nvSpPr>
        <p:spPr bwMode="auto">
          <a:xfrm rot="3600000">
            <a:off x="5413375" y="1863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4" name="AutoShape 30"/>
          <p:cNvSpPr>
            <a:spLocks noChangeArrowheads="1"/>
          </p:cNvSpPr>
          <p:nvPr/>
        </p:nvSpPr>
        <p:spPr bwMode="auto">
          <a:xfrm rot="3600000">
            <a:off x="7313613" y="1862137"/>
            <a:ext cx="152400" cy="85725"/>
          </a:xfrm>
          <a:prstGeom prst="homePlate">
            <a:avLst>
              <a:gd name="adj" fmla="val 4444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5" name="Freeform 31"/>
          <p:cNvSpPr>
            <a:spLocks/>
          </p:cNvSpPr>
          <p:nvPr/>
        </p:nvSpPr>
        <p:spPr bwMode="auto">
          <a:xfrm>
            <a:off x="2724150" y="4800600"/>
            <a:ext cx="2146300" cy="1295400"/>
          </a:xfrm>
          <a:custGeom>
            <a:avLst/>
            <a:gdLst>
              <a:gd name="T0" fmla="*/ 102 w 1248"/>
              <a:gd name="T1" fmla="*/ 312 h 816"/>
              <a:gd name="T2" fmla="*/ 240 w 1248"/>
              <a:gd name="T3" fmla="*/ 576 h 816"/>
              <a:gd name="T4" fmla="*/ 288 w 1248"/>
              <a:gd name="T5" fmla="*/ 624 h 816"/>
              <a:gd name="T6" fmla="*/ 384 w 1248"/>
              <a:gd name="T7" fmla="*/ 624 h 816"/>
              <a:gd name="T8" fmla="*/ 480 w 1248"/>
              <a:gd name="T9" fmla="*/ 576 h 816"/>
              <a:gd name="T10" fmla="*/ 576 w 1248"/>
              <a:gd name="T11" fmla="*/ 480 h 816"/>
              <a:gd name="T12" fmla="*/ 576 w 1248"/>
              <a:gd name="T13" fmla="*/ 288 h 816"/>
              <a:gd name="T14" fmla="*/ 576 w 1248"/>
              <a:gd name="T15" fmla="*/ 192 h 816"/>
              <a:gd name="T16" fmla="*/ 528 w 1248"/>
              <a:gd name="T17" fmla="*/ 96 h 816"/>
              <a:gd name="T18" fmla="*/ 576 w 1248"/>
              <a:gd name="T19" fmla="*/ 48 h 816"/>
              <a:gd name="T20" fmla="*/ 720 w 1248"/>
              <a:gd name="T21" fmla="*/ 0 h 816"/>
              <a:gd name="T22" fmla="*/ 864 w 1248"/>
              <a:gd name="T23" fmla="*/ 144 h 816"/>
              <a:gd name="T24" fmla="*/ 1104 w 1248"/>
              <a:gd name="T25" fmla="*/ 240 h 816"/>
              <a:gd name="T26" fmla="*/ 1248 w 1248"/>
              <a:gd name="T27" fmla="*/ 384 h 816"/>
              <a:gd name="T28" fmla="*/ 1248 w 1248"/>
              <a:gd name="T29" fmla="*/ 480 h 816"/>
              <a:gd name="T30" fmla="*/ 960 w 1248"/>
              <a:gd name="T31" fmla="*/ 432 h 816"/>
              <a:gd name="T32" fmla="*/ 864 w 1248"/>
              <a:gd name="T33" fmla="*/ 528 h 816"/>
              <a:gd name="T34" fmla="*/ 720 w 1248"/>
              <a:gd name="T35" fmla="*/ 672 h 816"/>
              <a:gd name="T36" fmla="*/ 576 w 1248"/>
              <a:gd name="T37" fmla="*/ 768 h 816"/>
              <a:gd name="T38" fmla="*/ 384 w 1248"/>
              <a:gd name="T39" fmla="*/ 816 h 816"/>
              <a:gd name="T40" fmla="*/ 240 w 1248"/>
              <a:gd name="T41" fmla="*/ 816 h 816"/>
              <a:gd name="T42" fmla="*/ 144 w 1248"/>
              <a:gd name="T43" fmla="*/ 768 h 816"/>
              <a:gd name="T44" fmla="*/ 0 w 1248"/>
              <a:gd name="T45" fmla="*/ 576 h 816"/>
              <a:gd name="T46" fmla="*/ 21 w 1248"/>
              <a:gd name="T47" fmla="*/ 309 h 816"/>
              <a:gd name="T48" fmla="*/ 102 w 1248"/>
              <a:gd name="T49" fmla="*/ 31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48" h="816">
                <a:moveTo>
                  <a:pt x="102" y="312"/>
                </a:moveTo>
                <a:lnTo>
                  <a:pt x="240" y="576"/>
                </a:lnTo>
                <a:lnTo>
                  <a:pt x="288" y="624"/>
                </a:lnTo>
                <a:lnTo>
                  <a:pt x="384" y="624"/>
                </a:lnTo>
                <a:lnTo>
                  <a:pt x="480" y="576"/>
                </a:lnTo>
                <a:lnTo>
                  <a:pt x="576" y="480"/>
                </a:lnTo>
                <a:lnTo>
                  <a:pt x="576" y="288"/>
                </a:lnTo>
                <a:lnTo>
                  <a:pt x="576" y="192"/>
                </a:lnTo>
                <a:lnTo>
                  <a:pt x="528" y="96"/>
                </a:lnTo>
                <a:lnTo>
                  <a:pt x="576" y="48"/>
                </a:lnTo>
                <a:lnTo>
                  <a:pt x="720" y="0"/>
                </a:lnTo>
                <a:lnTo>
                  <a:pt x="864" y="144"/>
                </a:lnTo>
                <a:lnTo>
                  <a:pt x="1104" y="240"/>
                </a:lnTo>
                <a:lnTo>
                  <a:pt x="1248" y="384"/>
                </a:lnTo>
                <a:lnTo>
                  <a:pt x="1248" y="480"/>
                </a:lnTo>
                <a:lnTo>
                  <a:pt x="960" y="432"/>
                </a:lnTo>
                <a:lnTo>
                  <a:pt x="864" y="528"/>
                </a:lnTo>
                <a:lnTo>
                  <a:pt x="720" y="672"/>
                </a:lnTo>
                <a:lnTo>
                  <a:pt x="576" y="768"/>
                </a:lnTo>
                <a:lnTo>
                  <a:pt x="384" y="816"/>
                </a:lnTo>
                <a:lnTo>
                  <a:pt x="240" y="816"/>
                </a:lnTo>
                <a:lnTo>
                  <a:pt x="144" y="768"/>
                </a:lnTo>
                <a:lnTo>
                  <a:pt x="0" y="576"/>
                </a:lnTo>
                <a:lnTo>
                  <a:pt x="21" y="309"/>
                </a:lnTo>
                <a:lnTo>
                  <a:pt x="102" y="312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6" name="Rectangle 32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37" name="Freeform 33"/>
          <p:cNvSpPr>
            <a:spLocks/>
          </p:cNvSpPr>
          <p:nvPr/>
        </p:nvSpPr>
        <p:spPr bwMode="auto">
          <a:xfrm>
            <a:off x="5861050" y="5167313"/>
            <a:ext cx="3389313" cy="1081087"/>
          </a:xfrm>
          <a:custGeom>
            <a:avLst/>
            <a:gdLst>
              <a:gd name="T0" fmla="*/ 12 w 1971"/>
              <a:gd name="T1" fmla="*/ 147 h 681"/>
              <a:gd name="T2" fmla="*/ 12 w 1971"/>
              <a:gd name="T3" fmla="*/ 201 h 681"/>
              <a:gd name="T4" fmla="*/ 0 w 1971"/>
              <a:gd name="T5" fmla="*/ 297 h 681"/>
              <a:gd name="T6" fmla="*/ 288 w 1971"/>
              <a:gd name="T7" fmla="*/ 345 h 681"/>
              <a:gd name="T8" fmla="*/ 432 w 1971"/>
              <a:gd name="T9" fmla="*/ 249 h 681"/>
              <a:gd name="T10" fmla="*/ 624 w 1971"/>
              <a:gd name="T11" fmla="*/ 297 h 681"/>
              <a:gd name="T12" fmla="*/ 864 w 1971"/>
              <a:gd name="T13" fmla="*/ 393 h 681"/>
              <a:gd name="T14" fmla="*/ 960 w 1971"/>
              <a:gd name="T15" fmla="*/ 489 h 681"/>
              <a:gd name="T16" fmla="*/ 1200 w 1971"/>
              <a:gd name="T17" fmla="*/ 585 h 681"/>
              <a:gd name="T18" fmla="*/ 1488 w 1971"/>
              <a:gd name="T19" fmla="*/ 633 h 681"/>
              <a:gd name="T20" fmla="*/ 1680 w 1971"/>
              <a:gd name="T21" fmla="*/ 681 h 681"/>
              <a:gd name="T22" fmla="*/ 1872 w 1971"/>
              <a:gd name="T23" fmla="*/ 633 h 681"/>
              <a:gd name="T24" fmla="*/ 1920 w 1971"/>
              <a:gd name="T25" fmla="*/ 489 h 681"/>
              <a:gd name="T26" fmla="*/ 1971 w 1971"/>
              <a:gd name="T27" fmla="*/ 309 h 681"/>
              <a:gd name="T28" fmla="*/ 1971 w 1971"/>
              <a:gd name="T29" fmla="*/ 0 h 681"/>
              <a:gd name="T30" fmla="*/ 1776 w 1971"/>
              <a:gd name="T31" fmla="*/ 201 h 681"/>
              <a:gd name="T32" fmla="*/ 1680 w 1971"/>
              <a:gd name="T33" fmla="*/ 345 h 681"/>
              <a:gd name="T34" fmla="*/ 1584 w 1971"/>
              <a:gd name="T35" fmla="*/ 441 h 681"/>
              <a:gd name="T36" fmla="*/ 1440 w 1971"/>
              <a:gd name="T37" fmla="*/ 393 h 681"/>
              <a:gd name="T38" fmla="*/ 1296 w 1971"/>
              <a:gd name="T39" fmla="*/ 201 h 681"/>
              <a:gd name="T40" fmla="*/ 1152 w 1971"/>
              <a:gd name="T41" fmla="*/ 297 h 681"/>
              <a:gd name="T42" fmla="*/ 1008 w 1971"/>
              <a:gd name="T43" fmla="*/ 249 h 681"/>
              <a:gd name="T44" fmla="*/ 954 w 1971"/>
              <a:gd name="T45" fmla="*/ 273 h 681"/>
              <a:gd name="T46" fmla="*/ 894 w 1971"/>
              <a:gd name="T47" fmla="*/ 231 h 681"/>
              <a:gd name="T48" fmla="*/ 852 w 1971"/>
              <a:gd name="T49" fmla="*/ 237 h 681"/>
              <a:gd name="T50" fmla="*/ 714 w 1971"/>
              <a:gd name="T51" fmla="*/ 225 h 681"/>
              <a:gd name="T52" fmla="*/ 474 w 1971"/>
              <a:gd name="T53" fmla="*/ 117 h 681"/>
              <a:gd name="T54" fmla="*/ 342 w 1971"/>
              <a:gd name="T55" fmla="*/ 141 h 681"/>
              <a:gd name="T56" fmla="*/ 258 w 1971"/>
              <a:gd name="T57" fmla="*/ 189 h 681"/>
              <a:gd name="T58" fmla="*/ 180 w 1971"/>
              <a:gd name="T59" fmla="*/ 213 h 681"/>
              <a:gd name="T60" fmla="*/ 90 w 1971"/>
              <a:gd name="T61" fmla="*/ 201 h 681"/>
              <a:gd name="T62" fmla="*/ 12 w 1971"/>
              <a:gd name="T63" fmla="*/ 14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681">
                <a:moveTo>
                  <a:pt x="12" y="147"/>
                </a:moveTo>
                <a:lnTo>
                  <a:pt x="12" y="201"/>
                </a:lnTo>
                <a:lnTo>
                  <a:pt x="0" y="297"/>
                </a:lnTo>
                <a:lnTo>
                  <a:pt x="288" y="345"/>
                </a:lnTo>
                <a:lnTo>
                  <a:pt x="432" y="249"/>
                </a:lnTo>
                <a:lnTo>
                  <a:pt x="624" y="297"/>
                </a:lnTo>
                <a:lnTo>
                  <a:pt x="864" y="393"/>
                </a:lnTo>
                <a:lnTo>
                  <a:pt x="960" y="489"/>
                </a:lnTo>
                <a:lnTo>
                  <a:pt x="1200" y="585"/>
                </a:lnTo>
                <a:lnTo>
                  <a:pt x="1488" y="633"/>
                </a:lnTo>
                <a:lnTo>
                  <a:pt x="1680" y="681"/>
                </a:lnTo>
                <a:lnTo>
                  <a:pt x="1872" y="633"/>
                </a:lnTo>
                <a:lnTo>
                  <a:pt x="1920" y="489"/>
                </a:lnTo>
                <a:lnTo>
                  <a:pt x="1971" y="309"/>
                </a:lnTo>
                <a:lnTo>
                  <a:pt x="1971" y="0"/>
                </a:lnTo>
                <a:lnTo>
                  <a:pt x="1776" y="201"/>
                </a:lnTo>
                <a:lnTo>
                  <a:pt x="1680" y="345"/>
                </a:lnTo>
                <a:lnTo>
                  <a:pt x="1584" y="441"/>
                </a:lnTo>
                <a:lnTo>
                  <a:pt x="1440" y="393"/>
                </a:lnTo>
                <a:lnTo>
                  <a:pt x="1296" y="201"/>
                </a:lnTo>
                <a:lnTo>
                  <a:pt x="1152" y="297"/>
                </a:lnTo>
                <a:lnTo>
                  <a:pt x="1008" y="249"/>
                </a:lnTo>
                <a:lnTo>
                  <a:pt x="954" y="273"/>
                </a:lnTo>
                <a:lnTo>
                  <a:pt x="894" y="231"/>
                </a:lnTo>
                <a:lnTo>
                  <a:pt x="852" y="237"/>
                </a:lnTo>
                <a:lnTo>
                  <a:pt x="714" y="225"/>
                </a:lnTo>
                <a:lnTo>
                  <a:pt x="474" y="117"/>
                </a:lnTo>
                <a:lnTo>
                  <a:pt x="342" y="141"/>
                </a:lnTo>
                <a:lnTo>
                  <a:pt x="258" y="189"/>
                </a:lnTo>
                <a:lnTo>
                  <a:pt x="180" y="213"/>
                </a:lnTo>
                <a:lnTo>
                  <a:pt x="90" y="201"/>
                </a:lnTo>
                <a:lnTo>
                  <a:pt x="12" y="147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8" name="AutoShape 34"/>
          <p:cNvSpPr>
            <a:spLocks noChangeArrowheads="1"/>
          </p:cNvSpPr>
          <p:nvPr/>
        </p:nvSpPr>
        <p:spPr bwMode="auto">
          <a:xfrm rot="3600000">
            <a:off x="7807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39" name="AutoShape 35"/>
          <p:cNvSpPr>
            <a:spLocks noChangeArrowheads="1"/>
          </p:cNvSpPr>
          <p:nvPr/>
        </p:nvSpPr>
        <p:spPr bwMode="auto">
          <a:xfrm rot="3600000">
            <a:off x="52482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0" name="AutoShape 36"/>
          <p:cNvSpPr>
            <a:spLocks noChangeArrowheads="1"/>
          </p:cNvSpPr>
          <p:nvPr/>
        </p:nvSpPr>
        <p:spPr bwMode="auto">
          <a:xfrm rot="3600000">
            <a:off x="65690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1" name="AutoShape 37"/>
          <p:cNvSpPr>
            <a:spLocks noChangeArrowheads="1"/>
          </p:cNvSpPr>
          <p:nvPr/>
        </p:nvSpPr>
        <p:spPr bwMode="auto">
          <a:xfrm rot="3600000">
            <a:off x="755967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2" name="AutoShape 38"/>
          <p:cNvSpPr>
            <a:spLocks noChangeArrowheads="1"/>
          </p:cNvSpPr>
          <p:nvPr/>
        </p:nvSpPr>
        <p:spPr bwMode="auto">
          <a:xfrm rot="3600000">
            <a:off x="714692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3" name="AutoShape 39"/>
          <p:cNvSpPr>
            <a:spLocks noChangeArrowheads="1"/>
          </p:cNvSpPr>
          <p:nvPr/>
        </p:nvSpPr>
        <p:spPr bwMode="auto">
          <a:xfrm rot="3600000">
            <a:off x="50006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4" name="AutoShape 40"/>
          <p:cNvSpPr>
            <a:spLocks noChangeArrowheads="1"/>
          </p:cNvSpPr>
          <p:nvPr/>
        </p:nvSpPr>
        <p:spPr bwMode="auto">
          <a:xfrm rot="3600000">
            <a:off x="590867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5" name="AutoShape 41"/>
          <p:cNvSpPr>
            <a:spLocks noChangeArrowheads="1"/>
          </p:cNvSpPr>
          <p:nvPr/>
        </p:nvSpPr>
        <p:spPr bwMode="auto">
          <a:xfrm rot="3600000">
            <a:off x="56610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6" name="AutoShape 42"/>
          <p:cNvSpPr>
            <a:spLocks noChangeArrowheads="1"/>
          </p:cNvSpPr>
          <p:nvPr/>
        </p:nvSpPr>
        <p:spPr bwMode="auto">
          <a:xfrm rot="3600000">
            <a:off x="51657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7" name="AutoShape 43"/>
          <p:cNvSpPr>
            <a:spLocks noChangeArrowheads="1"/>
          </p:cNvSpPr>
          <p:nvPr/>
        </p:nvSpPr>
        <p:spPr bwMode="auto">
          <a:xfrm rot="3600000">
            <a:off x="5495925" y="4987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8" name="AutoShape 44"/>
          <p:cNvSpPr>
            <a:spLocks noChangeArrowheads="1"/>
          </p:cNvSpPr>
          <p:nvPr/>
        </p:nvSpPr>
        <p:spPr bwMode="auto">
          <a:xfrm rot="3600000">
            <a:off x="69818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49" name="AutoShape 45"/>
          <p:cNvSpPr>
            <a:spLocks noChangeArrowheads="1"/>
          </p:cNvSpPr>
          <p:nvPr/>
        </p:nvSpPr>
        <p:spPr bwMode="auto">
          <a:xfrm rot="3600000">
            <a:off x="714692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0" name="AutoShape 46"/>
          <p:cNvSpPr>
            <a:spLocks noChangeArrowheads="1"/>
          </p:cNvSpPr>
          <p:nvPr/>
        </p:nvSpPr>
        <p:spPr bwMode="auto">
          <a:xfrm rot="3600000">
            <a:off x="6899275" y="4835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1" name="AutoShape 47"/>
          <p:cNvSpPr>
            <a:spLocks noChangeArrowheads="1"/>
          </p:cNvSpPr>
          <p:nvPr/>
        </p:nvSpPr>
        <p:spPr bwMode="auto">
          <a:xfrm rot="3600000">
            <a:off x="67341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2" name="AutoShape 48"/>
          <p:cNvSpPr>
            <a:spLocks noChangeArrowheads="1"/>
          </p:cNvSpPr>
          <p:nvPr/>
        </p:nvSpPr>
        <p:spPr bwMode="auto">
          <a:xfrm rot="3600000">
            <a:off x="632142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3" name="AutoShape 49"/>
          <p:cNvSpPr>
            <a:spLocks noChangeArrowheads="1"/>
          </p:cNvSpPr>
          <p:nvPr/>
        </p:nvSpPr>
        <p:spPr bwMode="auto">
          <a:xfrm rot="3600000">
            <a:off x="67341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4" name="AutoShape 50"/>
          <p:cNvSpPr>
            <a:spLocks noChangeArrowheads="1"/>
          </p:cNvSpPr>
          <p:nvPr/>
        </p:nvSpPr>
        <p:spPr bwMode="auto">
          <a:xfrm rot="3600000">
            <a:off x="65690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5" name="AutoShape 51"/>
          <p:cNvSpPr>
            <a:spLocks noChangeArrowheads="1"/>
          </p:cNvSpPr>
          <p:nvPr/>
        </p:nvSpPr>
        <p:spPr bwMode="auto">
          <a:xfrm rot="3600000">
            <a:off x="6156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6" name="AutoShape 52"/>
          <p:cNvSpPr>
            <a:spLocks noChangeArrowheads="1"/>
          </p:cNvSpPr>
          <p:nvPr/>
        </p:nvSpPr>
        <p:spPr bwMode="auto">
          <a:xfrm rot="3600000">
            <a:off x="54133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7" name="AutoShape 53"/>
          <p:cNvSpPr>
            <a:spLocks noChangeArrowheads="1"/>
          </p:cNvSpPr>
          <p:nvPr/>
        </p:nvSpPr>
        <p:spPr bwMode="auto">
          <a:xfrm rot="3600000">
            <a:off x="7313613" y="5138737"/>
            <a:ext cx="152400" cy="85725"/>
          </a:xfrm>
          <a:prstGeom prst="homePlate">
            <a:avLst>
              <a:gd name="adj" fmla="val 4444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58" name="Text Box 54"/>
          <p:cNvSpPr txBox="1">
            <a:spLocks noChangeArrowheads="1"/>
          </p:cNvSpPr>
          <p:nvPr/>
        </p:nvSpPr>
        <p:spPr bwMode="auto">
          <a:xfrm>
            <a:off x="2806700" y="57150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400">
                <a:solidFill>
                  <a:srgbClr val="FF3300"/>
                </a:solidFill>
              </a:rPr>
              <a:t>Divieto di ancoraggio</a:t>
            </a:r>
            <a:endParaRPr kumimoji="0" lang="en-US" altLang="en-US" sz="2400" b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760" name="Freeform 56"/>
          <p:cNvSpPr>
            <a:spLocks/>
          </p:cNvSpPr>
          <p:nvPr/>
        </p:nvSpPr>
        <p:spPr bwMode="auto">
          <a:xfrm>
            <a:off x="2559050" y="4648200"/>
            <a:ext cx="2724150" cy="1600200"/>
          </a:xfrm>
          <a:custGeom>
            <a:avLst/>
            <a:gdLst>
              <a:gd name="T0" fmla="*/ 96 w 1584"/>
              <a:gd name="T1" fmla="*/ 192 h 1008"/>
              <a:gd name="T2" fmla="*/ 0 w 1584"/>
              <a:gd name="T3" fmla="*/ 1008 h 1008"/>
              <a:gd name="T4" fmla="*/ 1584 w 1584"/>
              <a:gd name="T5" fmla="*/ 1008 h 1008"/>
              <a:gd name="T6" fmla="*/ 1248 w 1584"/>
              <a:gd name="T7" fmla="*/ 48 h 1008"/>
              <a:gd name="T8" fmla="*/ 768 w 1584"/>
              <a:gd name="T9" fmla="*/ 0 h 1008"/>
              <a:gd name="T10" fmla="*/ 288 w 1584"/>
              <a:gd name="T11" fmla="*/ 96 h 1008"/>
              <a:gd name="T12" fmla="*/ 96 w 1584"/>
              <a:gd name="T13" fmla="*/ 19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84" h="1008">
                <a:moveTo>
                  <a:pt x="96" y="192"/>
                </a:moveTo>
                <a:lnTo>
                  <a:pt x="0" y="1008"/>
                </a:lnTo>
                <a:lnTo>
                  <a:pt x="1584" y="1008"/>
                </a:lnTo>
                <a:lnTo>
                  <a:pt x="1248" y="48"/>
                </a:lnTo>
                <a:lnTo>
                  <a:pt x="768" y="0"/>
                </a:lnTo>
                <a:lnTo>
                  <a:pt x="288" y="96"/>
                </a:lnTo>
                <a:lnTo>
                  <a:pt x="96" y="192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61" name="Freeform 57"/>
          <p:cNvSpPr>
            <a:spLocks/>
          </p:cNvSpPr>
          <p:nvPr/>
        </p:nvSpPr>
        <p:spPr bwMode="auto">
          <a:xfrm>
            <a:off x="2565400" y="4578350"/>
            <a:ext cx="6686550" cy="1136650"/>
          </a:xfrm>
          <a:custGeom>
            <a:avLst/>
            <a:gdLst>
              <a:gd name="T0" fmla="*/ 0 w 3889"/>
              <a:gd name="T1" fmla="*/ 0 h 716"/>
              <a:gd name="T2" fmla="*/ 87 w 3889"/>
              <a:gd name="T3" fmla="*/ 254 h 716"/>
              <a:gd name="T4" fmla="*/ 216 w 3889"/>
              <a:gd name="T5" fmla="*/ 314 h 716"/>
              <a:gd name="T6" fmla="*/ 278 w 3889"/>
              <a:gd name="T7" fmla="*/ 476 h 716"/>
              <a:gd name="T8" fmla="*/ 415 w 3889"/>
              <a:gd name="T9" fmla="*/ 668 h 716"/>
              <a:gd name="T10" fmla="*/ 551 w 3889"/>
              <a:gd name="T11" fmla="*/ 620 h 716"/>
              <a:gd name="T12" fmla="*/ 597 w 3889"/>
              <a:gd name="T13" fmla="*/ 428 h 716"/>
              <a:gd name="T14" fmla="*/ 506 w 3889"/>
              <a:gd name="T15" fmla="*/ 236 h 716"/>
              <a:gd name="T16" fmla="*/ 688 w 3889"/>
              <a:gd name="T17" fmla="*/ 92 h 716"/>
              <a:gd name="T18" fmla="*/ 825 w 3889"/>
              <a:gd name="T19" fmla="*/ 92 h 716"/>
              <a:gd name="T20" fmla="*/ 1053 w 3889"/>
              <a:gd name="T21" fmla="*/ 236 h 716"/>
              <a:gd name="T22" fmla="*/ 1327 w 3889"/>
              <a:gd name="T23" fmla="*/ 332 h 716"/>
              <a:gd name="T24" fmla="*/ 1555 w 3889"/>
              <a:gd name="T25" fmla="*/ 140 h 716"/>
              <a:gd name="T26" fmla="*/ 1737 w 3889"/>
              <a:gd name="T27" fmla="*/ 140 h 716"/>
              <a:gd name="T28" fmla="*/ 1919 w 3889"/>
              <a:gd name="T29" fmla="*/ 284 h 716"/>
              <a:gd name="T30" fmla="*/ 2102 w 3889"/>
              <a:gd name="T31" fmla="*/ 332 h 716"/>
              <a:gd name="T32" fmla="*/ 2330 w 3889"/>
              <a:gd name="T33" fmla="*/ 140 h 716"/>
              <a:gd name="T34" fmla="*/ 2517 w 3889"/>
              <a:gd name="T35" fmla="*/ 78 h 716"/>
              <a:gd name="T36" fmla="*/ 2740 w 3889"/>
              <a:gd name="T37" fmla="*/ 140 h 716"/>
              <a:gd name="T38" fmla="*/ 2831 w 3889"/>
              <a:gd name="T39" fmla="*/ 332 h 716"/>
              <a:gd name="T40" fmla="*/ 3014 w 3889"/>
              <a:gd name="T41" fmla="*/ 380 h 716"/>
              <a:gd name="T42" fmla="*/ 3151 w 3889"/>
              <a:gd name="T43" fmla="*/ 380 h 716"/>
              <a:gd name="T44" fmla="*/ 3287 w 3889"/>
              <a:gd name="T45" fmla="*/ 572 h 716"/>
              <a:gd name="T46" fmla="*/ 3424 w 3889"/>
              <a:gd name="T47" fmla="*/ 716 h 716"/>
              <a:gd name="T48" fmla="*/ 3561 w 3889"/>
              <a:gd name="T49" fmla="*/ 668 h 716"/>
              <a:gd name="T50" fmla="*/ 3607 w 3889"/>
              <a:gd name="T51" fmla="*/ 524 h 716"/>
              <a:gd name="T52" fmla="*/ 3889 w 3889"/>
              <a:gd name="T53" fmla="*/ 288 h 716"/>
              <a:gd name="T54" fmla="*/ 3889 w 3889"/>
              <a:gd name="T55" fmla="*/ 0 h 716"/>
              <a:gd name="T56" fmla="*/ 0 w 3889"/>
              <a:gd name="T57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89" h="716">
                <a:moveTo>
                  <a:pt x="0" y="0"/>
                </a:moveTo>
                <a:lnTo>
                  <a:pt x="87" y="254"/>
                </a:lnTo>
                <a:lnTo>
                  <a:pt x="216" y="314"/>
                </a:lnTo>
                <a:lnTo>
                  <a:pt x="278" y="476"/>
                </a:lnTo>
                <a:lnTo>
                  <a:pt x="415" y="668"/>
                </a:lnTo>
                <a:lnTo>
                  <a:pt x="551" y="620"/>
                </a:lnTo>
                <a:lnTo>
                  <a:pt x="597" y="428"/>
                </a:lnTo>
                <a:lnTo>
                  <a:pt x="506" y="236"/>
                </a:lnTo>
                <a:lnTo>
                  <a:pt x="688" y="92"/>
                </a:lnTo>
                <a:lnTo>
                  <a:pt x="825" y="92"/>
                </a:lnTo>
                <a:lnTo>
                  <a:pt x="1053" y="236"/>
                </a:lnTo>
                <a:lnTo>
                  <a:pt x="1327" y="332"/>
                </a:lnTo>
                <a:lnTo>
                  <a:pt x="1555" y="140"/>
                </a:lnTo>
                <a:lnTo>
                  <a:pt x="1737" y="140"/>
                </a:lnTo>
                <a:lnTo>
                  <a:pt x="1919" y="284"/>
                </a:lnTo>
                <a:lnTo>
                  <a:pt x="2102" y="332"/>
                </a:lnTo>
                <a:lnTo>
                  <a:pt x="2330" y="140"/>
                </a:lnTo>
                <a:lnTo>
                  <a:pt x="2517" y="78"/>
                </a:lnTo>
                <a:lnTo>
                  <a:pt x="2740" y="140"/>
                </a:lnTo>
                <a:lnTo>
                  <a:pt x="2831" y="332"/>
                </a:lnTo>
                <a:lnTo>
                  <a:pt x="3014" y="380"/>
                </a:lnTo>
                <a:lnTo>
                  <a:pt x="3151" y="380"/>
                </a:lnTo>
                <a:lnTo>
                  <a:pt x="3287" y="572"/>
                </a:lnTo>
                <a:lnTo>
                  <a:pt x="3424" y="716"/>
                </a:lnTo>
                <a:lnTo>
                  <a:pt x="3561" y="668"/>
                </a:lnTo>
                <a:lnTo>
                  <a:pt x="3607" y="524"/>
                </a:lnTo>
                <a:lnTo>
                  <a:pt x="3889" y="288"/>
                </a:lnTo>
                <a:lnTo>
                  <a:pt x="3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 w="12700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588" y="0"/>
            <a:ext cx="6604000" cy="1371600"/>
          </a:xfrm>
        </p:spPr>
        <p:txBody>
          <a:bodyPr/>
          <a:lstStyle/>
          <a:p>
            <a:pPr algn="r"/>
            <a:r>
              <a:rPr lang="it-IT" altLang="en-US"/>
              <a:t>Self Organizing Maps</a:t>
            </a:r>
            <a:endParaRPr lang="it-IT" altLang="en-US" noProof="1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solidFill>
            <a:schemeClr val="accent1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6" name="Freeform 6"/>
          <p:cNvSpPr>
            <a:spLocks/>
          </p:cNvSpPr>
          <p:nvPr/>
        </p:nvSpPr>
        <p:spPr bwMode="auto">
          <a:xfrm>
            <a:off x="5861050" y="4800600"/>
            <a:ext cx="3389313" cy="1447800"/>
          </a:xfrm>
          <a:custGeom>
            <a:avLst/>
            <a:gdLst>
              <a:gd name="T0" fmla="*/ 48 w 1971"/>
              <a:gd name="T1" fmla="*/ 240 h 912"/>
              <a:gd name="T2" fmla="*/ 0 w 1971"/>
              <a:gd name="T3" fmla="*/ 336 h 912"/>
              <a:gd name="T4" fmla="*/ 0 w 1971"/>
              <a:gd name="T5" fmla="*/ 528 h 912"/>
              <a:gd name="T6" fmla="*/ 288 w 1971"/>
              <a:gd name="T7" fmla="*/ 576 h 912"/>
              <a:gd name="T8" fmla="*/ 432 w 1971"/>
              <a:gd name="T9" fmla="*/ 480 h 912"/>
              <a:gd name="T10" fmla="*/ 624 w 1971"/>
              <a:gd name="T11" fmla="*/ 528 h 912"/>
              <a:gd name="T12" fmla="*/ 864 w 1971"/>
              <a:gd name="T13" fmla="*/ 624 h 912"/>
              <a:gd name="T14" fmla="*/ 960 w 1971"/>
              <a:gd name="T15" fmla="*/ 720 h 912"/>
              <a:gd name="T16" fmla="*/ 1200 w 1971"/>
              <a:gd name="T17" fmla="*/ 816 h 912"/>
              <a:gd name="T18" fmla="*/ 1488 w 1971"/>
              <a:gd name="T19" fmla="*/ 864 h 912"/>
              <a:gd name="T20" fmla="*/ 1680 w 1971"/>
              <a:gd name="T21" fmla="*/ 912 h 912"/>
              <a:gd name="T22" fmla="*/ 1872 w 1971"/>
              <a:gd name="T23" fmla="*/ 864 h 912"/>
              <a:gd name="T24" fmla="*/ 1920 w 1971"/>
              <a:gd name="T25" fmla="*/ 720 h 912"/>
              <a:gd name="T26" fmla="*/ 1971 w 1971"/>
              <a:gd name="T27" fmla="*/ 540 h 912"/>
              <a:gd name="T28" fmla="*/ 1971 w 1971"/>
              <a:gd name="T29" fmla="*/ 231 h 912"/>
              <a:gd name="T30" fmla="*/ 1776 w 1971"/>
              <a:gd name="T31" fmla="*/ 432 h 912"/>
              <a:gd name="T32" fmla="*/ 1680 w 1971"/>
              <a:gd name="T33" fmla="*/ 576 h 912"/>
              <a:gd name="T34" fmla="*/ 1584 w 1971"/>
              <a:gd name="T35" fmla="*/ 672 h 912"/>
              <a:gd name="T36" fmla="*/ 1440 w 1971"/>
              <a:gd name="T37" fmla="*/ 624 h 912"/>
              <a:gd name="T38" fmla="*/ 1296 w 1971"/>
              <a:gd name="T39" fmla="*/ 432 h 912"/>
              <a:gd name="T40" fmla="*/ 1152 w 1971"/>
              <a:gd name="T41" fmla="*/ 528 h 912"/>
              <a:gd name="T42" fmla="*/ 1008 w 1971"/>
              <a:gd name="T43" fmla="*/ 480 h 912"/>
              <a:gd name="T44" fmla="*/ 912 w 1971"/>
              <a:gd name="T45" fmla="*/ 288 h 912"/>
              <a:gd name="T46" fmla="*/ 864 w 1971"/>
              <a:gd name="T47" fmla="*/ 240 h 912"/>
              <a:gd name="T48" fmla="*/ 768 w 1971"/>
              <a:gd name="T49" fmla="*/ 96 h 912"/>
              <a:gd name="T50" fmla="*/ 672 w 1971"/>
              <a:gd name="T51" fmla="*/ 48 h 912"/>
              <a:gd name="T52" fmla="*/ 576 w 1971"/>
              <a:gd name="T53" fmla="*/ 0 h 912"/>
              <a:gd name="T54" fmla="*/ 432 w 1971"/>
              <a:gd name="T55" fmla="*/ 96 h 912"/>
              <a:gd name="T56" fmla="*/ 288 w 1971"/>
              <a:gd name="T57" fmla="*/ 240 h 912"/>
              <a:gd name="T58" fmla="*/ 192 w 1971"/>
              <a:gd name="T59" fmla="*/ 288 h 912"/>
              <a:gd name="T60" fmla="*/ 109 w 1971"/>
              <a:gd name="T61" fmla="*/ 265 h 912"/>
              <a:gd name="T62" fmla="*/ 48 w 1971"/>
              <a:gd name="T63" fmla="*/ 24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912">
                <a:moveTo>
                  <a:pt x="48" y="240"/>
                </a:moveTo>
                <a:lnTo>
                  <a:pt x="0" y="336"/>
                </a:lnTo>
                <a:lnTo>
                  <a:pt x="0" y="528"/>
                </a:lnTo>
                <a:lnTo>
                  <a:pt x="288" y="576"/>
                </a:lnTo>
                <a:lnTo>
                  <a:pt x="432" y="480"/>
                </a:lnTo>
                <a:lnTo>
                  <a:pt x="624" y="528"/>
                </a:lnTo>
                <a:lnTo>
                  <a:pt x="864" y="624"/>
                </a:lnTo>
                <a:lnTo>
                  <a:pt x="960" y="720"/>
                </a:lnTo>
                <a:lnTo>
                  <a:pt x="1200" y="816"/>
                </a:lnTo>
                <a:lnTo>
                  <a:pt x="1488" y="864"/>
                </a:lnTo>
                <a:lnTo>
                  <a:pt x="1680" y="912"/>
                </a:lnTo>
                <a:lnTo>
                  <a:pt x="1872" y="864"/>
                </a:lnTo>
                <a:lnTo>
                  <a:pt x="1920" y="720"/>
                </a:lnTo>
                <a:lnTo>
                  <a:pt x="1971" y="540"/>
                </a:lnTo>
                <a:lnTo>
                  <a:pt x="1971" y="231"/>
                </a:lnTo>
                <a:lnTo>
                  <a:pt x="1776" y="432"/>
                </a:lnTo>
                <a:lnTo>
                  <a:pt x="1680" y="576"/>
                </a:lnTo>
                <a:lnTo>
                  <a:pt x="1584" y="672"/>
                </a:lnTo>
                <a:lnTo>
                  <a:pt x="1440" y="624"/>
                </a:lnTo>
                <a:lnTo>
                  <a:pt x="1296" y="432"/>
                </a:lnTo>
                <a:lnTo>
                  <a:pt x="1152" y="528"/>
                </a:lnTo>
                <a:lnTo>
                  <a:pt x="1008" y="480"/>
                </a:lnTo>
                <a:lnTo>
                  <a:pt x="912" y="288"/>
                </a:lnTo>
                <a:lnTo>
                  <a:pt x="864" y="240"/>
                </a:lnTo>
                <a:lnTo>
                  <a:pt x="768" y="96"/>
                </a:lnTo>
                <a:lnTo>
                  <a:pt x="672" y="48"/>
                </a:lnTo>
                <a:lnTo>
                  <a:pt x="576" y="0"/>
                </a:lnTo>
                <a:lnTo>
                  <a:pt x="432" y="96"/>
                </a:lnTo>
                <a:lnTo>
                  <a:pt x="288" y="240"/>
                </a:lnTo>
                <a:lnTo>
                  <a:pt x="192" y="288"/>
                </a:lnTo>
                <a:lnTo>
                  <a:pt x="109" y="265"/>
                </a:lnTo>
                <a:lnTo>
                  <a:pt x="48" y="240"/>
                </a:lnTo>
                <a:close/>
              </a:path>
            </a:pathLst>
          </a:custGeom>
          <a:solidFill>
            <a:srgbClr val="CCCC00"/>
          </a:solidFill>
          <a:ln w="12700" cap="sq" cmpd="sng">
            <a:solidFill>
              <a:srgbClr val="CC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Freeform 7"/>
          <p:cNvSpPr>
            <a:spLocks/>
          </p:cNvSpPr>
          <p:nvPr/>
        </p:nvSpPr>
        <p:spPr bwMode="auto">
          <a:xfrm>
            <a:off x="2724150" y="4800600"/>
            <a:ext cx="2146300" cy="1295400"/>
          </a:xfrm>
          <a:custGeom>
            <a:avLst/>
            <a:gdLst>
              <a:gd name="T0" fmla="*/ 102 w 1248"/>
              <a:gd name="T1" fmla="*/ 312 h 816"/>
              <a:gd name="T2" fmla="*/ 240 w 1248"/>
              <a:gd name="T3" fmla="*/ 576 h 816"/>
              <a:gd name="T4" fmla="*/ 288 w 1248"/>
              <a:gd name="T5" fmla="*/ 624 h 816"/>
              <a:gd name="T6" fmla="*/ 384 w 1248"/>
              <a:gd name="T7" fmla="*/ 624 h 816"/>
              <a:gd name="T8" fmla="*/ 480 w 1248"/>
              <a:gd name="T9" fmla="*/ 576 h 816"/>
              <a:gd name="T10" fmla="*/ 576 w 1248"/>
              <a:gd name="T11" fmla="*/ 480 h 816"/>
              <a:gd name="T12" fmla="*/ 576 w 1248"/>
              <a:gd name="T13" fmla="*/ 288 h 816"/>
              <a:gd name="T14" fmla="*/ 576 w 1248"/>
              <a:gd name="T15" fmla="*/ 192 h 816"/>
              <a:gd name="T16" fmla="*/ 528 w 1248"/>
              <a:gd name="T17" fmla="*/ 96 h 816"/>
              <a:gd name="T18" fmla="*/ 576 w 1248"/>
              <a:gd name="T19" fmla="*/ 48 h 816"/>
              <a:gd name="T20" fmla="*/ 720 w 1248"/>
              <a:gd name="T21" fmla="*/ 0 h 816"/>
              <a:gd name="T22" fmla="*/ 864 w 1248"/>
              <a:gd name="T23" fmla="*/ 144 h 816"/>
              <a:gd name="T24" fmla="*/ 1104 w 1248"/>
              <a:gd name="T25" fmla="*/ 240 h 816"/>
              <a:gd name="T26" fmla="*/ 1248 w 1248"/>
              <a:gd name="T27" fmla="*/ 384 h 816"/>
              <a:gd name="T28" fmla="*/ 1248 w 1248"/>
              <a:gd name="T29" fmla="*/ 480 h 816"/>
              <a:gd name="T30" fmla="*/ 960 w 1248"/>
              <a:gd name="T31" fmla="*/ 432 h 816"/>
              <a:gd name="T32" fmla="*/ 864 w 1248"/>
              <a:gd name="T33" fmla="*/ 528 h 816"/>
              <a:gd name="T34" fmla="*/ 720 w 1248"/>
              <a:gd name="T35" fmla="*/ 672 h 816"/>
              <a:gd name="T36" fmla="*/ 576 w 1248"/>
              <a:gd name="T37" fmla="*/ 768 h 816"/>
              <a:gd name="T38" fmla="*/ 384 w 1248"/>
              <a:gd name="T39" fmla="*/ 816 h 816"/>
              <a:gd name="T40" fmla="*/ 240 w 1248"/>
              <a:gd name="T41" fmla="*/ 816 h 816"/>
              <a:gd name="T42" fmla="*/ 144 w 1248"/>
              <a:gd name="T43" fmla="*/ 768 h 816"/>
              <a:gd name="T44" fmla="*/ 0 w 1248"/>
              <a:gd name="T45" fmla="*/ 576 h 816"/>
              <a:gd name="T46" fmla="*/ 21 w 1248"/>
              <a:gd name="T47" fmla="*/ 309 h 816"/>
              <a:gd name="T48" fmla="*/ 102 w 1248"/>
              <a:gd name="T49" fmla="*/ 31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48" h="816">
                <a:moveTo>
                  <a:pt x="102" y="312"/>
                </a:moveTo>
                <a:lnTo>
                  <a:pt x="240" y="576"/>
                </a:lnTo>
                <a:lnTo>
                  <a:pt x="288" y="624"/>
                </a:lnTo>
                <a:lnTo>
                  <a:pt x="384" y="624"/>
                </a:lnTo>
                <a:lnTo>
                  <a:pt x="480" y="576"/>
                </a:lnTo>
                <a:lnTo>
                  <a:pt x="576" y="480"/>
                </a:lnTo>
                <a:lnTo>
                  <a:pt x="576" y="288"/>
                </a:lnTo>
                <a:lnTo>
                  <a:pt x="576" y="192"/>
                </a:lnTo>
                <a:lnTo>
                  <a:pt x="528" y="96"/>
                </a:lnTo>
                <a:lnTo>
                  <a:pt x="576" y="48"/>
                </a:lnTo>
                <a:lnTo>
                  <a:pt x="720" y="0"/>
                </a:lnTo>
                <a:lnTo>
                  <a:pt x="864" y="144"/>
                </a:lnTo>
                <a:lnTo>
                  <a:pt x="1104" y="240"/>
                </a:lnTo>
                <a:lnTo>
                  <a:pt x="1248" y="384"/>
                </a:lnTo>
                <a:lnTo>
                  <a:pt x="1248" y="480"/>
                </a:lnTo>
                <a:lnTo>
                  <a:pt x="960" y="432"/>
                </a:lnTo>
                <a:lnTo>
                  <a:pt x="864" y="528"/>
                </a:lnTo>
                <a:lnTo>
                  <a:pt x="720" y="672"/>
                </a:lnTo>
                <a:lnTo>
                  <a:pt x="576" y="768"/>
                </a:lnTo>
                <a:lnTo>
                  <a:pt x="384" y="816"/>
                </a:lnTo>
                <a:lnTo>
                  <a:pt x="240" y="816"/>
                </a:lnTo>
                <a:lnTo>
                  <a:pt x="144" y="768"/>
                </a:lnTo>
                <a:lnTo>
                  <a:pt x="0" y="576"/>
                </a:lnTo>
                <a:lnTo>
                  <a:pt x="21" y="309"/>
                </a:lnTo>
                <a:lnTo>
                  <a:pt x="102" y="312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>
            <a:off x="5861050" y="5167313"/>
            <a:ext cx="3389313" cy="1081087"/>
          </a:xfrm>
          <a:custGeom>
            <a:avLst/>
            <a:gdLst>
              <a:gd name="T0" fmla="*/ 12 w 1971"/>
              <a:gd name="T1" fmla="*/ 147 h 681"/>
              <a:gd name="T2" fmla="*/ 12 w 1971"/>
              <a:gd name="T3" fmla="*/ 201 h 681"/>
              <a:gd name="T4" fmla="*/ 0 w 1971"/>
              <a:gd name="T5" fmla="*/ 297 h 681"/>
              <a:gd name="T6" fmla="*/ 288 w 1971"/>
              <a:gd name="T7" fmla="*/ 345 h 681"/>
              <a:gd name="T8" fmla="*/ 432 w 1971"/>
              <a:gd name="T9" fmla="*/ 249 h 681"/>
              <a:gd name="T10" fmla="*/ 624 w 1971"/>
              <a:gd name="T11" fmla="*/ 297 h 681"/>
              <a:gd name="T12" fmla="*/ 864 w 1971"/>
              <a:gd name="T13" fmla="*/ 393 h 681"/>
              <a:gd name="T14" fmla="*/ 960 w 1971"/>
              <a:gd name="T15" fmla="*/ 489 h 681"/>
              <a:gd name="T16" fmla="*/ 1200 w 1971"/>
              <a:gd name="T17" fmla="*/ 585 h 681"/>
              <a:gd name="T18" fmla="*/ 1488 w 1971"/>
              <a:gd name="T19" fmla="*/ 633 h 681"/>
              <a:gd name="T20" fmla="*/ 1680 w 1971"/>
              <a:gd name="T21" fmla="*/ 681 h 681"/>
              <a:gd name="T22" fmla="*/ 1872 w 1971"/>
              <a:gd name="T23" fmla="*/ 633 h 681"/>
              <a:gd name="T24" fmla="*/ 1920 w 1971"/>
              <a:gd name="T25" fmla="*/ 489 h 681"/>
              <a:gd name="T26" fmla="*/ 1971 w 1971"/>
              <a:gd name="T27" fmla="*/ 309 h 681"/>
              <a:gd name="T28" fmla="*/ 1971 w 1971"/>
              <a:gd name="T29" fmla="*/ 0 h 681"/>
              <a:gd name="T30" fmla="*/ 1776 w 1971"/>
              <a:gd name="T31" fmla="*/ 201 h 681"/>
              <a:gd name="T32" fmla="*/ 1680 w 1971"/>
              <a:gd name="T33" fmla="*/ 345 h 681"/>
              <a:gd name="T34" fmla="*/ 1584 w 1971"/>
              <a:gd name="T35" fmla="*/ 441 h 681"/>
              <a:gd name="T36" fmla="*/ 1440 w 1971"/>
              <a:gd name="T37" fmla="*/ 393 h 681"/>
              <a:gd name="T38" fmla="*/ 1296 w 1971"/>
              <a:gd name="T39" fmla="*/ 201 h 681"/>
              <a:gd name="T40" fmla="*/ 1152 w 1971"/>
              <a:gd name="T41" fmla="*/ 297 h 681"/>
              <a:gd name="T42" fmla="*/ 1008 w 1971"/>
              <a:gd name="T43" fmla="*/ 249 h 681"/>
              <a:gd name="T44" fmla="*/ 954 w 1971"/>
              <a:gd name="T45" fmla="*/ 273 h 681"/>
              <a:gd name="T46" fmla="*/ 894 w 1971"/>
              <a:gd name="T47" fmla="*/ 231 h 681"/>
              <a:gd name="T48" fmla="*/ 852 w 1971"/>
              <a:gd name="T49" fmla="*/ 237 h 681"/>
              <a:gd name="T50" fmla="*/ 714 w 1971"/>
              <a:gd name="T51" fmla="*/ 225 h 681"/>
              <a:gd name="T52" fmla="*/ 474 w 1971"/>
              <a:gd name="T53" fmla="*/ 117 h 681"/>
              <a:gd name="T54" fmla="*/ 342 w 1971"/>
              <a:gd name="T55" fmla="*/ 141 h 681"/>
              <a:gd name="T56" fmla="*/ 258 w 1971"/>
              <a:gd name="T57" fmla="*/ 189 h 681"/>
              <a:gd name="T58" fmla="*/ 180 w 1971"/>
              <a:gd name="T59" fmla="*/ 213 h 681"/>
              <a:gd name="T60" fmla="*/ 90 w 1971"/>
              <a:gd name="T61" fmla="*/ 201 h 681"/>
              <a:gd name="T62" fmla="*/ 12 w 1971"/>
              <a:gd name="T63" fmla="*/ 14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681">
                <a:moveTo>
                  <a:pt x="12" y="147"/>
                </a:moveTo>
                <a:lnTo>
                  <a:pt x="12" y="201"/>
                </a:lnTo>
                <a:lnTo>
                  <a:pt x="0" y="297"/>
                </a:lnTo>
                <a:lnTo>
                  <a:pt x="288" y="345"/>
                </a:lnTo>
                <a:lnTo>
                  <a:pt x="432" y="249"/>
                </a:lnTo>
                <a:lnTo>
                  <a:pt x="624" y="297"/>
                </a:lnTo>
                <a:lnTo>
                  <a:pt x="864" y="393"/>
                </a:lnTo>
                <a:lnTo>
                  <a:pt x="960" y="489"/>
                </a:lnTo>
                <a:lnTo>
                  <a:pt x="1200" y="585"/>
                </a:lnTo>
                <a:lnTo>
                  <a:pt x="1488" y="633"/>
                </a:lnTo>
                <a:lnTo>
                  <a:pt x="1680" y="681"/>
                </a:lnTo>
                <a:lnTo>
                  <a:pt x="1872" y="633"/>
                </a:lnTo>
                <a:lnTo>
                  <a:pt x="1920" y="489"/>
                </a:lnTo>
                <a:lnTo>
                  <a:pt x="1971" y="309"/>
                </a:lnTo>
                <a:lnTo>
                  <a:pt x="1971" y="0"/>
                </a:lnTo>
                <a:lnTo>
                  <a:pt x="1776" y="201"/>
                </a:lnTo>
                <a:lnTo>
                  <a:pt x="1680" y="345"/>
                </a:lnTo>
                <a:lnTo>
                  <a:pt x="1584" y="441"/>
                </a:lnTo>
                <a:lnTo>
                  <a:pt x="1440" y="393"/>
                </a:lnTo>
                <a:lnTo>
                  <a:pt x="1296" y="201"/>
                </a:lnTo>
                <a:lnTo>
                  <a:pt x="1152" y="297"/>
                </a:lnTo>
                <a:lnTo>
                  <a:pt x="1008" y="249"/>
                </a:lnTo>
                <a:lnTo>
                  <a:pt x="954" y="273"/>
                </a:lnTo>
                <a:lnTo>
                  <a:pt x="894" y="231"/>
                </a:lnTo>
                <a:lnTo>
                  <a:pt x="852" y="237"/>
                </a:lnTo>
                <a:lnTo>
                  <a:pt x="714" y="225"/>
                </a:lnTo>
                <a:lnTo>
                  <a:pt x="474" y="117"/>
                </a:lnTo>
                <a:lnTo>
                  <a:pt x="342" y="141"/>
                </a:lnTo>
                <a:lnTo>
                  <a:pt x="258" y="189"/>
                </a:lnTo>
                <a:lnTo>
                  <a:pt x="180" y="213"/>
                </a:lnTo>
                <a:lnTo>
                  <a:pt x="90" y="201"/>
                </a:lnTo>
                <a:lnTo>
                  <a:pt x="12" y="147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 rot="3600000">
            <a:off x="7807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 rot="3600000">
            <a:off x="52482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 rot="3600000">
            <a:off x="65690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 rot="3600000">
            <a:off x="755967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 rot="3600000">
            <a:off x="714692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 rot="3600000">
            <a:off x="50006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AutoShape 16"/>
          <p:cNvSpPr>
            <a:spLocks noChangeArrowheads="1"/>
          </p:cNvSpPr>
          <p:nvPr/>
        </p:nvSpPr>
        <p:spPr bwMode="auto">
          <a:xfrm rot="3600000">
            <a:off x="590867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AutoShape 17"/>
          <p:cNvSpPr>
            <a:spLocks noChangeArrowheads="1"/>
          </p:cNvSpPr>
          <p:nvPr/>
        </p:nvSpPr>
        <p:spPr bwMode="auto">
          <a:xfrm rot="3600000">
            <a:off x="56610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AutoShape 18"/>
          <p:cNvSpPr>
            <a:spLocks noChangeArrowheads="1"/>
          </p:cNvSpPr>
          <p:nvPr/>
        </p:nvSpPr>
        <p:spPr bwMode="auto">
          <a:xfrm rot="3600000">
            <a:off x="51657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AutoShape 19"/>
          <p:cNvSpPr>
            <a:spLocks noChangeArrowheads="1"/>
          </p:cNvSpPr>
          <p:nvPr/>
        </p:nvSpPr>
        <p:spPr bwMode="auto">
          <a:xfrm rot="3600000">
            <a:off x="5495925" y="4987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AutoShape 20"/>
          <p:cNvSpPr>
            <a:spLocks noChangeArrowheads="1"/>
          </p:cNvSpPr>
          <p:nvPr/>
        </p:nvSpPr>
        <p:spPr bwMode="auto">
          <a:xfrm rot="3600000">
            <a:off x="69818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AutoShape 21"/>
          <p:cNvSpPr>
            <a:spLocks noChangeArrowheads="1"/>
          </p:cNvSpPr>
          <p:nvPr/>
        </p:nvSpPr>
        <p:spPr bwMode="auto">
          <a:xfrm rot="3600000">
            <a:off x="714692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2" name="AutoShape 22"/>
          <p:cNvSpPr>
            <a:spLocks noChangeArrowheads="1"/>
          </p:cNvSpPr>
          <p:nvPr/>
        </p:nvSpPr>
        <p:spPr bwMode="auto">
          <a:xfrm rot="3600000">
            <a:off x="6899275" y="4835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3" name="AutoShape 23"/>
          <p:cNvSpPr>
            <a:spLocks noChangeArrowheads="1"/>
          </p:cNvSpPr>
          <p:nvPr/>
        </p:nvSpPr>
        <p:spPr bwMode="auto">
          <a:xfrm rot="3600000">
            <a:off x="67341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4" name="AutoShape 24"/>
          <p:cNvSpPr>
            <a:spLocks noChangeArrowheads="1"/>
          </p:cNvSpPr>
          <p:nvPr/>
        </p:nvSpPr>
        <p:spPr bwMode="auto">
          <a:xfrm rot="3600000">
            <a:off x="632142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5" name="AutoShape 25"/>
          <p:cNvSpPr>
            <a:spLocks noChangeArrowheads="1"/>
          </p:cNvSpPr>
          <p:nvPr/>
        </p:nvSpPr>
        <p:spPr bwMode="auto">
          <a:xfrm rot="3600000">
            <a:off x="67341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6" name="AutoShape 26"/>
          <p:cNvSpPr>
            <a:spLocks noChangeArrowheads="1"/>
          </p:cNvSpPr>
          <p:nvPr/>
        </p:nvSpPr>
        <p:spPr bwMode="auto">
          <a:xfrm rot="3600000">
            <a:off x="65690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7" name="AutoShape 27"/>
          <p:cNvSpPr>
            <a:spLocks noChangeArrowheads="1"/>
          </p:cNvSpPr>
          <p:nvPr/>
        </p:nvSpPr>
        <p:spPr bwMode="auto">
          <a:xfrm rot="3600000">
            <a:off x="6156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8" name="AutoShape 28"/>
          <p:cNvSpPr>
            <a:spLocks noChangeArrowheads="1"/>
          </p:cNvSpPr>
          <p:nvPr/>
        </p:nvSpPr>
        <p:spPr bwMode="auto">
          <a:xfrm rot="3600000">
            <a:off x="54133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9" name="AutoShape 29"/>
          <p:cNvSpPr>
            <a:spLocks noChangeArrowheads="1"/>
          </p:cNvSpPr>
          <p:nvPr/>
        </p:nvSpPr>
        <p:spPr bwMode="auto">
          <a:xfrm rot="3600000">
            <a:off x="7313613" y="5138737"/>
            <a:ext cx="152400" cy="85725"/>
          </a:xfrm>
          <a:prstGeom prst="homePlate">
            <a:avLst>
              <a:gd name="adj" fmla="val 4444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2806700" y="57150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400">
                <a:solidFill>
                  <a:srgbClr val="FF3300"/>
                </a:solidFill>
              </a:rPr>
              <a:t>Divieto di ancoraggio</a:t>
            </a:r>
            <a:endParaRPr kumimoji="0" lang="en-US" altLang="en-US" sz="2400" b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1" name="Freeform 31"/>
          <p:cNvSpPr>
            <a:spLocks/>
          </p:cNvSpPr>
          <p:nvPr/>
        </p:nvSpPr>
        <p:spPr bwMode="auto">
          <a:xfrm>
            <a:off x="2559050" y="4648200"/>
            <a:ext cx="2724150" cy="1600200"/>
          </a:xfrm>
          <a:custGeom>
            <a:avLst/>
            <a:gdLst>
              <a:gd name="T0" fmla="*/ 96 w 1584"/>
              <a:gd name="T1" fmla="*/ 192 h 1008"/>
              <a:gd name="T2" fmla="*/ 0 w 1584"/>
              <a:gd name="T3" fmla="*/ 1008 h 1008"/>
              <a:gd name="T4" fmla="*/ 1584 w 1584"/>
              <a:gd name="T5" fmla="*/ 1008 h 1008"/>
              <a:gd name="T6" fmla="*/ 1248 w 1584"/>
              <a:gd name="T7" fmla="*/ 48 h 1008"/>
              <a:gd name="T8" fmla="*/ 768 w 1584"/>
              <a:gd name="T9" fmla="*/ 0 h 1008"/>
              <a:gd name="T10" fmla="*/ 288 w 1584"/>
              <a:gd name="T11" fmla="*/ 96 h 1008"/>
              <a:gd name="T12" fmla="*/ 96 w 1584"/>
              <a:gd name="T13" fmla="*/ 19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84" h="1008">
                <a:moveTo>
                  <a:pt x="96" y="192"/>
                </a:moveTo>
                <a:lnTo>
                  <a:pt x="0" y="1008"/>
                </a:lnTo>
                <a:lnTo>
                  <a:pt x="1584" y="1008"/>
                </a:lnTo>
                <a:lnTo>
                  <a:pt x="1248" y="48"/>
                </a:lnTo>
                <a:lnTo>
                  <a:pt x="768" y="0"/>
                </a:lnTo>
                <a:lnTo>
                  <a:pt x="288" y="96"/>
                </a:lnTo>
                <a:lnTo>
                  <a:pt x="96" y="192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2" name="Freeform 32"/>
          <p:cNvSpPr>
            <a:spLocks/>
          </p:cNvSpPr>
          <p:nvPr/>
        </p:nvSpPr>
        <p:spPr bwMode="auto">
          <a:xfrm>
            <a:off x="2565400" y="4578350"/>
            <a:ext cx="6686550" cy="1136650"/>
          </a:xfrm>
          <a:custGeom>
            <a:avLst/>
            <a:gdLst>
              <a:gd name="T0" fmla="*/ 0 w 3889"/>
              <a:gd name="T1" fmla="*/ 0 h 716"/>
              <a:gd name="T2" fmla="*/ 87 w 3889"/>
              <a:gd name="T3" fmla="*/ 254 h 716"/>
              <a:gd name="T4" fmla="*/ 216 w 3889"/>
              <a:gd name="T5" fmla="*/ 314 h 716"/>
              <a:gd name="T6" fmla="*/ 278 w 3889"/>
              <a:gd name="T7" fmla="*/ 476 h 716"/>
              <a:gd name="T8" fmla="*/ 415 w 3889"/>
              <a:gd name="T9" fmla="*/ 668 h 716"/>
              <a:gd name="T10" fmla="*/ 551 w 3889"/>
              <a:gd name="T11" fmla="*/ 620 h 716"/>
              <a:gd name="T12" fmla="*/ 597 w 3889"/>
              <a:gd name="T13" fmla="*/ 428 h 716"/>
              <a:gd name="T14" fmla="*/ 506 w 3889"/>
              <a:gd name="T15" fmla="*/ 236 h 716"/>
              <a:gd name="T16" fmla="*/ 688 w 3889"/>
              <a:gd name="T17" fmla="*/ 92 h 716"/>
              <a:gd name="T18" fmla="*/ 825 w 3889"/>
              <a:gd name="T19" fmla="*/ 92 h 716"/>
              <a:gd name="T20" fmla="*/ 1053 w 3889"/>
              <a:gd name="T21" fmla="*/ 236 h 716"/>
              <a:gd name="T22" fmla="*/ 1327 w 3889"/>
              <a:gd name="T23" fmla="*/ 332 h 716"/>
              <a:gd name="T24" fmla="*/ 1555 w 3889"/>
              <a:gd name="T25" fmla="*/ 140 h 716"/>
              <a:gd name="T26" fmla="*/ 1737 w 3889"/>
              <a:gd name="T27" fmla="*/ 140 h 716"/>
              <a:gd name="T28" fmla="*/ 1919 w 3889"/>
              <a:gd name="T29" fmla="*/ 284 h 716"/>
              <a:gd name="T30" fmla="*/ 2102 w 3889"/>
              <a:gd name="T31" fmla="*/ 332 h 716"/>
              <a:gd name="T32" fmla="*/ 2330 w 3889"/>
              <a:gd name="T33" fmla="*/ 140 h 716"/>
              <a:gd name="T34" fmla="*/ 2517 w 3889"/>
              <a:gd name="T35" fmla="*/ 78 h 716"/>
              <a:gd name="T36" fmla="*/ 2740 w 3889"/>
              <a:gd name="T37" fmla="*/ 140 h 716"/>
              <a:gd name="T38" fmla="*/ 2831 w 3889"/>
              <a:gd name="T39" fmla="*/ 332 h 716"/>
              <a:gd name="T40" fmla="*/ 3014 w 3889"/>
              <a:gd name="T41" fmla="*/ 380 h 716"/>
              <a:gd name="T42" fmla="*/ 3151 w 3889"/>
              <a:gd name="T43" fmla="*/ 380 h 716"/>
              <a:gd name="T44" fmla="*/ 3287 w 3889"/>
              <a:gd name="T45" fmla="*/ 572 h 716"/>
              <a:gd name="T46" fmla="*/ 3424 w 3889"/>
              <a:gd name="T47" fmla="*/ 716 h 716"/>
              <a:gd name="T48" fmla="*/ 3561 w 3889"/>
              <a:gd name="T49" fmla="*/ 668 h 716"/>
              <a:gd name="T50" fmla="*/ 3607 w 3889"/>
              <a:gd name="T51" fmla="*/ 524 h 716"/>
              <a:gd name="T52" fmla="*/ 3889 w 3889"/>
              <a:gd name="T53" fmla="*/ 288 h 716"/>
              <a:gd name="T54" fmla="*/ 3889 w 3889"/>
              <a:gd name="T55" fmla="*/ 0 h 716"/>
              <a:gd name="T56" fmla="*/ 0 w 3889"/>
              <a:gd name="T57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89" h="716">
                <a:moveTo>
                  <a:pt x="0" y="0"/>
                </a:moveTo>
                <a:lnTo>
                  <a:pt x="87" y="254"/>
                </a:lnTo>
                <a:lnTo>
                  <a:pt x="216" y="314"/>
                </a:lnTo>
                <a:lnTo>
                  <a:pt x="278" y="476"/>
                </a:lnTo>
                <a:lnTo>
                  <a:pt x="415" y="668"/>
                </a:lnTo>
                <a:lnTo>
                  <a:pt x="551" y="620"/>
                </a:lnTo>
                <a:lnTo>
                  <a:pt x="597" y="428"/>
                </a:lnTo>
                <a:lnTo>
                  <a:pt x="506" y="236"/>
                </a:lnTo>
                <a:lnTo>
                  <a:pt x="688" y="92"/>
                </a:lnTo>
                <a:lnTo>
                  <a:pt x="825" y="92"/>
                </a:lnTo>
                <a:lnTo>
                  <a:pt x="1053" y="236"/>
                </a:lnTo>
                <a:lnTo>
                  <a:pt x="1327" y="332"/>
                </a:lnTo>
                <a:lnTo>
                  <a:pt x="1555" y="140"/>
                </a:lnTo>
                <a:lnTo>
                  <a:pt x="1737" y="140"/>
                </a:lnTo>
                <a:lnTo>
                  <a:pt x="1919" y="284"/>
                </a:lnTo>
                <a:lnTo>
                  <a:pt x="2102" y="332"/>
                </a:lnTo>
                <a:lnTo>
                  <a:pt x="2330" y="140"/>
                </a:lnTo>
                <a:lnTo>
                  <a:pt x="2517" y="78"/>
                </a:lnTo>
                <a:lnTo>
                  <a:pt x="2740" y="140"/>
                </a:lnTo>
                <a:lnTo>
                  <a:pt x="2831" y="332"/>
                </a:lnTo>
                <a:lnTo>
                  <a:pt x="3014" y="380"/>
                </a:lnTo>
                <a:lnTo>
                  <a:pt x="3151" y="380"/>
                </a:lnTo>
                <a:lnTo>
                  <a:pt x="3287" y="572"/>
                </a:lnTo>
                <a:lnTo>
                  <a:pt x="3424" y="716"/>
                </a:lnTo>
                <a:lnTo>
                  <a:pt x="3561" y="668"/>
                </a:lnTo>
                <a:lnTo>
                  <a:pt x="3607" y="524"/>
                </a:lnTo>
                <a:lnTo>
                  <a:pt x="3889" y="288"/>
                </a:lnTo>
                <a:lnTo>
                  <a:pt x="3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 w="12700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73" name="Group 33"/>
          <p:cNvGrpSpPr>
            <a:grpSpLocks/>
          </p:cNvGrpSpPr>
          <p:nvPr/>
        </p:nvGrpSpPr>
        <p:grpSpPr bwMode="auto">
          <a:xfrm>
            <a:off x="2744788" y="5562600"/>
            <a:ext cx="412750" cy="304800"/>
            <a:chOff x="552" y="1296"/>
            <a:chExt cx="240" cy="192"/>
          </a:xfrm>
        </p:grpSpPr>
        <p:sp>
          <p:nvSpPr>
            <p:cNvPr id="61474" name="Oval 3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5" name="Text Box 3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76" name="Group 36"/>
          <p:cNvGrpSpPr>
            <a:grpSpLocks/>
          </p:cNvGrpSpPr>
          <p:nvPr/>
        </p:nvGrpSpPr>
        <p:grpSpPr bwMode="auto">
          <a:xfrm>
            <a:off x="3582988" y="5486400"/>
            <a:ext cx="412750" cy="304800"/>
            <a:chOff x="552" y="1296"/>
            <a:chExt cx="240" cy="192"/>
          </a:xfrm>
        </p:grpSpPr>
        <p:sp>
          <p:nvSpPr>
            <p:cNvPr id="61477" name="Oval 37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8" name="Text Box 38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79" name="Group 39"/>
          <p:cNvGrpSpPr>
            <a:grpSpLocks/>
          </p:cNvGrpSpPr>
          <p:nvPr/>
        </p:nvGrpSpPr>
        <p:grpSpPr bwMode="auto">
          <a:xfrm>
            <a:off x="4116388" y="5029200"/>
            <a:ext cx="412750" cy="304800"/>
            <a:chOff x="552" y="1296"/>
            <a:chExt cx="240" cy="192"/>
          </a:xfrm>
        </p:grpSpPr>
        <p:sp>
          <p:nvSpPr>
            <p:cNvPr id="61480" name="Oval 40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82" name="Group 42"/>
          <p:cNvGrpSpPr>
            <a:grpSpLocks/>
          </p:cNvGrpSpPr>
          <p:nvPr/>
        </p:nvGrpSpPr>
        <p:grpSpPr bwMode="auto">
          <a:xfrm>
            <a:off x="5792788" y="5257800"/>
            <a:ext cx="412750" cy="304800"/>
            <a:chOff x="552" y="1296"/>
            <a:chExt cx="240" cy="192"/>
          </a:xfrm>
        </p:grpSpPr>
        <p:sp>
          <p:nvSpPr>
            <p:cNvPr id="61483" name="Oval 43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4" name="Text Box 44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D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85" name="Group 45"/>
          <p:cNvGrpSpPr>
            <a:grpSpLocks/>
          </p:cNvGrpSpPr>
          <p:nvPr/>
        </p:nvGrpSpPr>
        <p:grpSpPr bwMode="auto">
          <a:xfrm>
            <a:off x="6707188" y="4953000"/>
            <a:ext cx="412750" cy="304800"/>
            <a:chOff x="552" y="1296"/>
            <a:chExt cx="240" cy="192"/>
          </a:xfrm>
        </p:grpSpPr>
        <p:sp>
          <p:nvSpPr>
            <p:cNvPr id="61486" name="Oval 46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7" name="Text Box 47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E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88" name="Group 48"/>
          <p:cNvGrpSpPr>
            <a:grpSpLocks/>
          </p:cNvGrpSpPr>
          <p:nvPr/>
        </p:nvGrpSpPr>
        <p:grpSpPr bwMode="auto">
          <a:xfrm>
            <a:off x="7392988" y="5486400"/>
            <a:ext cx="414337" cy="304800"/>
            <a:chOff x="552" y="1296"/>
            <a:chExt cx="240" cy="192"/>
          </a:xfrm>
        </p:grpSpPr>
        <p:sp>
          <p:nvSpPr>
            <p:cNvPr id="61489" name="Oval 49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0" name="Text Box 50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F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91" name="Group 51"/>
          <p:cNvGrpSpPr>
            <a:grpSpLocks/>
          </p:cNvGrpSpPr>
          <p:nvPr/>
        </p:nvGrpSpPr>
        <p:grpSpPr bwMode="auto">
          <a:xfrm>
            <a:off x="8461375" y="5791200"/>
            <a:ext cx="412750" cy="304800"/>
            <a:chOff x="552" y="1296"/>
            <a:chExt cx="240" cy="192"/>
          </a:xfrm>
        </p:grpSpPr>
        <p:sp>
          <p:nvSpPr>
            <p:cNvPr id="61492" name="Oval 52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3" name="Text Box 53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G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61494" name="Picture 54" descr="h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88" y="1295400"/>
            <a:ext cx="2651125" cy="29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495" name="Group 55"/>
          <p:cNvGrpSpPr>
            <a:grpSpLocks/>
          </p:cNvGrpSpPr>
          <p:nvPr/>
        </p:nvGrpSpPr>
        <p:grpSpPr bwMode="auto">
          <a:xfrm>
            <a:off x="4954588" y="1524000"/>
            <a:ext cx="412750" cy="304800"/>
            <a:chOff x="552" y="1296"/>
            <a:chExt cx="240" cy="192"/>
          </a:xfrm>
        </p:grpSpPr>
        <p:sp>
          <p:nvSpPr>
            <p:cNvPr id="61496" name="Oval 56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7" name="Text Box 57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98" name="Group 58"/>
          <p:cNvGrpSpPr>
            <a:grpSpLocks/>
          </p:cNvGrpSpPr>
          <p:nvPr/>
        </p:nvGrpSpPr>
        <p:grpSpPr bwMode="auto">
          <a:xfrm>
            <a:off x="5487988" y="1524000"/>
            <a:ext cx="412750" cy="304800"/>
            <a:chOff x="552" y="1296"/>
            <a:chExt cx="240" cy="192"/>
          </a:xfrm>
        </p:grpSpPr>
        <p:sp>
          <p:nvSpPr>
            <p:cNvPr id="61499" name="Oval 59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0" name="Text Box 60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01" name="Group 61"/>
          <p:cNvGrpSpPr>
            <a:grpSpLocks/>
          </p:cNvGrpSpPr>
          <p:nvPr/>
        </p:nvGrpSpPr>
        <p:grpSpPr bwMode="auto">
          <a:xfrm>
            <a:off x="5183188" y="2057400"/>
            <a:ext cx="412750" cy="304800"/>
            <a:chOff x="552" y="1296"/>
            <a:chExt cx="240" cy="192"/>
          </a:xfrm>
        </p:grpSpPr>
        <p:sp>
          <p:nvSpPr>
            <p:cNvPr id="61502" name="Oval 62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3" name="Text Box 63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04" name="Group 64"/>
          <p:cNvGrpSpPr>
            <a:grpSpLocks/>
          </p:cNvGrpSpPr>
          <p:nvPr/>
        </p:nvGrpSpPr>
        <p:grpSpPr bwMode="auto">
          <a:xfrm>
            <a:off x="5183188" y="3124200"/>
            <a:ext cx="412750" cy="304800"/>
            <a:chOff x="552" y="1296"/>
            <a:chExt cx="240" cy="192"/>
          </a:xfrm>
        </p:grpSpPr>
        <p:sp>
          <p:nvSpPr>
            <p:cNvPr id="61505" name="Oval 65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6" name="Text Box 66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D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07" name="Group 67"/>
          <p:cNvGrpSpPr>
            <a:grpSpLocks/>
          </p:cNvGrpSpPr>
          <p:nvPr/>
        </p:nvGrpSpPr>
        <p:grpSpPr bwMode="auto">
          <a:xfrm>
            <a:off x="6630988" y="3657600"/>
            <a:ext cx="412750" cy="304800"/>
            <a:chOff x="552" y="1296"/>
            <a:chExt cx="240" cy="192"/>
          </a:xfrm>
        </p:grpSpPr>
        <p:sp>
          <p:nvSpPr>
            <p:cNvPr id="61508" name="Oval 68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9" name="Text Box 69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E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10" name="Group 70"/>
          <p:cNvGrpSpPr>
            <a:grpSpLocks/>
          </p:cNvGrpSpPr>
          <p:nvPr/>
        </p:nvGrpSpPr>
        <p:grpSpPr bwMode="auto">
          <a:xfrm>
            <a:off x="5792788" y="3124200"/>
            <a:ext cx="412750" cy="304800"/>
            <a:chOff x="552" y="1296"/>
            <a:chExt cx="240" cy="192"/>
          </a:xfrm>
        </p:grpSpPr>
        <p:sp>
          <p:nvSpPr>
            <p:cNvPr id="61511" name="Oval 71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2" name="Text Box 72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F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513" name="Group 73"/>
          <p:cNvGrpSpPr>
            <a:grpSpLocks/>
          </p:cNvGrpSpPr>
          <p:nvPr/>
        </p:nvGrpSpPr>
        <p:grpSpPr bwMode="auto">
          <a:xfrm>
            <a:off x="6326188" y="2057400"/>
            <a:ext cx="412750" cy="304800"/>
            <a:chOff x="552" y="1296"/>
            <a:chExt cx="240" cy="192"/>
          </a:xfrm>
        </p:grpSpPr>
        <p:sp>
          <p:nvSpPr>
            <p:cNvPr id="61514" name="Oval 7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5" name="Text Box 7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G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516" name="Picture 52" descr="he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88" y="1295400"/>
            <a:ext cx="2651125" cy="29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539" name="Picture 75" descr="hex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88" y="1295400"/>
            <a:ext cx="2643187" cy="294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588" y="0"/>
            <a:ext cx="6604000" cy="1371600"/>
          </a:xfrm>
        </p:spPr>
        <p:txBody>
          <a:bodyPr/>
          <a:lstStyle/>
          <a:p>
            <a:pPr algn="r"/>
            <a:r>
              <a:rPr lang="it-IT" altLang="en-US"/>
              <a:t>Self Organizing Maps</a:t>
            </a:r>
            <a:endParaRPr lang="it-IT" altLang="en-US" noProof="1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solidFill>
            <a:schemeClr val="accent1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8" name="Freeform 4"/>
          <p:cNvSpPr>
            <a:spLocks/>
          </p:cNvSpPr>
          <p:nvPr/>
        </p:nvSpPr>
        <p:spPr bwMode="auto">
          <a:xfrm>
            <a:off x="5861050" y="4800600"/>
            <a:ext cx="3389313" cy="1447800"/>
          </a:xfrm>
          <a:custGeom>
            <a:avLst/>
            <a:gdLst>
              <a:gd name="T0" fmla="*/ 48 w 1971"/>
              <a:gd name="T1" fmla="*/ 240 h 912"/>
              <a:gd name="T2" fmla="*/ 0 w 1971"/>
              <a:gd name="T3" fmla="*/ 336 h 912"/>
              <a:gd name="T4" fmla="*/ 0 w 1971"/>
              <a:gd name="T5" fmla="*/ 528 h 912"/>
              <a:gd name="T6" fmla="*/ 288 w 1971"/>
              <a:gd name="T7" fmla="*/ 576 h 912"/>
              <a:gd name="T8" fmla="*/ 432 w 1971"/>
              <a:gd name="T9" fmla="*/ 480 h 912"/>
              <a:gd name="T10" fmla="*/ 624 w 1971"/>
              <a:gd name="T11" fmla="*/ 528 h 912"/>
              <a:gd name="T12" fmla="*/ 864 w 1971"/>
              <a:gd name="T13" fmla="*/ 624 h 912"/>
              <a:gd name="T14" fmla="*/ 960 w 1971"/>
              <a:gd name="T15" fmla="*/ 720 h 912"/>
              <a:gd name="T16" fmla="*/ 1200 w 1971"/>
              <a:gd name="T17" fmla="*/ 816 h 912"/>
              <a:gd name="T18" fmla="*/ 1488 w 1971"/>
              <a:gd name="T19" fmla="*/ 864 h 912"/>
              <a:gd name="T20" fmla="*/ 1680 w 1971"/>
              <a:gd name="T21" fmla="*/ 912 h 912"/>
              <a:gd name="T22" fmla="*/ 1872 w 1971"/>
              <a:gd name="T23" fmla="*/ 864 h 912"/>
              <a:gd name="T24" fmla="*/ 1920 w 1971"/>
              <a:gd name="T25" fmla="*/ 720 h 912"/>
              <a:gd name="T26" fmla="*/ 1971 w 1971"/>
              <a:gd name="T27" fmla="*/ 540 h 912"/>
              <a:gd name="T28" fmla="*/ 1971 w 1971"/>
              <a:gd name="T29" fmla="*/ 231 h 912"/>
              <a:gd name="T30" fmla="*/ 1776 w 1971"/>
              <a:gd name="T31" fmla="*/ 432 h 912"/>
              <a:gd name="T32" fmla="*/ 1680 w 1971"/>
              <a:gd name="T33" fmla="*/ 576 h 912"/>
              <a:gd name="T34" fmla="*/ 1584 w 1971"/>
              <a:gd name="T35" fmla="*/ 672 h 912"/>
              <a:gd name="T36" fmla="*/ 1440 w 1971"/>
              <a:gd name="T37" fmla="*/ 624 h 912"/>
              <a:gd name="T38" fmla="*/ 1296 w 1971"/>
              <a:gd name="T39" fmla="*/ 432 h 912"/>
              <a:gd name="T40" fmla="*/ 1152 w 1971"/>
              <a:gd name="T41" fmla="*/ 528 h 912"/>
              <a:gd name="T42" fmla="*/ 1008 w 1971"/>
              <a:gd name="T43" fmla="*/ 480 h 912"/>
              <a:gd name="T44" fmla="*/ 912 w 1971"/>
              <a:gd name="T45" fmla="*/ 288 h 912"/>
              <a:gd name="T46" fmla="*/ 864 w 1971"/>
              <a:gd name="T47" fmla="*/ 240 h 912"/>
              <a:gd name="T48" fmla="*/ 768 w 1971"/>
              <a:gd name="T49" fmla="*/ 96 h 912"/>
              <a:gd name="T50" fmla="*/ 672 w 1971"/>
              <a:gd name="T51" fmla="*/ 48 h 912"/>
              <a:gd name="T52" fmla="*/ 576 w 1971"/>
              <a:gd name="T53" fmla="*/ 0 h 912"/>
              <a:gd name="T54" fmla="*/ 432 w 1971"/>
              <a:gd name="T55" fmla="*/ 96 h 912"/>
              <a:gd name="T56" fmla="*/ 288 w 1971"/>
              <a:gd name="T57" fmla="*/ 240 h 912"/>
              <a:gd name="T58" fmla="*/ 192 w 1971"/>
              <a:gd name="T59" fmla="*/ 288 h 912"/>
              <a:gd name="T60" fmla="*/ 109 w 1971"/>
              <a:gd name="T61" fmla="*/ 265 h 912"/>
              <a:gd name="T62" fmla="*/ 48 w 1971"/>
              <a:gd name="T63" fmla="*/ 240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912">
                <a:moveTo>
                  <a:pt x="48" y="240"/>
                </a:moveTo>
                <a:lnTo>
                  <a:pt x="0" y="336"/>
                </a:lnTo>
                <a:lnTo>
                  <a:pt x="0" y="528"/>
                </a:lnTo>
                <a:lnTo>
                  <a:pt x="288" y="576"/>
                </a:lnTo>
                <a:lnTo>
                  <a:pt x="432" y="480"/>
                </a:lnTo>
                <a:lnTo>
                  <a:pt x="624" y="528"/>
                </a:lnTo>
                <a:lnTo>
                  <a:pt x="864" y="624"/>
                </a:lnTo>
                <a:lnTo>
                  <a:pt x="960" y="720"/>
                </a:lnTo>
                <a:lnTo>
                  <a:pt x="1200" y="816"/>
                </a:lnTo>
                <a:lnTo>
                  <a:pt x="1488" y="864"/>
                </a:lnTo>
                <a:lnTo>
                  <a:pt x="1680" y="912"/>
                </a:lnTo>
                <a:lnTo>
                  <a:pt x="1872" y="864"/>
                </a:lnTo>
                <a:lnTo>
                  <a:pt x="1920" y="720"/>
                </a:lnTo>
                <a:lnTo>
                  <a:pt x="1971" y="540"/>
                </a:lnTo>
                <a:lnTo>
                  <a:pt x="1971" y="231"/>
                </a:lnTo>
                <a:lnTo>
                  <a:pt x="1776" y="432"/>
                </a:lnTo>
                <a:lnTo>
                  <a:pt x="1680" y="576"/>
                </a:lnTo>
                <a:lnTo>
                  <a:pt x="1584" y="672"/>
                </a:lnTo>
                <a:lnTo>
                  <a:pt x="1440" y="624"/>
                </a:lnTo>
                <a:lnTo>
                  <a:pt x="1296" y="432"/>
                </a:lnTo>
                <a:lnTo>
                  <a:pt x="1152" y="528"/>
                </a:lnTo>
                <a:lnTo>
                  <a:pt x="1008" y="480"/>
                </a:lnTo>
                <a:lnTo>
                  <a:pt x="912" y="288"/>
                </a:lnTo>
                <a:lnTo>
                  <a:pt x="864" y="240"/>
                </a:lnTo>
                <a:lnTo>
                  <a:pt x="768" y="96"/>
                </a:lnTo>
                <a:lnTo>
                  <a:pt x="672" y="48"/>
                </a:lnTo>
                <a:lnTo>
                  <a:pt x="576" y="0"/>
                </a:lnTo>
                <a:lnTo>
                  <a:pt x="432" y="96"/>
                </a:lnTo>
                <a:lnTo>
                  <a:pt x="288" y="240"/>
                </a:lnTo>
                <a:lnTo>
                  <a:pt x="192" y="288"/>
                </a:lnTo>
                <a:lnTo>
                  <a:pt x="109" y="265"/>
                </a:lnTo>
                <a:lnTo>
                  <a:pt x="48" y="240"/>
                </a:lnTo>
                <a:close/>
              </a:path>
            </a:pathLst>
          </a:custGeom>
          <a:solidFill>
            <a:srgbClr val="CCCC00"/>
          </a:solidFill>
          <a:ln w="12700" cap="sq" cmpd="sng">
            <a:solidFill>
              <a:srgbClr val="CC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Freeform 5"/>
          <p:cNvSpPr>
            <a:spLocks/>
          </p:cNvSpPr>
          <p:nvPr/>
        </p:nvSpPr>
        <p:spPr bwMode="auto">
          <a:xfrm>
            <a:off x="2724150" y="4800600"/>
            <a:ext cx="2146300" cy="1295400"/>
          </a:xfrm>
          <a:custGeom>
            <a:avLst/>
            <a:gdLst>
              <a:gd name="T0" fmla="*/ 102 w 1248"/>
              <a:gd name="T1" fmla="*/ 312 h 816"/>
              <a:gd name="T2" fmla="*/ 240 w 1248"/>
              <a:gd name="T3" fmla="*/ 576 h 816"/>
              <a:gd name="T4" fmla="*/ 288 w 1248"/>
              <a:gd name="T5" fmla="*/ 624 h 816"/>
              <a:gd name="T6" fmla="*/ 384 w 1248"/>
              <a:gd name="T7" fmla="*/ 624 h 816"/>
              <a:gd name="T8" fmla="*/ 480 w 1248"/>
              <a:gd name="T9" fmla="*/ 576 h 816"/>
              <a:gd name="T10" fmla="*/ 576 w 1248"/>
              <a:gd name="T11" fmla="*/ 480 h 816"/>
              <a:gd name="T12" fmla="*/ 576 w 1248"/>
              <a:gd name="T13" fmla="*/ 288 h 816"/>
              <a:gd name="T14" fmla="*/ 576 w 1248"/>
              <a:gd name="T15" fmla="*/ 192 h 816"/>
              <a:gd name="T16" fmla="*/ 528 w 1248"/>
              <a:gd name="T17" fmla="*/ 96 h 816"/>
              <a:gd name="T18" fmla="*/ 576 w 1248"/>
              <a:gd name="T19" fmla="*/ 48 h 816"/>
              <a:gd name="T20" fmla="*/ 720 w 1248"/>
              <a:gd name="T21" fmla="*/ 0 h 816"/>
              <a:gd name="T22" fmla="*/ 864 w 1248"/>
              <a:gd name="T23" fmla="*/ 144 h 816"/>
              <a:gd name="T24" fmla="*/ 1104 w 1248"/>
              <a:gd name="T25" fmla="*/ 240 h 816"/>
              <a:gd name="T26" fmla="*/ 1248 w 1248"/>
              <a:gd name="T27" fmla="*/ 384 h 816"/>
              <a:gd name="T28" fmla="*/ 1248 w 1248"/>
              <a:gd name="T29" fmla="*/ 480 h 816"/>
              <a:gd name="T30" fmla="*/ 960 w 1248"/>
              <a:gd name="T31" fmla="*/ 432 h 816"/>
              <a:gd name="T32" fmla="*/ 864 w 1248"/>
              <a:gd name="T33" fmla="*/ 528 h 816"/>
              <a:gd name="T34" fmla="*/ 720 w 1248"/>
              <a:gd name="T35" fmla="*/ 672 h 816"/>
              <a:gd name="T36" fmla="*/ 576 w 1248"/>
              <a:gd name="T37" fmla="*/ 768 h 816"/>
              <a:gd name="T38" fmla="*/ 384 w 1248"/>
              <a:gd name="T39" fmla="*/ 816 h 816"/>
              <a:gd name="T40" fmla="*/ 240 w 1248"/>
              <a:gd name="T41" fmla="*/ 816 h 816"/>
              <a:gd name="T42" fmla="*/ 144 w 1248"/>
              <a:gd name="T43" fmla="*/ 768 h 816"/>
              <a:gd name="T44" fmla="*/ 0 w 1248"/>
              <a:gd name="T45" fmla="*/ 576 h 816"/>
              <a:gd name="T46" fmla="*/ 21 w 1248"/>
              <a:gd name="T47" fmla="*/ 309 h 816"/>
              <a:gd name="T48" fmla="*/ 102 w 1248"/>
              <a:gd name="T49" fmla="*/ 312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248" h="816">
                <a:moveTo>
                  <a:pt x="102" y="312"/>
                </a:moveTo>
                <a:lnTo>
                  <a:pt x="240" y="576"/>
                </a:lnTo>
                <a:lnTo>
                  <a:pt x="288" y="624"/>
                </a:lnTo>
                <a:lnTo>
                  <a:pt x="384" y="624"/>
                </a:lnTo>
                <a:lnTo>
                  <a:pt x="480" y="576"/>
                </a:lnTo>
                <a:lnTo>
                  <a:pt x="576" y="480"/>
                </a:lnTo>
                <a:lnTo>
                  <a:pt x="576" y="288"/>
                </a:lnTo>
                <a:lnTo>
                  <a:pt x="576" y="192"/>
                </a:lnTo>
                <a:lnTo>
                  <a:pt x="528" y="96"/>
                </a:lnTo>
                <a:lnTo>
                  <a:pt x="576" y="48"/>
                </a:lnTo>
                <a:lnTo>
                  <a:pt x="720" y="0"/>
                </a:lnTo>
                <a:lnTo>
                  <a:pt x="864" y="144"/>
                </a:lnTo>
                <a:lnTo>
                  <a:pt x="1104" y="240"/>
                </a:lnTo>
                <a:lnTo>
                  <a:pt x="1248" y="384"/>
                </a:lnTo>
                <a:lnTo>
                  <a:pt x="1248" y="480"/>
                </a:lnTo>
                <a:lnTo>
                  <a:pt x="960" y="432"/>
                </a:lnTo>
                <a:lnTo>
                  <a:pt x="864" y="528"/>
                </a:lnTo>
                <a:lnTo>
                  <a:pt x="720" y="672"/>
                </a:lnTo>
                <a:lnTo>
                  <a:pt x="576" y="768"/>
                </a:lnTo>
                <a:lnTo>
                  <a:pt x="384" y="816"/>
                </a:lnTo>
                <a:lnTo>
                  <a:pt x="240" y="816"/>
                </a:lnTo>
                <a:lnTo>
                  <a:pt x="144" y="768"/>
                </a:lnTo>
                <a:lnTo>
                  <a:pt x="0" y="576"/>
                </a:lnTo>
                <a:lnTo>
                  <a:pt x="21" y="309"/>
                </a:lnTo>
                <a:lnTo>
                  <a:pt x="102" y="312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478088" y="4572000"/>
            <a:ext cx="6781800" cy="1752600"/>
          </a:xfrm>
          <a:prstGeom prst="rect">
            <a:avLst/>
          </a:prstGeom>
          <a:noFill/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kumimoji="0" lang="it-IT" altLang="en-US" sz="2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1" name="Freeform 7"/>
          <p:cNvSpPr>
            <a:spLocks/>
          </p:cNvSpPr>
          <p:nvPr/>
        </p:nvSpPr>
        <p:spPr bwMode="auto">
          <a:xfrm>
            <a:off x="5861050" y="5167313"/>
            <a:ext cx="3389313" cy="1081087"/>
          </a:xfrm>
          <a:custGeom>
            <a:avLst/>
            <a:gdLst>
              <a:gd name="T0" fmla="*/ 12 w 1971"/>
              <a:gd name="T1" fmla="*/ 147 h 681"/>
              <a:gd name="T2" fmla="*/ 12 w 1971"/>
              <a:gd name="T3" fmla="*/ 201 h 681"/>
              <a:gd name="T4" fmla="*/ 0 w 1971"/>
              <a:gd name="T5" fmla="*/ 297 h 681"/>
              <a:gd name="T6" fmla="*/ 288 w 1971"/>
              <a:gd name="T7" fmla="*/ 345 h 681"/>
              <a:gd name="T8" fmla="*/ 432 w 1971"/>
              <a:gd name="T9" fmla="*/ 249 h 681"/>
              <a:gd name="T10" fmla="*/ 624 w 1971"/>
              <a:gd name="T11" fmla="*/ 297 h 681"/>
              <a:gd name="T12" fmla="*/ 864 w 1971"/>
              <a:gd name="T13" fmla="*/ 393 h 681"/>
              <a:gd name="T14" fmla="*/ 960 w 1971"/>
              <a:gd name="T15" fmla="*/ 489 h 681"/>
              <a:gd name="T16" fmla="*/ 1200 w 1971"/>
              <a:gd name="T17" fmla="*/ 585 h 681"/>
              <a:gd name="T18" fmla="*/ 1488 w 1971"/>
              <a:gd name="T19" fmla="*/ 633 h 681"/>
              <a:gd name="T20" fmla="*/ 1680 w 1971"/>
              <a:gd name="T21" fmla="*/ 681 h 681"/>
              <a:gd name="T22" fmla="*/ 1872 w 1971"/>
              <a:gd name="T23" fmla="*/ 633 h 681"/>
              <a:gd name="T24" fmla="*/ 1920 w 1971"/>
              <a:gd name="T25" fmla="*/ 489 h 681"/>
              <a:gd name="T26" fmla="*/ 1971 w 1971"/>
              <a:gd name="T27" fmla="*/ 309 h 681"/>
              <a:gd name="T28" fmla="*/ 1971 w 1971"/>
              <a:gd name="T29" fmla="*/ 0 h 681"/>
              <a:gd name="T30" fmla="*/ 1776 w 1971"/>
              <a:gd name="T31" fmla="*/ 201 h 681"/>
              <a:gd name="T32" fmla="*/ 1680 w 1971"/>
              <a:gd name="T33" fmla="*/ 345 h 681"/>
              <a:gd name="T34" fmla="*/ 1584 w 1971"/>
              <a:gd name="T35" fmla="*/ 441 h 681"/>
              <a:gd name="T36" fmla="*/ 1440 w 1971"/>
              <a:gd name="T37" fmla="*/ 393 h 681"/>
              <a:gd name="T38" fmla="*/ 1296 w 1971"/>
              <a:gd name="T39" fmla="*/ 201 h 681"/>
              <a:gd name="T40" fmla="*/ 1152 w 1971"/>
              <a:gd name="T41" fmla="*/ 297 h 681"/>
              <a:gd name="T42" fmla="*/ 1008 w 1971"/>
              <a:gd name="T43" fmla="*/ 249 h 681"/>
              <a:gd name="T44" fmla="*/ 954 w 1971"/>
              <a:gd name="T45" fmla="*/ 273 h 681"/>
              <a:gd name="T46" fmla="*/ 894 w 1971"/>
              <a:gd name="T47" fmla="*/ 231 h 681"/>
              <a:gd name="T48" fmla="*/ 852 w 1971"/>
              <a:gd name="T49" fmla="*/ 237 h 681"/>
              <a:gd name="T50" fmla="*/ 714 w 1971"/>
              <a:gd name="T51" fmla="*/ 225 h 681"/>
              <a:gd name="T52" fmla="*/ 474 w 1971"/>
              <a:gd name="T53" fmla="*/ 117 h 681"/>
              <a:gd name="T54" fmla="*/ 342 w 1971"/>
              <a:gd name="T55" fmla="*/ 141 h 681"/>
              <a:gd name="T56" fmla="*/ 258 w 1971"/>
              <a:gd name="T57" fmla="*/ 189 h 681"/>
              <a:gd name="T58" fmla="*/ 180 w 1971"/>
              <a:gd name="T59" fmla="*/ 213 h 681"/>
              <a:gd name="T60" fmla="*/ 90 w 1971"/>
              <a:gd name="T61" fmla="*/ 201 h 681"/>
              <a:gd name="T62" fmla="*/ 12 w 1971"/>
              <a:gd name="T63" fmla="*/ 14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971" h="681">
                <a:moveTo>
                  <a:pt x="12" y="147"/>
                </a:moveTo>
                <a:lnTo>
                  <a:pt x="12" y="201"/>
                </a:lnTo>
                <a:lnTo>
                  <a:pt x="0" y="297"/>
                </a:lnTo>
                <a:lnTo>
                  <a:pt x="288" y="345"/>
                </a:lnTo>
                <a:lnTo>
                  <a:pt x="432" y="249"/>
                </a:lnTo>
                <a:lnTo>
                  <a:pt x="624" y="297"/>
                </a:lnTo>
                <a:lnTo>
                  <a:pt x="864" y="393"/>
                </a:lnTo>
                <a:lnTo>
                  <a:pt x="960" y="489"/>
                </a:lnTo>
                <a:lnTo>
                  <a:pt x="1200" y="585"/>
                </a:lnTo>
                <a:lnTo>
                  <a:pt x="1488" y="633"/>
                </a:lnTo>
                <a:lnTo>
                  <a:pt x="1680" y="681"/>
                </a:lnTo>
                <a:lnTo>
                  <a:pt x="1872" y="633"/>
                </a:lnTo>
                <a:lnTo>
                  <a:pt x="1920" y="489"/>
                </a:lnTo>
                <a:lnTo>
                  <a:pt x="1971" y="309"/>
                </a:lnTo>
                <a:lnTo>
                  <a:pt x="1971" y="0"/>
                </a:lnTo>
                <a:lnTo>
                  <a:pt x="1776" y="201"/>
                </a:lnTo>
                <a:lnTo>
                  <a:pt x="1680" y="345"/>
                </a:lnTo>
                <a:lnTo>
                  <a:pt x="1584" y="441"/>
                </a:lnTo>
                <a:lnTo>
                  <a:pt x="1440" y="393"/>
                </a:lnTo>
                <a:lnTo>
                  <a:pt x="1296" y="201"/>
                </a:lnTo>
                <a:lnTo>
                  <a:pt x="1152" y="297"/>
                </a:lnTo>
                <a:lnTo>
                  <a:pt x="1008" y="249"/>
                </a:lnTo>
                <a:lnTo>
                  <a:pt x="954" y="273"/>
                </a:lnTo>
                <a:lnTo>
                  <a:pt x="894" y="231"/>
                </a:lnTo>
                <a:lnTo>
                  <a:pt x="852" y="237"/>
                </a:lnTo>
                <a:lnTo>
                  <a:pt x="714" y="225"/>
                </a:lnTo>
                <a:lnTo>
                  <a:pt x="474" y="117"/>
                </a:lnTo>
                <a:lnTo>
                  <a:pt x="342" y="141"/>
                </a:lnTo>
                <a:lnTo>
                  <a:pt x="258" y="189"/>
                </a:lnTo>
                <a:lnTo>
                  <a:pt x="180" y="213"/>
                </a:lnTo>
                <a:lnTo>
                  <a:pt x="90" y="201"/>
                </a:lnTo>
                <a:lnTo>
                  <a:pt x="12" y="147"/>
                </a:lnTo>
                <a:close/>
              </a:path>
            </a:pathLst>
          </a:custGeom>
          <a:solidFill>
            <a:srgbClr val="00CC00"/>
          </a:solidFill>
          <a:ln w="12700" cap="sq" cmpd="sng">
            <a:solidFill>
              <a:srgbClr val="00CC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2" name="AutoShape 8"/>
          <p:cNvSpPr>
            <a:spLocks noChangeArrowheads="1"/>
          </p:cNvSpPr>
          <p:nvPr/>
        </p:nvSpPr>
        <p:spPr bwMode="auto">
          <a:xfrm rot="3600000">
            <a:off x="7807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3" name="AutoShape 9"/>
          <p:cNvSpPr>
            <a:spLocks noChangeArrowheads="1"/>
          </p:cNvSpPr>
          <p:nvPr/>
        </p:nvSpPr>
        <p:spPr bwMode="auto">
          <a:xfrm rot="3600000">
            <a:off x="52482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 rot="3600000">
            <a:off x="65690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AutoShape 11"/>
          <p:cNvSpPr>
            <a:spLocks noChangeArrowheads="1"/>
          </p:cNvSpPr>
          <p:nvPr/>
        </p:nvSpPr>
        <p:spPr bwMode="auto">
          <a:xfrm rot="3600000">
            <a:off x="755967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AutoShape 12"/>
          <p:cNvSpPr>
            <a:spLocks noChangeArrowheads="1"/>
          </p:cNvSpPr>
          <p:nvPr/>
        </p:nvSpPr>
        <p:spPr bwMode="auto">
          <a:xfrm rot="3600000">
            <a:off x="714692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AutoShape 13"/>
          <p:cNvSpPr>
            <a:spLocks noChangeArrowheads="1"/>
          </p:cNvSpPr>
          <p:nvPr/>
        </p:nvSpPr>
        <p:spPr bwMode="auto">
          <a:xfrm rot="3600000">
            <a:off x="50006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8" name="AutoShape 14"/>
          <p:cNvSpPr>
            <a:spLocks noChangeArrowheads="1"/>
          </p:cNvSpPr>
          <p:nvPr/>
        </p:nvSpPr>
        <p:spPr bwMode="auto">
          <a:xfrm rot="3600000">
            <a:off x="5908675" y="5216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9" name="AutoShape 15"/>
          <p:cNvSpPr>
            <a:spLocks noChangeArrowheads="1"/>
          </p:cNvSpPr>
          <p:nvPr/>
        </p:nvSpPr>
        <p:spPr bwMode="auto">
          <a:xfrm rot="3600000">
            <a:off x="56610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AutoShape 16"/>
          <p:cNvSpPr>
            <a:spLocks noChangeArrowheads="1"/>
          </p:cNvSpPr>
          <p:nvPr/>
        </p:nvSpPr>
        <p:spPr bwMode="auto">
          <a:xfrm rot="3600000">
            <a:off x="51657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1" name="AutoShape 17"/>
          <p:cNvSpPr>
            <a:spLocks noChangeArrowheads="1"/>
          </p:cNvSpPr>
          <p:nvPr/>
        </p:nvSpPr>
        <p:spPr bwMode="auto">
          <a:xfrm rot="3600000">
            <a:off x="5495925" y="49879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2" name="AutoShape 18"/>
          <p:cNvSpPr>
            <a:spLocks noChangeArrowheads="1"/>
          </p:cNvSpPr>
          <p:nvPr/>
        </p:nvSpPr>
        <p:spPr bwMode="auto">
          <a:xfrm rot="3600000">
            <a:off x="6981825" y="50641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3" name="AutoShape 19"/>
          <p:cNvSpPr>
            <a:spLocks noChangeArrowheads="1"/>
          </p:cNvSpPr>
          <p:nvPr/>
        </p:nvSpPr>
        <p:spPr bwMode="auto">
          <a:xfrm rot="3600000">
            <a:off x="714692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4" name="AutoShape 20"/>
          <p:cNvSpPr>
            <a:spLocks noChangeArrowheads="1"/>
          </p:cNvSpPr>
          <p:nvPr/>
        </p:nvSpPr>
        <p:spPr bwMode="auto">
          <a:xfrm rot="3600000">
            <a:off x="6899275" y="48355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5" name="AutoShape 21"/>
          <p:cNvSpPr>
            <a:spLocks noChangeArrowheads="1"/>
          </p:cNvSpPr>
          <p:nvPr/>
        </p:nvSpPr>
        <p:spPr bwMode="auto">
          <a:xfrm rot="3600000">
            <a:off x="6734175" y="4911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6" name="AutoShape 22"/>
          <p:cNvSpPr>
            <a:spLocks noChangeArrowheads="1"/>
          </p:cNvSpPr>
          <p:nvPr/>
        </p:nvSpPr>
        <p:spPr bwMode="auto">
          <a:xfrm rot="3600000">
            <a:off x="632142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7" name="AutoShape 23"/>
          <p:cNvSpPr>
            <a:spLocks noChangeArrowheads="1"/>
          </p:cNvSpPr>
          <p:nvPr/>
        </p:nvSpPr>
        <p:spPr bwMode="auto">
          <a:xfrm rot="3600000">
            <a:off x="67341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8" name="AutoShape 24"/>
          <p:cNvSpPr>
            <a:spLocks noChangeArrowheads="1"/>
          </p:cNvSpPr>
          <p:nvPr/>
        </p:nvSpPr>
        <p:spPr bwMode="auto">
          <a:xfrm rot="3600000">
            <a:off x="65690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9" name="AutoShape 25"/>
          <p:cNvSpPr>
            <a:spLocks noChangeArrowheads="1"/>
          </p:cNvSpPr>
          <p:nvPr/>
        </p:nvSpPr>
        <p:spPr bwMode="auto">
          <a:xfrm rot="3600000">
            <a:off x="6156325" y="52927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0" name="AutoShape 26"/>
          <p:cNvSpPr>
            <a:spLocks noChangeArrowheads="1"/>
          </p:cNvSpPr>
          <p:nvPr/>
        </p:nvSpPr>
        <p:spPr bwMode="auto">
          <a:xfrm rot="3600000">
            <a:off x="5413375" y="5140325"/>
            <a:ext cx="152400" cy="82550"/>
          </a:xfrm>
          <a:prstGeom prst="homePlate">
            <a:avLst>
              <a:gd name="adj" fmla="val 4615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1" name="AutoShape 27"/>
          <p:cNvSpPr>
            <a:spLocks noChangeArrowheads="1"/>
          </p:cNvSpPr>
          <p:nvPr/>
        </p:nvSpPr>
        <p:spPr bwMode="auto">
          <a:xfrm rot="3600000">
            <a:off x="7313613" y="5138737"/>
            <a:ext cx="152400" cy="85725"/>
          </a:xfrm>
          <a:prstGeom prst="homePlate">
            <a:avLst>
              <a:gd name="adj" fmla="val 44444"/>
            </a:avLst>
          </a:prstGeom>
          <a:solidFill>
            <a:schemeClr val="bg1"/>
          </a:solidFill>
          <a:ln w="12700" cap="sq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2806700" y="5715000"/>
            <a:ext cx="1981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kumimoji="0" lang="en-US" altLang="en-US" sz="1400">
                <a:solidFill>
                  <a:srgbClr val="FF3300"/>
                </a:solidFill>
              </a:rPr>
              <a:t>Divieto di ancoraggio</a:t>
            </a:r>
            <a:endParaRPr kumimoji="0" lang="en-US" altLang="en-US" sz="2400" b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93" name="Freeform 29"/>
          <p:cNvSpPr>
            <a:spLocks/>
          </p:cNvSpPr>
          <p:nvPr/>
        </p:nvSpPr>
        <p:spPr bwMode="auto">
          <a:xfrm>
            <a:off x="2559050" y="4648200"/>
            <a:ext cx="2724150" cy="1600200"/>
          </a:xfrm>
          <a:custGeom>
            <a:avLst/>
            <a:gdLst>
              <a:gd name="T0" fmla="*/ 96 w 1584"/>
              <a:gd name="T1" fmla="*/ 192 h 1008"/>
              <a:gd name="T2" fmla="*/ 0 w 1584"/>
              <a:gd name="T3" fmla="*/ 1008 h 1008"/>
              <a:gd name="T4" fmla="*/ 1584 w 1584"/>
              <a:gd name="T5" fmla="*/ 1008 h 1008"/>
              <a:gd name="T6" fmla="*/ 1248 w 1584"/>
              <a:gd name="T7" fmla="*/ 48 h 1008"/>
              <a:gd name="T8" fmla="*/ 768 w 1584"/>
              <a:gd name="T9" fmla="*/ 0 h 1008"/>
              <a:gd name="T10" fmla="*/ 288 w 1584"/>
              <a:gd name="T11" fmla="*/ 96 h 1008"/>
              <a:gd name="T12" fmla="*/ 96 w 1584"/>
              <a:gd name="T13" fmla="*/ 19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84" h="1008">
                <a:moveTo>
                  <a:pt x="96" y="192"/>
                </a:moveTo>
                <a:lnTo>
                  <a:pt x="0" y="1008"/>
                </a:lnTo>
                <a:lnTo>
                  <a:pt x="1584" y="1008"/>
                </a:lnTo>
                <a:lnTo>
                  <a:pt x="1248" y="48"/>
                </a:lnTo>
                <a:lnTo>
                  <a:pt x="768" y="0"/>
                </a:lnTo>
                <a:lnTo>
                  <a:pt x="288" y="96"/>
                </a:lnTo>
                <a:lnTo>
                  <a:pt x="96" y="192"/>
                </a:lnTo>
                <a:close/>
              </a:path>
            </a:pathLst>
          </a:custGeom>
          <a:noFill/>
          <a:ln w="254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Freeform 30"/>
          <p:cNvSpPr>
            <a:spLocks/>
          </p:cNvSpPr>
          <p:nvPr/>
        </p:nvSpPr>
        <p:spPr bwMode="auto">
          <a:xfrm>
            <a:off x="2565400" y="4578350"/>
            <a:ext cx="6686550" cy="1136650"/>
          </a:xfrm>
          <a:custGeom>
            <a:avLst/>
            <a:gdLst>
              <a:gd name="T0" fmla="*/ 0 w 3889"/>
              <a:gd name="T1" fmla="*/ 0 h 716"/>
              <a:gd name="T2" fmla="*/ 87 w 3889"/>
              <a:gd name="T3" fmla="*/ 254 h 716"/>
              <a:gd name="T4" fmla="*/ 216 w 3889"/>
              <a:gd name="T5" fmla="*/ 314 h 716"/>
              <a:gd name="T6" fmla="*/ 278 w 3889"/>
              <a:gd name="T7" fmla="*/ 476 h 716"/>
              <a:gd name="T8" fmla="*/ 415 w 3889"/>
              <a:gd name="T9" fmla="*/ 668 h 716"/>
              <a:gd name="T10" fmla="*/ 551 w 3889"/>
              <a:gd name="T11" fmla="*/ 620 h 716"/>
              <a:gd name="T12" fmla="*/ 597 w 3889"/>
              <a:gd name="T13" fmla="*/ 428 h 716"/>
              <a:gd name="T14" fmla="*/ 506 w 3889"/>
              <a:gd name="T15" fmla="*/ 236 h 716"/>
              <a:gd name="T16" fmla="*/ 688 w 3889"/>
              <a:gd name="T17" fmla="*/ 92 h 716"/>
              <a:gd name="T18" fmla="*/ 825 w 3889"/>
              <a:gd name="T19" fmla="*/ 92 h 716"/>
              <a:gd name="T20" fmla="*/ 1053 w 3889"/>
              <a:gd name="T21" fmla="*/ 236 h 716"/>
              <a:gd name="T22" fmla="*/ 1327 w 3889"/>
              <a:gd name="T23" fmla="*/ 332 h 716"/>
              <a:gd name="T24" fmla="*/ 1555 w 3889"/>
              <a:gd name="T25" fmla="*/ 140 h 716"/>
              <a:gd name="T26" fmla="*/ 1737 w 3889"/>
              <a:gd name="T27" fmla="*/ 140 h 716"/>
              <a:gd name="T28" fmla="*/ 1919 w 3889"/>
              <a:gd name="T29" fmla="*/ 284 h 716"/>
              <a:gd name="T30" fmla="*/ 2102 w 3889"/>
              <a:gd name="T31" fmla="*/ 332 h 716"/>
              <a:gd name="T32" fmla="*/ 2330 w 3889"/>
              <a:gd name="T33" fmla="*/ 140 h 716"/>
              <a:gd name="T34" fmla="*/ 2517 w 3889"/>
              <a:gd name="T35" fmla="*/ 78 h 716"/>
              <a:gd name="T36" fmla="*/ 2740 w 3889"/>
              <a:gd name="T37" fmla="*/ 140 h 716"/>
              <a:gd name="T38" fmla="*/ 2831 w 3889"/>
              <a:gd name="T39" fmla="*/ 332 h 716"/>
              <a:gd name="T40" fmla="*/ 3014 w 3889"/>
              <a:gd name="T41" fmla="*/ 380 h 716"/>
              <a:gd name="T42" fmla="*/ 3151 w 3889"/>
              <a:gd name="T43" fmla="*/ 380 h 716"/>
              <a:gd name="T44" fmla="*/ 3287 w 3889"/>
              <a:gd name="T45" fmla="*/ 572 h 716"/>
              <a:gd name="T46" fmla="*/ 3424 w 3889"/>
              <a:gd name="T47" fmla="*/ 716 h 716"/>
              <a:gd name="T48" fmla="*/ 3561 w 3889"/>
              <a:gd name="T49" fmla="*/ 668 h 716"/>
              <a:gd name="T50" fmla="*/ 3607 w 3889"/>
              <a:gd name="T51" fmla="*/ 524 h 716"/>
              <a:gd name="T52" fmla="*/ 3889 w 3889"/>
              <a:gd name="T53" fmla="*/ 288 h 716"/>
              <a:gd name="T54" fmla="*/ 3889 w 3889"/>
              <a:gd name="T55" fmla="*/ 0 h 716"/>
              <a:gd name="T56" fmla="*/ 0 w 3889"/>
              <a:gd name="T57" fmla="*/ 0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3889" h="716">
                <a:moveTo>
                  <a:pt x="0" y="0"/>
                </a:moveTo>
                <a:lnTo>
                  <a:pt x="87" y="254"/>
                </a:lnTo>
                <a:lnTo>
                  <a:pt x="216" y="314"/>
                </a:lnTo>
                <a:lnTo>
                  <a:pt x="278" y="476"/>
                </a:lnTo>
                <a:lnTo>
                  <a:pt x="415" y="668"/>
                </a:lnTo>
                <a:lnTo>
                  <a:pt x="551" y="620"/>
                </a:lnTo>
                <a:lnTo>
                  <a:pt x="597" y="428"/>
                </a:lnTo>
                <a:lnTo>
                  <a:pt x="506" y="236"/>
                </a:lnTo>
                <a:lnTo>
                  <a:pt x="688" y="92"/>
                </a:lnTo>
                <a:lnTo>
                  <a:pt x="825" y="92"/>
                </a:lnTo>
                <a:lnTo>
                  <a:pt x="1053" y="236"/>
                </a:lnTo>
                <a:lnTo>
                  <a:pt x="1327" y="332"/>
                </a:lnTo>
                <a:lnTo>
                  <a:pt x="1555" y="140"/>
                </a:lnTo>
                <a:lnTo>
                  <a:pt x="1737" y="140"/>
                </a:lnTo>
                <a:lnTo>
                  <a:pt x="1919" y="284"/>
                </a:lnTo>
                <a:lnTo>
                  <a:pt x="2102" y="332"/>
                </a:lnTo>
                <a:lnTo>
                  <a:pt x="2330" y="140"/>
                </a:lnTo>
                <a:lnTo>
                  <a:pt x="2517" y="78"/>
                </a:lnTo>
                <a:lnTo>
                  <a:pt x="2740" y="140"/>
                </a:lnTo>
                <a:lnTo>
                  <a:pt x="2831" y="332"/>
                </a:lnTo>
                <a:lnTo>
                  <a:pt x="3014" y="380"/>
                </a:lnTo>
                <a:lnTo>
                  <a:pt x="3151" y="380"/>
                </a:lnTo>
                <a:lnTo>
                  <a:pt x="3287" y="572"/>
                </a:lnTo>
                <a:lnTo>
                  <a:pt x="3424" y="716"/>
                </a:lnTo>
                <a:lnTo>
                  <a:pt x="3561" y="668"/>
                </a:lnTo>
                <a:lnTo>
                  <a:pt x="3607" y="524"/>
                </a:lnTo>
                <a:lnTo>
                  <a:pt x="3889" y="288"/>
                </a:lnTo>
                <a:lnTo>
                  <a:pt x="3889" y="0"/>
                </a:lnTo>
                <a:lnTo>
                  <a:pt x="0" y="0"/>
                </a:lnTo>
                <a:close/>
              </a:path>
            </a:pathLst>
          </a:custGeom>
          <a:solidFill>
            <a:srgbClr val="996633"/>
          </a:solidFill>
          <a:ln w="12700" cap="sq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95" name="Group 31"/>
          <p:cNvGrpSpPr>
            <a:grpSpLocks/>
          </p:cNvGrpSpPr>
          <p:nvPr/>
        </p:nvGrpSpPr>
        <p:grpSpPr bwMode="auto">
          <a:xfrm>
            <a:off x="2744788" y="5562600"/>
            <a:ext cx="412750" cy="304800"/>
            <a:chOff x="552" y="1296"/>
            <a:chExt cx="240" cy="192"/>
          </a:xfrm>
        </p:grpSpPr>
        <p:sp>
          <p:nvSpPr>
            <p:cNvPr id="62496" name="Oval 32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7" name="Text Box 33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498" name="Group 34"/>
          <p:cNvGrpSpPr>
            <a:grpSpLocks/>
          </p:cNvGrpSpPr>
          <p:nvPr/>
        </p:nvGrpSpPr>
        <p:grpSpPr bwMode="auto">
          <a:xfrm>
            <a:off x="3582988" y="5486400"/>
            <a:ext cx="412750" cy="304800"/>
            <a:chOff x="552" y="1296"/>
            <a:chExt cx="240" cy="192"/>
          </a:xfrm>
        </p:grpSpPr>
        <p:sp>
          <p:nvSpPr>
            <p:cNvPr id="62499" name="Oval 35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0" name="Text Box 36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01" name="Group 37"/>
          <p:cNvGrpSpPr>
            <a:grpSpLocks/>
          </p:cNvGrpSpPr>
          <p:nvPr/>
        </p:nvGrpSpPr>
        <p:grpSpPr bwMode="auto">
          <a:xfrm>
            <a:off x="4116388" y="5029200"/>
            <a:ext cx="412750" cy="304800"/>
            <a:chOff x="552" y="1296"/>
            <a:chExt cx="240" cy="192"/>
          </a:xfrm>
        </p:grpSpPr>
        <p:sp>
          <p:nvSpPr>
            <p:cNvPr id="62502" name="Oval 38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3" name="Text Box 39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04" name="Group 40"/>
          <p:cNvGrpSpPr>
            <a:grpSpLocks/>
          </p:cNvGrpSpPr>
          <p:nvPr/>
        </p:nvGrpSpPr>
        <p:grpSpPr bwMode="auto">
          <a:xfrm>
            <a:off x="5792788" y="5257800"/>
            <a:ext cx="412750" cy="304800"/>
            <a:chOff x="552" y="1296"/>
            <a:chExt cx="240" cy="192"/>
          </a:xfrm>
        </p:grpSpPr>
        <p:sp>
          <p:nvSpPr>
            <p:cNvPr id="62505" name="Oval 41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6" name="Text Box 42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D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07" name="Group 43"/>
          <p:cNvGrpSpPr>
            <a:grpSpLocks/>
          </p:cNvGrpSpPr>
          <p:nvPr/>
        </p:nvGrpSpPr>
        <p:grpSpPr bwMode="auto">
          <a:xfrm>
            <a:off x="6707188" y="4953000"/>
            <a:ext cx="412750" cy="304800"/>
            <a:chOff x="552" y="1296"/>
            <a:chExt cx="240" cy="192"/>
          </a:xfrm>
        </p:grpSpPr>
        <p:sp>
          <p:nvSpPr>
            <p:cNvPr id="62508" name="Oval 4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9" name="Text Box 4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E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10" name="Group 46"/>
          <p:cNvGrpSpPr>
            <a:grpSpLocks/>
          </p:cNvGrpSpPr>
          <p:nvPr/>
        </p:nvGrpSpPr>
        <p:grpSpPr bwMode="auto">
          <a:xfrm>
            <a:off x="7392988" y="5486400"/>
            <a:ext cx="414337" cy="304800"/>
            <a:chOff x="552" y="1296"/>
            <a:chExt cx="240" cy="192"/>
          </a:xfrm>
        </p:grpSpPr>
        <p:sp>
          <p:nvSpPr>
            <p:cNvPr id="62511" name="Oval 47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2" name="Text Box 48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F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13" name="Group 49"/>
          <p:cNvGrpSpPr>
            <a:grpSpLocks/>
          </p:cNvGrpSpPr>
          <p:nvPr/>
        </p:nvGrpSpPr>
        <p:grpSpPr bwMode="auto">
          <a:xfrm>
            <a:off x="8461375" y="5791200"/>
            <a:ext cx="412750" cy="304800"/>
            <a:chOff x="552" y="1296"/>
            <a:chExt cx="240" cy="192"/>
          </a:xfrm>
        </p:grpSpPr>
        <p:sp>
          <p:nvSpPr>
            <p:cNvPr id="62514" name="Oval 50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5" name="Text Box 51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G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17" name="Group 53"/>
          <p:cNvGrpSpPr>
            <a:grpSpLocks/>
          </p:cNvGrpSpPr>
          <p:nvPr/>
        </p:nvGrpSpPr>
        <p:grpSpPr bwMode="auto">
          <a:xfrm>
            <a:off x="4954588" y="1524000"/>
            <a:ext cx="412750" cy="304800"/>
            <a:chOff x="552" y="1296"/>
            <a:chExt cx="240" cy="192"/>
          </a:xfrm>
        </p:grpSpPr>
        <p:sp>
          <p:nvSpPr>
            <p:cNvPr id="62518" name="Oval 54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9" name="Text Box 55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A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20" name="Group 56"/>
          <p:cNvGrpSpPr>
            <a:grpSpLocks/>
          </p:cNvGrpSpPr>
          <p:nvPr/>
        </p:nvGrpSpPr>
        <p:grpSpPr bwMode="auto">
          <a:xfrm>
            <a:off x="5487988" y="1524000"/>
            <a:ext cx="412750" cy="304800"/>
            <a:chOff x="552" y="1296"/>
            <a:chExt cx="240" cy="192"/>
          </a:xfrm>
        </p:grpSpPr>
        <p:sp>
          <p:nvSpPr>
            <p:cNvPr id="62521" name="Oval 57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2" name="Text Box 58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B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23" name="Group 59"/>
          <p:cNvGrpSpPr>
            <a:grpSpLocks/>
          </p:cNvGrpSpPr>
          <p:nvPr/>
        </p:nvGrpSpPr>
        <p:grpSpPr bwMode="auto">
          <a:xfrm>
            <a:off x="5183188" y="2057400"/>
            <a:ext cx="412750" cy="304800"/>
            <a:chOff x="552" y="1296"/>
            <a:chExt cx="240" cy="192"/>
          </a:xfrm>
        </p:grpSpPr>
        <p:sp>
          <p:nvSpPr>
            <p:cNvPr id="62524" name="Oval 60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5" name="Text Box 61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C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26" name="Group 62"/>
          <p:cNvGrpSpPr>
            <a:grpSpLocks/>
          </p:cNvGrpSpPr>
          <p:nvPr/>
        </p:nvGrpSpPr>
        <p:grpSpPr bwMode="auto">
          <a:xfrm>
            <a:off x="5183188" y="3124200"/>
            <a:ext cx="412750" cy="304800"/>
            <a:chOff x="552" y="1296"/>
            <a:chExt cx="240" cy="192"/>
          </a:xfrm>
        </p:grpSpPr>
        <p:sp>
          <p:nvSpPr>
            <p:cNvPr id="62527" name="Oval 63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28" name="Text Box 64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D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29" name="Group 65"/>
          <p:cNvGrpSpPr>
            <a:grpSpLocks/>
          </p:cNvGrpSpPr>
          <p:nvPr/>
        </p:nvGrpSpPr>
        <p:grpSpPr bwMode="auto">
          <a:xfrm>
            <a:off x="6630988" y="3657600"/>
            <a:ext cx="412750" cy="304800"/>
            <a:chOff x="552" y="1296"/>
            <a:chExt cx="240" cy="192"/>
          </a:xfrm>
        </p:grpSpPr>
        <p:sp>
          <p:nvSpPr>
            <p:cNvPr id="62530" name="Oval 66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31" name="Text Box 67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E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32" name="Group 68"/>
          <p:cNvGrpSpPr>
            <a:grpSpLocks/>
          </p:cNvGrpSpPr>
          <p:nvPr/>
        </p:nvGrpSpPr>
        <p:grpSpPr bwMode="auto">
          <a:xfrm>
            <a:off x="5792788" y="3124200"/>
            <a:ext cx="412750" cy="304800"/>
            <a:chOff x="552" y="1296"/>
            <a:chExt cx="240" cy="192"/>
          </a:xfrm>
        </p:grpSpPr>
        <p:sp>
          <p:nvSpPr>
            <p:cNvPr id="62533" name="Oval 69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34" name="Text Box 70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F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2535" name="Group 71"/>
          <p:cNvGrpSpPr>
            <a:grpSpLocks/>
          </p:cNvGrpSpPr>
          <p:nvPr/>
        </p:nvGrpSpPr>
        <p:grpSpPr bwMode="auto">
          <a:xfrm>
            <a:off x="6326188" y="2057400"/>
            <a:ext cx="412750" cy="304800"/>
            <a:chOff x="552" y="1296"/>
            <a:chExt cx="240" cy="192"/>
          </a:xfrm>
        </p:grpSpPr>
        <p:sp>
          <p:nvSpPr>
            <p:cNvPr id="62536" name="Oval 72"/>
            <p:cNvSpPr>
              <a:spLocks noChangeArrowheads="1"/>
            </p:cNvSpPr>
            <p:nvPr/>
          </p:nvSpPr>
          <p:spPr bwMode="auto">
            <a:xfrm>
              <a:off x="576" y="1296"/>
              <a:ext cx="192" cy="192"/>
            </a:xfrm>
            <a:prstGeom prst="ellipse">
              <a:avLst/>
            </a:prstGeom>
            <a:solidFill>
              <a:srgbClr val="FFFF00"/>
            </a:solidFill>
            <a:ln w="19050" cap="sq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37" name="Text Box 73"/>
            <p:cNvSpPr txBox="1">
              <a:spLocks noChangeArrowheads="1"/>
            </p:cNvSpPr>
            <p:nvPr/>
          </p:nvSpPr>
          <p:spPr bwMode="auto">
            <a:xfrm>
              <a:off x="552" y="1296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kumimoji="0" lang="en-US" altLang="en-US" sz="1400">
                  <a:solidFill>
                    <a:schemeClr val="bg2"/>
                  </a:solidFill>
                </a:rPr>
                <a:t>G</a:t>
              </a:r>
              <a:endParaRPr kumimoji="0" lang="en-US" altLang="en-US" sz="2400" b="0">
                <a:solidFill>
                  <a:schemeClr val="bg2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2541" name="AutoShape 77"/>
          <p:cNvSpPr>
            <a:spLocks noChangeArrowheads="1"/>
          </p:cNvSpPr>
          <p:nvPr/>
        </p:nvSpPr>
        <p:spPr bwMode="auto">
          <a:xfrm rot="3600000">
            <a:off x="2135188" y="2438400"/>
            <a:ext cx="2743200" cy="457200"/>
          </a:xfrm>
          <a:prstGeom prst="rightArrow">
            <a:avLst>
              <a:gd name="adj1" fmla="val 37500"/>
              <a:gd name="adj2" fmla="val 121861"/>
            </a:avLst>
          </a:prstGeom>
          <a:solidFill>
            <a:srgbClr val="FF0000"/>
          </a:solidFill>
          <a:ln w="9525">
            <a:solidFill>
              <a:srgbClr val="FFCC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62542" name="Text Box 78"/>
          <p:cNvSpPr txBox="1">
            <a:spLocks noChangeArrowheads="1"/>
          </p:cNvSpPr>
          <p:nvPr/>
        </p:nvSpPr>
        <p:spPr bwMode="auto">
          <a:xfrm rot="3600000">
            <a:off x="1594644" y="2674144"/>
            <a:ext cx="312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2400"/>
              <a:t>Densità di ancoraggio</a:t>
            </a:r>
            <a:endParaRPr lang="it-IT" altLang="en-US" sz="2400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8" y="228600"/>
            <a:ext cx="4741862" cy="233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429000"/>
            <a:ext cx="88741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2667000"/>
            <a:ext cx="749300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56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88" y="2590800"/>
            <a:ext cx="750887" cy="763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743950" cy="1143000"/>
          </a:xfrm>
        </p:spPr>
        <p:txBody>
          <a:bodyPr/>
          <a:lstStyle/>
          <a:p>
            <a:pPr algn="r"/>
            <a:r>
              <a:rPr lang="it-IT" altLang="en-US"/>
              <a:t>Caratteristiche dei dati ecologici</a:t>
            </a:r>
            <a:endParaRPr lang="it-IT" altLang="en-US" noProof="1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805815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I dati sono “sparsi”, cioè hanno molti valori nulli (a volte la maggioranza!)</a:t>
            </a:r>
          </a:p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La gran parte delle specie presenti è rara.</a:t>
            </a:r>
          </a:p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I fattori ambientali che influenzano la distribuzione delle specie sono molteplici e combinati fra loro,...</a:t>
            </a:r>
          </a:p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...ma quelli veramente importanti sono pochi (bassa dimensionalità intrinseca)</a:t>
            </a:r>
            <a:r>
              <a:rPr lang="it-IT" altLang="en-US" sz="2400" b="1" noProof="1"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I dati contengono molto “rumore” sia per eventi stocastici e contingenti, sia per l’errore di osservazione (anche in condizioni ideali le repliche sono diverse!)</a:t>
            </a:r>
          </a:p>
          <a:p>
            <a:pPr>
              <a:lnSpc>
                <a:spcPct val="90000"/>
              </a:lnSpc>
            </a:pPr>
            <a:r>
              <a:rPr lang="it-IT" altLang="en-US" sz="2400" b="1">
                <a:latin typeface="Arial Narrow" panose="020B0606020202030204" pitchFamily="34" charset="0"/>
              </a:rPr>
              <a:t>L’informazione è spesso ridondante (la specie A è associata alla specie B, ma questa può essere associata alla specie C, etc.): questo è un problema, ma è anche ciò che rende possibile interpretare i dati ecologici.</a:t>
            </a:r>
            <a:endParaRPr lang="it-IT" altLang="en-US" sz="2400" b="1" noProof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gradi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588" y="1981200"/>
            <a:ext cx="3378200" cy="468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8210550" cy="1143000"/>
          </a:xfrm>
        </p:spPr>
        <p:txBody>
          <a:bodyPr/>
          <a:lstStyle/>
          <a:p>
            <a:pPr algn="r"/>
            <a:r>
              <a:rPr lang="it-IT" altLang="en-US"/>
              <a:t>Gradienti ambientali e cenoclini</a:t>
            </a:r>
            <a:endParaRPr lang="it-IT" altLang="en-US" noProof="1"/>
          </a:p>
        </p:txBody>
      </p:sp>
      <p:pic>
        <p:nvPicPr>
          <p:cNvPr id="54278" name="Picture 6" descr="gradient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3898900" cy="294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630988" y="2170113"/>
            <a:ext cx="2668587" cy="1676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8004175" y="4648200"/>
            <a:ext cx="381000" cy="15240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grpSp>
        <p:nvGrpSpPr>
          <p:cNvPr id="54284" name="Group 12"/>
          <p:cNvGrpSpPr>
            <a:grpSpLocks/>
          </p:cNvGrpSpPr>
          <p:nvPr/>
        </p:nvGrpSpPr>
        <p:grpSpPr bwMode="auto">
          <a:xfrm>
            <a:off x="6630988" y="3810000"/>
            <a:ext cx="2668587" cy="838200"/>
            <a:chOff x="4176" y="2400"/>
            <a:chExt cx="1680" cy="528"/>
          </a:xfrm>
        </p:grpSpPr>
        <p:sp>
          <p:nvSpPr>
            <p:cNvPr id="54282" name="Line 10"/>
            <p:cNvSpPr>
              <a:spLocks noChangeShapeType="1"/>
            </p:cNvSpPr>
            <p:nvPr/>
          </p:nvSpPr>
          <p:spPr bwMode="auto">
            <a:xfrm flipH="1" flipV="1">
              <a:off x="4176" y="2400"/>
              <a:ext cx="864" cy="52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54283" name="Line 11"/>
            <p:cNvSpPr>
              <a:spLocks noChangeShapeType="1"/>
            </p:cNvSpPr>
            <p:nvPr/>
          </p:nvSpPr>
          <p:spPr bwMode="auto">
            <a:xfrm flipV="1">
              <a:off x="5280" y="2400"/>
              <a:ext cx="576" cy="52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7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 animBg="1"/>
      <p:bldP spid="5428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4350" y="609600"/>
            <a:ext cx="6473825" cy="1143000"/>
          </a:xfrm>
        </p:spPr>
        <p:txBody>
          <a:bodyPr/>
          <a:lstStyle/>
          <a:p>
            <a:pPr algn="r"/>
            <a:r>
              <a:rPr lang="it-IT" altLang="en-US"/>
              <a:t>Piani di campionamento</a:t>
            </a:r>
            <a:endParaRPr lang="en-GB" alt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28800"/>
            <a:ext cx="782955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/>
              <a:t>Non esistono informazioni preliminari, le scale spazio-temporali non sono note:</a:t>
            </a:r>
          </a:p>
          <a:p>
            <a:pPr lvl="1">
              <a:lnSpc>
                <a:spcPct val="90000"/>
              </a:lnSpc>
            </a:pPr>
            <a:r>
              <a:rPr lang="it-IT" altLang="en-US" b="1">
                <a:solidFill>
                  <a:schemeClr val="tx2"/>
                </a:solidFill>
              </a:rPr>
              <a:t>piano randomizzato</a:t>
            </a:r>
          </a:p>
          <a:p>
            <a:pPr lvl="1">
              <a:lnSpc>
                <a:spcPct val="90000"/>
              </a:lnSpc>
            </a:pPr>
            <a:endParaRPr lang="it-IT" altLang="en-US" sz="9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en-US"/>
              <a:t>Esistono informazioni preliminari, le scale spazio-temporali sono note:</a:t>
            </a:r>
          </a:p>
          <a:p>
            <a:pPr lvl="1">
              <a:lnSpc>
                <a:spcPct val="90000"/>
              </a:lnSpc>
            </a:pPr>
            <a:r>
              <a:rPr lang="it-IT" altLang="en-US" b="1">
                <a:solidFill>
                  <a:schemeClr val="tx2"/>
                </a:solidFill>
              </a:rPr>
              <a:t>piano regolare</a:t>
            </a:r>
          </a:p>
          <a:p>
            <a:pPr lvl="1">
              <a:lnSpc>
                <a:spcPct val="90000"/>
              </a:lnSpc>
            </a:pPr>
            <a:endParaRPr lang="it-IT" altLang="en-US" sz="900" b="1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it-IT" altLang="en-US"/>
              <a:t>Esistono sufficienti dati di riferimento per descrittori accessori (covarianti):</a:t>
            </a:r>
          </a:p>
          <a:p>
            <a:pPr lvl="1">
              <a:lnSpc>
                <a:spcPct val="90000"/>
              </a:lnSpc>
            </a:pPr>
            <a:r>
              <a:rPr lang="it-IT" altLang="en-US" b="1">
                <a:solidFill>
                  <a:schemeClr val="tx2"/>
                </a:solidFill>
              </a:rPr>
              <a:t>piano stratificato</a:t>
            </a:r>
            <a:endParaRPr lang="en-GB" altLang="en-US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896350" cy="1143000"/>
          </a:xfrm>
        </p:spPr>
        <p:txBody>
          <a:bodyPr/>
          <a:lstStyle/>
          <a:p>
            <a:pPr algn="r"/>
            <a:r>
              <a:rPr lang="it-IT" altLang="en-US"/>
              <a:t>Scale e frequenze di osservazione</a:t>
            </a:r>
            <a:endParaRPr lang="it-IT" altLang="en-US" noProof="1"/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3201988" y="3886200"/>
            <a:ext cx="5487987" cy="17526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32112" name="Rectangle 16"/>
          <p:cNvSpPr>
            <a:spLocks noChangeArrowheads="1"/>
          </p:cNvSpPr>
          <p:nvPr/>
        </p:nvSpPr>
        <p:spPr bwMode="auto">
          <a:xfrm>
            <a:off x="3201988" y="1905000"/>
            <a:ext cx="5487987" cy="175260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32121" name="Freeform 25"/>
          <p:cNvSpPr>
            <a:spLocks/>
          </p:cNvSpPr>
          <p:nvPr/>
        </p:nvSpPr>
        <p:spPr bwMode="auto">
          <a:xfrm>
            <a:off x="3201988" y="1905000"/>
            <a:ext cx="5487987" cy="1752600"/>
          </a:xfrm>
          <a:custGeom>
            <a:avLst/>
            <a:gdLst>
              <a:gd name="T0" fmla="*/ 0 w 3456"/>
              <a:gd name="T1" fmla="*/ 1104 h 1104"/>
              <a:gd name="T2" fmla="*/ 432 w 3456"/>
              <a:gd name="T3" fmla="*/ 0 h 1104"/>
              <a:gd name="T4" fmla="*/ 864 w 3456"/>
              <a:gd name="T5" fmla="*/ 1104 h 1104"/>
              <a:gd name="T6" fmla="*/ 1296 w 3456"/>
              <a:gd name="T7" fmla="*/ 0 h 1104"/>
              <a:gd name="T8" fmla="*/ 1728 w 3456"/>
              <a:gd name="T9" fmla="*/ 1104 h 1104"/>
              <a:gd name="T10" fmla="*/ 2160 w 3456"/>
              <a:gd name="T11" fmla="*/ 0 h 1104"/>
              <a:gd name="T12" fmla="*/ 2592 w 3456"/>
              <a:gd name="T13" fmla="*/ 1104 h 1104"/>
              <a:gd name="T14" fmla="*/ 3024 w 3456"/>
              <a:gd name="T15" fmla="*/ 0 h 1104"/>
              <a:gd name="T16" fmla="*/ 3456 w 3456"/>
              <a:gd name="T17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56" h="1104">
                <a:moveTo>
                  <a:pt x="0" y="1104"/>
                </a:moveTo>
                <a:cubicBezTo>
                  <a:pt x="144" y="552"/>
                  <a:pt x="288" y="0"/>
                  <a:pt x="432" y="0"/>
                </a:cubicBezTo>
                <a:cubicBezTo>
                  <a:pt x="576" y="0"/>
                  <a:pt x="720" y="1104"/>
                  <a:pt x="864" y="1104"/>
                </a:cubicBezTo>
                <a:cubicBezTo>
                  <a:pt x="1008" y="1104"/>
                  <a:pt x="1152" y="0"/>
                  <a:pt x="1296" y="0"/>
                </a:cubicBezTo>
                <a:cubicBezTo>
                  <a:pt x="1440" y="0"/>
                  <a:pt x="1584" y="1104"/>
                  <a:pt x="1728" y="1104"/>
                </a:cubicBezTo>
                <a:cubicBezTo>
                  <a:pt x="1872" y="1104"/>
                  <a:pt x="2016" y="0"/>
                  <a:pt x="2160" y="0"/>
                </a:cubicBezTo>
                <a:cubicBezTo>
                  <a:pt x="2304" y="0"/>
                  <a:pt x="2448" y="1104"/>
                  <a:pt x="2592" y="1104"/>
                </a:cubicBezTo>
                <a:cubicBezTo>
                  <a:pt x="2736" y="1104"/>
                  <a:pt x="2880" y="0"/>
                  <a:pt x="3024" y="0"/>
                </a:cubicBezTo>
                <a:cubicBezTo>
                  <a:pt x="3168" y="0"/>
                  <a:pt x="3384" y="920"/>
                  <a:pt x="3456" y="1104"/>
                </a:cubicBez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endParaRPr lang="en-US"/>
          </a:p>
        </p:txBody>
      </p:sp>
      <p:grpSp>
        <p:nvGrpSpPr>
          <p:cNvPr id="132148" name="Group 52"/>
          <p:cNvGrpSpPr>
            <a:grpSpLocks/>
          </p:cNvGrpSpPr>
          <p:nvPr/>
        </p:nvGrpSpPr>
        <p:grpSpPr bwMode="auto">
          <a:xfrm>
            <a:off x="3354388" y="2667000"/>
            <a:ext cx="5106987" cy="152400"/>
            <a:chOff x="2112" y="1680"/>
            <a:chExt cx="3216" cy="96"/>
          </a:xfrm>
        </p:grpSpPr>
        <p:sp>
          <p:nvSpPr>
            <p:cNvPr id="132122" name="Oval 26"/>
            <p:cNvSpPr>
              <a:spLocks noChangeArrowheads="1"/>
            </p:cNvSpPr>
            <p:nvPr/>
          </p:nvSpPr>
          <p:spPr bwMode="auto">
            <a:xfrm>
              <a:off x="2112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3" name="Oval 27"/>
            <p:cNvSpPr>
              <a:spLocks noChangeArrowheads="1"/>
            </p:cNvSpPr>
            <p:nvPr/>
          </p:nvSpPr>
          <p:spPr bwMode="auto">
            <a:xfrm>
              <a:off x="2592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4" name="Oval 28"/>
            <p:cNvSpPr>
              <a:spLocks noChangeArrowheads="1"/>
            </p:cNvSpPr>
            <p:nvPr/>
          </p:nvSpPr>
          <p:spPr bwMode="auto">
            <a:xfrm>
              <a:off x="3072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5" name="Oval 29"/>
            <p:cNvSpPr>
              <a:spLocks noChangeArrowheads="1"/>
            </p:cNvSpPr>
            <p:nvPr/>
          </p:nvSpPr>
          <p:spPr bwMode="auto">
            <a:xfrm>
              <a:off x="3456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6" name="Oval 30"/>
            <p:cNvSpPr>
              <a:spLocks noChangeArrowheads="1"/>
            </p:cNvSpPr>
            <p:nvPr/>
          </p:nvSpPr>
          <p:spPr bwMode="auto">
            <a:xfrm>
              <a:off x="3936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7" name="Oval 31"/>
            <p:cNvSpPr>
              <a:spLocks noChangeArrowheads="1"/>
            </p:cNvSpPr>
            <p:nvPr/>
          </p:nvSpPr>
          <p:spPr bwMode="auto">
            <a:xfrm>
              <a:off x="4320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29" name="Oval 33"/>
            <p:cNvSpPr>
              <a:spLocks noChangeArrowheads="1"/>
            </p:cNvSpPr>
            <p:nvPr/>
          </p:nvSpPr>
          <p:spPr bwMode="auto">
            <a:xfrm>
              <a:off x="4800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30" name="Oval 34"/>
            <p:cNvSpPr>
              <a:spLocks noChangeArrowheads="1"/>
            </p:cNvSpPr>
            <p:nvPr/>
          </p:nvSpPr>
          <p:spPr bwMode="auto">
            <a:xfrm>
              <a:off x="5232" y="1680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32149" name="Group 53"/>
          <p:cNvGrpSpPr>
            <a:grpSpLocks/>
          </p:cNvGrpSpPr>
          <p:nvPr/>
        </p:nvGrpSpPr>
        <p:grpSpPr bwMode="auto">
          <a:xfrm>
            <a:off x="3125788" y="1828800"/>
            <a:ext cx="4267200" cy="1905000"/>
            <a:chOff x="1968" y="1152"/>
            <a:chExt cx="2688" cy="1200"/>
          </a:xfrm>
        </p:grpSpPr>
        <p:sp>
          <p:nvSpPr>
            <p:cNvPr id="132131" name="Oval 35"/>
            <p:cNvSpPr>
              <a:spLocks noChangeArrowheads="1"/>
            </p:cNvSpPr>
            <p:nvPr/>
          </p:nvSpPr>
          <p:spPr bwMode="auto">
            <a:xfrm>
              <a:off x="1968" y="2256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33" name="Oval 37"/>
            <p:cNvSpPr>
              <a:spLocks noChangeArrowheads="1"/>
            </p:cNvSpPr>
            <p:nvPr/>
          </p:nvSpPr>
          <p:spPr bwMode="auto">
            <a:xfrm>
              <a:off x="3264" y="1152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34" name="Oval 38"/>
            <p:cNvSpPr>
              <a:spLocks noChangeArrowheads="1"/>
            </p:cNvSpPr>
            <p:nvPr/>
          </p:nvSpPr>
          <p:spPr bwMode="auto">
            <a:xfrm>
              <a:off x="4560" y="2256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32151" name="Group 55"/>
          <p:cNvGrpSpPr>
            <a:grpSpLocks/>
          </p:cNvGrpSpPr>
          <p:nvPr/>
        </p:nvGrpSpPr>
        <p:grpSpPr bwMode="auto">
          <a:xfrm>
            <a:off x="3125788" y="3810000"/>
            <a:ext cx="5564187" cy="1993900"/>
            <a:chOff x="1968" y="2400"/>
            <a:chExt cx="3504" cy="1256"/>
          </a:xfrm>
        </p:grpSpPr>
        <p:sp>
          <p:nvSpPr>
            <p:cNvPr id="132135" name="Freeform 39"/>
            <p:cNvSpPr>
              <a:spLocks/>
            </p:cNvSpPr>
            <p:nvPr/>
          </p:nvSpPr>
          <p:spPr bwMode="auto">
            <a:xfrm>
              <a:off x="2016" y="2448"/>
              <a:ext cx="3456" cy="1208"/>
            </a:xfrm>
            <a:custGeom>
              <a:avLst/>
              <a:gdLst>
                <a:gd name="T0" fmla="*/ 0 w 3456"/>
                <a:gd name="T1" fmla="*/ 1104 h 1208"/>
                <a:gd name="T2" fmla="*/ 1296 w 3456"/>
                <a:gd name="T3" fmla="*/ 0 h 1208"/>
                <a:gd name="T4" fmla="*/ 2592 w 3456"/>
                <a:gd name="T5" fmla="*/ 1104 h 1208"/>
                <a:gd name="T6" fmla="*/ 3456 w 3456"/>
                <a:gd name="T7" fmla="*/ 624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6" h="1208">
                  <a:moveTo>
                    <a:pt x="0" y="1104"/>
                  </a:moveTo>
                  <a:cubicBezTo>
                    <a:pt x="432" y="552"/>
                    <a:pt x="864" y="0"/>
                    <a:pt x="1296" y="0"/>
                  </a:cubicBezTo>
                  <a:cubicBezTo>
                    <a:pt x="1728" y="0"/>
                    <a:pt x="2232" y="1000"/>
                    <a:pt x="2592" y="1104"/>
                  </a:cubicBezTo>
                  <a:cubicBezTo>
                    <a:pt x="2952" y="1208"/>
                    <a:pt x="3312" y="704"/>
                    <a:pt x="3456" y="624"/>
                  </a:cubicBezTo>
                </a:path>
              </a:pathLst>
            </a:custGeom>
            <a:noFill/>
            <a:ln w="25400" cap="flat" cmpd="sng">
              <a:solidFill>
                <a:srgbClr val="0000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  <p:sp>
          <p:nvSpPr>
            <p:cNvPr id="132136" name="Oval 40"/>
            <p:cNvSpPr>
              <a:spLocks noChangeArrowheads="1"/>
            </p:cNvSpPr>
            <p:nvPr/>
          </p:nvSpPr>
          <p:spPr bwMode="auto">
            <a:xfrm>
              <a:off x="1968" y="3504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37" name="Oval 41"/>
            <p:cNvSpPr>
              <a:spLocks noChangeArrowheads="1"/>
            </p:cNvSpPr>
            <p:nvPr/>
          </p:nvSpPr>
          <p:spPr bwMode="auto">
            <a:xfrm>
              <a:off x="3264" y="2400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38" name="Oval 42"/>
            <p:cNvSpPr>
              <a:spLocks noChangeArrowheads="1"/>
            </p:cNvSpPr>
            <p:nvPr/>
          </p:nvSpPr>
          <p:spPr bwMode="auto">
            <a:xfrm>
              <a:off x="4608" y="3504"/>
              <a:ext cx="96" cy="9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</p:grpSp>
      <p:grpSp>
        <p:nvGrpSpPr>
          <p:cNvPr id="132150" name="Group 54"/>
          <p:cNvGrpSpPr>
            <a:grpSpLocks/>
          </p:cNvGrpSpPr>
          <p:nvPr/>
        </p:nvGrpSpPr>
        <p:grpSpPr bwMode="auto">
          <a:xfrm>
            <a:off x="3201988" y="4648200"/>
            <a:ext cx="5487987" cy="152400"/>
            <a:chOff x="2016" y="2928"/>
            <a:chExt cx="3456" cy="96"/>
          </a:xfrm>
        </p:grpSpPr>
        <p:sp>
          <p:nvSpPr>
            <p:cNvPr id="132139" name="Oval 43"/>
            <p:cNvSpPr>
              <a:spLocks noChangeArrowheads="1"/>
            </p:cNvSpPr>
            <p:nvPr/>
          </p:nvSpPr>
          <p:spPr bwMode="auto">
            <a:xfrm>
              <a:off x="2160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0" name="Oval 44"/>
            <p:cNvSpPr>
              <a:spLocks noChangeArrowheads="1"/>
            </p:cNvSpPr>
            <p:nvPr/>
          </p:nvSpPr>
          <p:spPr bwMode="auto">
            <a:xfrm>
              <a:off x="2640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1" name="Oval 45"/>
            <p:cNvSpPr>
              <a:spLocks noChangeArrowheads="1"/>
            </p:cNvSpPr>
            <p:nvPr/>
          </p:nvSpPr>
          <p:spPr bwMode="auto">
            <a:xfrm>
              <a:off x="3120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2" name="Oval 46"/>
            <p:cNvSpPr>
              <a:spLocks noChangeArrowheads="1"/>
            </p:cNvSpPr>
            <p:nvPr/>
          </p:nvSpPr>
          <p:spPr bwMode="auto">
            <a:xfrm>
              <a:off x="3504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3" name="Oval 47"/>
            <p:cNvSpPr>
              <a:spLocks noChangeArrowheads="1"/>
            </p:cNvSpPr>
            <p:nvPr/>
          </p:nvSpPr>
          <p:spPr bwMode="auto">
            <a:xfrm>
              <a:off x="3984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4" name="Oval 48"/>
            <p:cNvSpPr>
              <a:spLocks noChangeArrowheads="1"/>
            </p:cNvSpPr>
            <p:nvPr/>
          </p:nvSpPr>
          <p:spPr bwMode="auto">
            <a:xfrm>
              <a:off x="4368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5" name="Oval 49"/>
            <p:cNvSpPr>
              <a:spLocks noChangeArrowheads="1"/>
            </p:cNvSpPr>
            <p:nvPr/>
          </p:nvSpPr>
          <p:spPr bwMode="auto">
            <a:xfrm>
              <a:off x="4848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6" name="Oval 50"/>
            <p:cNvSpPr>
              <a:spLocks noChangeArrowheads="1"/>
            </p:cNvSpPr>
            <p:nvPr/>
          </p:nvSpPr>
          <p:spPr bwMode="auto">
            <a:xfrm>
              <a:off x="5280" y="2928"/>
              <a:ext cx="96" cy="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132147" name="Line 51"/>
            <p:cNvSpPr>
              <a:spLocks noChangeShapeType="1"/>
            </p:cNvSpPr>
            <p:nvPr/>
          </p:nvSpPr>
          <p:spPr bwMode="auto">
            <a:xfrm>
              <a:off x="2016" y="2976"/>
              <a:ext cx="345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2075" tIns="46038" rIns="92075" bIns="46038" anchor="ctr"/>
            <a:lstStyle/>
            <a:p>
              <a:endParaRPr lang="en-US"/>
            </a:p>
          </p:txBody>
        </p:sp>
      </p:grpSp>
      <p:sp>
        <p:nvSpPr>
          <p:cNvPr id="132152" name="Text Box 56"/>
          <p:cNvSpPr txBox="1">
            <a:spLocks noChangeArrowheads="1"/>
          </p:cNvSpPr>
          <p:nvPr/>
        </p:nvSpPr>
        <p:spPr bwMode="auto">
          <a:xfrm>
            <a:off x="2592388" y="5867400"/>
            <a:ext cx="64785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3600">
                <a:solidFill>
                  <a:schemeClr val="tx1"/>
                </a:solidFill>
              </a:rPr>
              <a:t>Spazio=Tempo</a:t>
            </a:r>
            <a:endParaRPr lang="en-GB" altLang="en-US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2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2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2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2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2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nimBg="1"/>
      <p:bldP spid="13215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9588" y="304800"/>
            <a:ext cx="6604000" cy="838200"/>
          </a:xfrm>
        </p:spPr>
        <p:txBody>
          <a:bodyPr/>
          <a:lstStyle/>
          <a:p>
            <a:r>
              <a:rPr lang="en-US" altLang="en-US" noProof="1"/>
              <a:t>La cassetta degli attrezzi.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4350" y="1219200"/>
            <a:ext cx="6550025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noProof="1">
                <a:latin typeface="Arial Narrow" panose="020B0606020202030204" pitchFamily="34" charset="0"/>
              </a:rPr>
              <a:t>Ordinamento</a:t>
            </a:r>
            <a:r>
              <a:rPr lang="en-US" altLang="en-US" noProof="1">
                <a:latin typeface="Arial Narrow" panose="020B0606020202030204" pitchFamily="34" charset="0"/>
              </a:rPr>
              <a:t> (PCA, MDS, NMDS, CA, DCA, CCA, etc.)</a:t>
            </a:r>
          </a:p>
          <a:p>
            <a:pPr>
              <a:lnSpc>
                <a:spcPct val="90000"/>
              </a:lnSpc>
            </a:pPr>
            <a:r>
              <a:rPr lang="en-US" altLang="en-US" b="1" noProof="1">
                <a:latin typeface="Arial Narrow" panose="020B0606020202030204" pitchFamily="34" charset="0"/>
              </a:rPr>
              <a:t>Classificazione</a:t>
            </a:r>
            <a:r>
              <a:rPr lang="en-US" altLang="en-US" noProof="1">
                <a:latin typeface="Arial Narrow" panose="020B0606020202030204" pitchFamily="34" charset="0"/>
              </a:rPr>
              <a:t> (algoritmi gerarchici, k-means, reti neuronali, etc.)</a:t>
            </a:r>
          </a:p>
          <a:p>
            <a:pPr>
              <a:lnSpc>
                <a:spcPct val="90000"/>
              </a:lnSpc>
            </a:pPr>
            <a:r>
              <a:rPr lang="en-US" altLang="en-US" b="1" noProof="1">
                <a:latin typeface="Arial Narrow" panose="020B0606020202030204" pitchFamily="34" charset="0"/>
              </a:rPr>
              <a:t>Analisi spaziale</a:t>
            </a:r>
            <a:r>
              <a:rPr lang="en-US" altLang="en-US" noProof="1">
                <a:latin typeface="Arial Narrow" panose="020B0606020202030204" pitchFamily="34" charset="0"/>
              </a:rPr>
              <a:t> (correlogrammi, variogrammi, kriging, co-kriging, etc.)</a:t>
            </a:r>
          </a:p>
          <a:p>
            <a:pPr>
              <a:lnSpc>
                <a:spcPct val="90000"/>
              </a:lnSpc>
            </a:pPr>
            <a:r>
              <a:rPr lang="en-US" altLang="en-US" b="1" noProof="1">
                <a:latin typeface="Arial Narrow" panose="020B0606020202030204" pitchFamily="34" charset="0"/>
              </a:rPr>
              <a:t>Analisi di serie</a:t>
            </a:r>
            <a:r>
              <a:rPr lang="en-US" altLang="en-US" noProof="1">
                <a:latin typeface="Arial Narrow" panose="020B0606020202030204" pitchFamily="34" charset="0"/>
              </a:rPr>
              <a:t> (periodogrammi, runs tests, cross-correlation, cross-association, etc.)</a:t>
            </a:r>
          </a:p>
          <a:p>
            <a:pPr>
              <a:lnSpc>
                <a:spcPct val="90000"/>
              </a:lnSpc>
            </a:pPr>
            <a:r>
              <a:rPr lang="en-US" altLang="en-US" b="1" noProof="1">
                <a:latin typeface="Arial Narrow" panose="020B0606020202030204" pitchFamily="34" charset="0"/>
              </a:rPr>
              <a:t>Confronti fra dati multivariati</a:t>
            </a:r>
            <a:r>
              <a:rPr lang="en-US" altLang="en-US" noProof="1">
                <a:latin typeface="Arial Narrow" panose="020B0606020202030204" pitchFamily="34" charset="0"/>
              </a:rPr>
              <a:t> (MRPP, test di Mantel, INDVAL, etc.)</a:t>
            </a:r>
          </a:p>
          <a:p>
            <a:pPr>
              <a:lnSpc>
                <a:spcPct val="90000"/>
              </a:lnSpc>
            </a:pPr>
            <a:r>
              <a:rPr lang="it-IT" altLang="en-US" b="1">
                <a:latin typeface="Arial Narrow" panose="020B0606020202030204" pitchFamily="34" charset="0"/>
              </a:rPr>
              <a:t>Reti neurali</a:t>
            </a:r>
          </a:p>
          <a:p>
            <a:pPr>
              <a:lnSpc>
                <a:spcPct val="90000"/>
              </a:lnSpc>
            </a:pPr>
            <a:r>
              <a:rPr lang="it-IT" altLang="en-US">
                <a:latin typeface="Arial Narrow" panose="020B0606020202030204" pitchFamily="34" charset="0"/>
              </a:rPr>
              <a:t>...</a:t>
            </a:r>
            <a:endParaRPr lang="it-IT" altLang="en-US" noProof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ic (Standard)">
  <a:themeElements>
    <a:clrScheme name="">
      <a:dk1>
        <a:srgbClr val="006666"/>
      </a:dk1>
      <a:lt1>
        <a:srgbClr val="FFFFFF"/>
      </a:lt1>
      <a:dk2>
        <a:srgbClr val="0033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5656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Generic (Standard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7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4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anose="020B0606020202030204" pitchFamily="34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00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7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4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anose="020B0606020202030204" pitchFamily="34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Generic (Standard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c (Standard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c (Standard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Office\Templates\Presentations\Generic (Standard).pot</Template>
  <TotalTime>1611</TotalTime>
  <Words>1575</Words>
  <Application>Microsoft Office PowerPoint</Application>
  <PresentationFormat>A4 Paper (210x297 mm)</PresentationFormat>
  <Paragraphs>344</Paragraphs>
  <Slides>44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2" baseType="lpstr">
      <vt:lpstr>Times New Roman</vt:lpstr>
      <vt:lpstr>Arial Narrow</vt:lpstr>
      <vt:lpstr>Arial</vt:lpstr>
      <vt:lpstr>Monotype Sorts</vt:lpstr>
      <vt:lpstr>Symbol</vt:lpstr>
      <vt:lpstr>Courier New</vt:lpstr>
      <vt:lpstr>Generic (Standard)</vt:lpstr>
      <vt:lpstr>Microsoft Equation 3.0</vt:lpstr>
      <vt:lpstr>Analisi dei dati ecologici</vt:lpstr>
      <vt:lpstr>PowerPoint Presentation</vt:lpstr>
      <vt:lpstr>PowerPoint Presentation</vt:lpstr>
      <vt:lpstr>PowerPoint Presentation</vt:lpstr>
      <vt:lpstr>Caratteristiche dei dati ecologici</vt:lpstr>
      <vt:lpstr>Gradienti ambientali e cenoclini</vt:lpstr>
      <vt:lpstr>Piani di campionamento</vt:lpstr>
      <vt:lpstr>Scale e frequenze di osservazione</vt:lpstr>
      <vt:lpstr>La cassetta degli attrezzi.</vt:lpstr>
      <vt:lpstr>Misure di distanza</vt:lpstr>
      <vt:lpstr>Misure di similarità</vt:lpstr>
      <vt:lpstr>Misure di similarità</vt:lpstr>
      <vt:lpstr>Similarità e dissimilarità</vt:lpstr>
      <vt:lpstr>Tecniche di ordinamento</vt:lpstr>
      <vt:lpstr>Perchè l’ordinamento?</vt:lpstr>
      <vt:lpstr>Perchè...</vt:lpstr>
      <vt:lpstr>E inoltre...</vt:lpstr>
      <vt:lpstr>Analisi indiretta di gradiente</vt:lpstr>
      <vt:lpstr>PCoA</vt:lpstr>
      <vt:lpstr>PCA</vt:lpstr>
      <vt:lpstr>CA</vt:lpstr>
      <vt:lpstr>Analisi diretta di gradiente</vt:lpstr>
      <vt:lpstr>CCA</vt:lpstr>
      <vt:lpstr>Clustering (classificazione)</vt:lpstr>
      <vt:lpstr>Clustering gerarchico </vt:lpstr>
      <vt:lpstr>PowerPoint Presentation</vt:lpstr>
      <vt:lpstr>Clustering gerarchico vincolato   (contiguità spaziale)</vt:lpstr>
      <vt:lpstr>PowerPoint Presentation</vt:lpstr>
      <vt:lpstr>PowerPoint Presentation</vt:lpstr>
      <vt:lpstr>Self Organizing Maps</vt:lpstr>
      <vt:lpstr>Test basati su permutazioni</vt:lpstr>
      <vt:lpstr>Test basati su permutazioni</vt:lpstr>
      <vt:lpstr>PowerPoint Presentation</vt:lpstr>
      <vt:lpstr>PowerPoint Presentation</vt:lpstr>
      <vt:lpstr>Indicator Species Analysis</vt:lpstr>
      <vt:lpstr>Indicator Species Analysis</vt:lpstr>
      <vt:lpstr>Test di Mantel</vt:lpstr>
      <vt:lpstr>Statistiche di Mantel</vt:lpstr>
      <vt:lpstr>Problema: valutare gli effetti della protezione sulla struttura delle comunità.</vt:lpstr>
      <vt:lpstr>Viene replicato su base routinaria un piano di campionamento su transetti in un’area protetta e in aree limitrofe ecologicamente comparabili.</vt:lpstr>
      <vt:lpstr>In assenza di vincoli l’impatto è distribuito e non produce danni permanenti.</vt:lpstr>
      <vt:lpstr>Self Organizing Maps</vt:lpstr>
      <vt:lpstr>Self Organizing Maps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dei dati ecologici</dc:title>
  <dc:creator>Michele Scardi</dc:creator>
  <cp:lastModifiedBy>ms</cp:lastModifiedBy>
  <cp:revision>42</cp:revision>
  <cp:lastPrinted>1999-09-03T09:13:12Z</cp:lastPrinted>
  <dcterms:created xsi:type="dcterms:W3CDTF">1999-08-30T17:34:38Z</dcterms:created>
  <dcterms:modified xsi:type="dcterms:W3CDTF">2023-01-05T15:40:41Z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D:\transito</vt:lpwstr>
  </property>
</Properties>
</file>