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376" r:id="rId2"/>
    <p:sldId id="368" r:id="rId3"/>
    <p:sldId id="369" r:id="rId4"/>
    <p:sldId id="366" r:id="rId5"/>
    <p:sldId id="370" r:id="rId6"/>
    <p:sldId id="373" r:id="rId7"/>
    <p:sldId id="371" r:id="rId8"/>
    <p:sldId id="378" r:id="rId9"/>
    <p:sldId id="372" r:id="rId10"/>
    <p:sldId id="377" r:id="rId11"/>
    <p:sldId id="374" r:id="rId12"/>
    <p:sldId id="375" r:id="rId13"/>
    <p:sldId id="367" r:id="rId14"/>
  </p:sldIdLst>
  <p:sldSz cx="9906000" cy="6858000" type="A4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36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3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666633"/>
    <a:srgbClr val="003399"/>
    <a:srgbClr val="FFFF00"/>
    <a:srgbClr val="FF00FF"/>
    <a:srgbClr val="99FF99"/>
    <a:srgbClr val="FFFF99"/>
    <a:srgbClr val="63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34" autoAdjust="0"/>
  </p:normalViewPr>
  <p:slideViewPr>
    <p:cSldViewPr showGuides="1">
      <p:cViewPr varScale="1">
        <p:scale>
          <a:sx n="118" d="100"/>
          <a:sy n="118" d="100"/>
        </p:scale>
        <p:origin x="1382" y="86"/>
      </p:cViewPr>
      <p:guideLst>
        <p:guide orient="horz" pos="4247"/>
        <p:guide pos="36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52"/>
    </p:cViewPr>
  </p:sorterViewPr>
  <p:notesViewPr>
    <p:cSldViewPr showGuides="1">
      <p:cViewPr varScale="1">
        <p:scale>
          <a:sx n="72" d="100"/>
          <a:sy n="72" d="100"/>
        </p:scale>
        <p:origin x="-2214" y="-108"/>
      </p:cViewPr>
      <p:guideLst>
        <p:guide orient="horz" pos="3113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en-US" altLang="en-US"/>
              <a:t>Michele Scardi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1438" y="0"/>
            <a:ext cx="291306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8000"/>
            <a:ext cx="291306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en-US" altLang="en-US"/>
              <a:t>Corso di Metodologie Ecologiche I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1438" y="9398000"/>
            <a:ext cx="291306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259AA8AA-ED69-4D18-93A2-115F9CA209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508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673100" y="722313"/>
            <a:ext cx="5451475" cy="377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738688"/>
            <a:ext cx="5003800" cy="441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1438" y="0"/>
            <a:ext cx="291306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8000"/>
            <a:ext cx="291306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1438" y="9398000"/>
            <a:ext cx="291306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076F2B69-49DB-40C0-B767-EBE428CF8A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278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A1F5E-954E-4698-8F5D-31E78170A017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72002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914B4-888D-468A-9143-5B7C9CA198F9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83639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CCB0C-8BBF-46B5-9197-E7AE085CC6AA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40463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E272A-D9E2-46E4-8B36-3CEF75606EA2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3161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061FF-F764-43BC-9679-61C99D2A8913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55847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A5E76-A78A-490C-BA02-FE13E046DAF6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55785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C8741-1EA9-46CC-B31B-AEFA1D3E568A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8432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37162-BE08-4CA9-8C00-BBF4955B8B1D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1936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DE3C9-6BA3-4564-B24E-A9D650FDE13D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06543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4E002-364F-4305-8412-EF107BE25F44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82988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11670-31FD-40ED-8229-D461B1680723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2276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title style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text styles</a:t>
            </a:r>
          </a:p>
          <a:p>
            <a:pPr lvl="1"/>
            <a:r>
              <a:rPr lang="it-IT" altLang="en-US" smtClean="0"/>
              <a:t>Second level</a:t>
            </a:r>
          </a:p>
          <a:p>
            <a:pPr lvl="2"/>
            <a:r>
              <a:rPr lang="it-IT" altLang="en-US" smtClean="0"/>
              <a:t>Third level</a:t>
            </a:r>
          </a:p>
          <a:p>
            <a:pPr lvl="3"/>
            <a:r>
              <a:rPr lang="it-IT" altLang="en-US" smtClean="0"/>
              <a:t>Fourth level</a:t>
            </a:r>
          </a:p>
          <a:p>
            <a:pPr lvl="4"/>
            <a:r>
              <a:rPr lang="it-IT" altLang="en-US" smtClean="0"/>
              <a:t>Fifth level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en-US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en-US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5BA28A-93C6-49C4-B53A-B88F3BF75FF8}" type="slidenum">
              <a:rPr lang="it-IT" altLang="en-US"/>
              <a:pPr/>
              <a:t>‹#›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png"/><Relationship Id="rId9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50" y="2130425"/>
            <a:ext cx="9359900" cy="1470025"/>
          </a:xfrm>
        </p:spPr>
        <p:txBody>
          <a:bodyPr anchor="ctr"/>
          <a:lstStyle/>
          <a:p>
            <a:r>
              <a:rPr lang="it-IT" altLang="en-US" sz="4400"/>
              <a:t>Diversità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68450" y="260350"/>
            <a:ext cx="6607175" cy="1143000"/>
          </a:xfrm>
        </p:spPr>
        <p:txBody>
          <a:bodyPr/>
          <a:lstStyle/>
          <a:p>
            <a:r>
              <a:rPr lang="it-IT" altLang="en-US"/>
              <a:t>Altre misure di evenness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4338638"/>
            <a:ext cx="4467225" cy="576262"/>
          </a:xfrm>
        </p:spPr>
        <p:txBody>
          <a:bodyPr/>
          <a:lstStyle/>
          <a:p>
            <a:r>
              <a:rPr lang="it-IT" altLang="en-US">
                <a:solidFill>
                  <a:schemeClr val="accent2"/>
                </a:solidFill>
              </a:rPr>
              <a:t>Berger-Parker:</a:t>
            </a:r>
            <a:br>
              <a:rPr lang="it-IT" altLang="en-US">
                <a:solidFill>
                  <a:schemeClr val="accent2"/>
                </a:solidFill>
              </a:rPr>
            </a:br>
            <a:r>
              <a:rPr lang="it-IT" altLang="en-US">
                <a:solidFill>
                  <a:schemeClr val="accent2"/>
                </a:solidFill>
              </a:rPr>
              <a:t>(evenness)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488950" y="2476500"/>
            <a:ext cx="48260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Buzas-Gibson:</a:t>
            </a:r>
            <a:br>
              <a:rPr lang="it-IT" altLang="en-US">
                <a:solidFill>
                  <a:schemeClr val="accent2"/>
                </a:solidFill>
              </a:rPr>
            </a:br>
            <a:r>
              <a:rPr lang="it-IT" altLang="en-US">
                <a:solidFill>
                  <a:schemeClr val="accent2"/>
                </a:solidFill>
              </a:rPr>
              <a:t>(evenness)</a:t>
            </a:r>
          </a:p>
        </p:txBody>
      </p:sp>
      <p:graphicFrame>
        <p:nvGraphicFramePr>
          <p:cNvPr id="184325" name="Object 5"/>
          <p:cNvGraphicFramePr>
            <a:graphicFrameLocks noChangeAspect="1"/>
          </p:cNvGraphicFramePr>
          <p:nvPr/>
        </p:nvGraphicFramePr>
        <p:xfrm>
          <a:off x="5168900" y="4292600"/>
          <a:ext cx="40100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0" name="Equation" r:id="rId3" imgW="1460160" imgH="393480" progId="Equation.3">
                  <p:embed/>
                </p:oleObj>
              </mc:Choice>
              <mc:Fallback>
                <p:oleObj name="Equation" r:id="rId3" imgW="14601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4292600"/>
                        <a:ext cx="4010025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6470650" y="2276475"/>
          <a:ext cx="1358900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1" name="Equation" r:id="rId5" imgW="495000" imgH="419040" progId="Equation.3">
                  <p:embed/>
                </p:oleObj>
              </mc:Choice>
              <mc:Fallback>
                <p:oleObj name="Equation" r:id="rId5" imgW="49500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0650" y="2276475"/>
                        <a:ext cx="1358900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29" name="AutoShape 9"/>
          <p:cNvSpPr>
            <a:spLocks noChangeArrowheads="1"/>
          </p:cNvSpPr>
          <p:nvPr/>
        </p:nvSpPr>
        <p:spPr bwMode="auto">
          <a:xfrm>
            <a:off x="2289175" y="1196975"/>
            <a:ext cx="4608513" cy="863600"/>
          </a:xfrm>
          <a:prstGeom prst="wedgeRectCallout">
            <a:avLst>
              <a:gd name="adj1" fmla="val 56958"/>
              <a:gd name="adj2" fmla="val 10477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it-IT" altLang="en-US"/>
              <a:t>e</a:t>
            </a:r>
            <a:r>
              <a:rPr lang="it-IT" altLang="en-US" baseline="30000"/>
              <a:t>H</a:t>
            </a:r>
            <a:r>
              <a:rPr lang="it-IT" altLang="en-US"/>
              <a:t> è uguale al numero di specie per cui la diversità massima (ln s) sarebbe stata uguale a quella osservata (H)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1063625" y="1844675"/>
            <a:ext cx="3386138" cy="4321175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1352550" y="2133600"/>
            <a:ext cx="214313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0" name="AutoShape 4"/>
          <p:cNvSpPr>
            <a:spLocks noChangeArrowheads="1"/>
          </p:cNvSpPr>
          <p:nvPr/>
        </p:nvSpPr>
        <p:spPr bwMode="auto">
          <a:xfrm>
            <a:off x="2287588" y="2420938"/>
            <a:ext cx="290512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1" name="Oval 5"/>
          <p:cNvSpPr>
            <a:spLocks noChangeArrowheads="1"/>
          </p:cNvSpPr>
          <p:nvPr/>
        </p:nvSpPr>
        <p:spPr bwMode="auto">
          <a:xfrm>
            <a:off x="1352550" y="2852738"/>
            <a:ext cx="214313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2" name="AutoShape 6"/>
          <p:cNvSpPr>
            <a:spLocks noChangeArrowheads="1"/>
          </p:cNvSpPr>
          <p:nvPr/>
        </p:nvSpPr>
        <p:spPr bwMode="auto">
          <a:xfrm>
            <a:off x="3081338" y="2205038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3" name="AutoShape 7"/>
          <p:cNvSpPr>
            <a:spLocks noChangeArrowheads="1"/>
          </p:cNvSpPr>
          <p:nvPr/>
        </p:nvSpPr>
        <p:spPr bwMode="auto">
          <a:xfrm>
            <a:off x="3440113" y="3141663"/>
            <a:ext cx="288925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4" name="AutoShape 8"/>
          <p:cNvSpPr>
            <a:spLocks noChangeArrowheads="1"/>
          </p:cNvSpPr>
          <p:nvPr/>
        </p:nvSpPr>
        <p:spPr bwMode="auto">
          <a:xfrm>
            <a:off x="1352550" y="4005263"/>
            <a:ext cx="288925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5" name="AutoShape 9"/>
          <p:cNvSpPr>
            <a:spLocks noChangeArrowheads="1"/>
          </p:cNvSpPr>
          <p:nvPr/>
        </p:nvSpPr>
        <p:spPr bwMode="auto">
          <a:xfrm>
            <a:off x="2720975" y="3429000"/>
            <a:ext cx="288925" cy="287338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6" name="AutoShape 10"/>
          <p:cNvSpPr>
            <a:spLocks noChangeArrowheads="1"/>
          </p:cNvSpPr>
          <p:nvPr/>
        </p:nvSpPr>
        <p:spPr bwMode="auto">
          <a:xfrm>
            <a:off x="2071688" y="4221163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7" name="AutoShape 11"/>
          <p:cNvSpPr>
            <a:spLocks noChangeArrowheads="1"/>
          </p:cNvSpPr>
          <p:nvPr/>
        </p:nvSpPr>
        <p:spPr bwMode="auto">
          <a:xfrm>
            <a:off x="2576513" y="4868863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8" name="Oval 12"/>
          <p:cNvSpPr>
            <a:spLocks noChangeArrowheads="1"/>
          </p:cNvSpPr>
          <p:nvPr/>
        </p:nvSpPr>
        <p:spPr bwMode="auto">
          <a:xfrm>
            <a:off x="3081338" y="4437063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89" name="Oval 13"/>
          <p:cNvSpPr>
            <a:spLocks noChangeArrowheads="1"/>
          </p:cNvSpPr>
          <p:nvPr/>
        </p:nvSpPr>
        <p:spPr bwMode="auto">
          <a:xfrm>
            <a:off x="2143125" y="558958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0" name="Oval 14"/>
          <p:cNvSpPr>
            <a:spLocks noChangeArrowheads="1"/>
          </p:cNvSpPr>
          <p:nvPr/>
        </p:nvSpPr>
        <p:spPr bwMode="auto">
          <a:xfrm>
            <a:off x="3873500" y="242093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3800475" y="42211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2" name="Rectangle 16"/>
          <p:cNvSpPr>
            <a:spLocks noChangeArrowheads="1"/>
          </p:cNvSpPr>
          <p:nvPr/>
        </p:nvSpPr>
        <p:spPr bwMode="auto">
          <a:xfrm>
            <a:off x="3584575" y="5373688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2143125" y="33575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4" name="Rectangle 18"/>
          <p:cNvSpPr>
            <a:spLocks noChangeArrowheads="1"/>
          </p:cNvSpPr>
          <p:nvPr/>
        </p:nvSpPr>
        <p:spPr bwMode="auto">
          <a:xfrm>
            <a:off x="1422400" y="5013325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1782763" y="692150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7" name="Oval 21"/>
          <p:cNvSpPr>
            <a:spLocks noChangeArrowheads="1"/>
          </p:cNvSpPr>
          <p:nvPr/>
        </p:nvSpPr>
        <p:spPr bwMode="auto">
          <a:xfrm>
            <a:off x="3584575" y="692150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8" name="AutoShape 22"/>
          <p:cNvSpPr>
            <a:spLocks noChangeArrowheads="1"/>
          </p:cNvSpPr>
          <p:nvPr/>
        </p:nvSpPr>
        <p:spPr bwMode="auto">
          <a:xfrm>
            <a:off x="5459413" y="620713"/>
            <a:ext cx="285750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199" name="AutoShape 23"/>
          <p:cNvSpPr>
            <a:spLocks noChangeArrowheads="1"/>
          </p:cNvSpPr>
          <p:nvPr/>
        </p:nvSpPr>
        <p:spPr bwMode="auto">
          <a:xfrm>
            <a:off x="7400925" y="620713"/>
            <a:ext cx="290513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8215" name="Text Box 39"/>
          <p:cNvSpPr txBox="1">
            <a:spLocks noChangeArrowheads="1"/>
          </p:cNvSpPr>
          <p:nvPr/>
        </p:nvSpPr>
        <p:spPr bwMode="auto">
          <a:xfrm>
            <a:off x="990600" y="476250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78216" name="Text Box 40"/>
          <p:cNvSpPr txBox="1">
            <a:spLocks noChangeArrowheads="1"/>
          </p:cNvSpPr>
          <p:nvPr/>
        </p:nvSpPr>
        <p:spPr bwMode="auto">
          <a:xfrm>
            <a:off x="2865438" y="476250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8217" name="Text Box 41"/>
          <p:cNvSpPr txBox="1">
            <a:spLocks noChangeArrowheads="1"/>
          </p:cNvSpPr>
          <p:nvPr/>
        </p:nvSpPr>
        <p:spPr bwMode="auto">
          <a:xfrm>
            <a:off x="4738688" y="476250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78218" name="Text Box 42"/>
          <p:cNvSpPr txBox="1">
            <a:spLocks noChangeArrowheads="1"/>
          </p:cNvSpPr>
          <p:nvPr/>
        </p:nvSpPr>
        <p:spPr bwMode="auto">
          <a:xfrm>
            <a:off x="6611938" y="476250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</a:t>
            </a:r>
          </a:p>
        </p:txBody>
      </p:sp>
      <p:graphicFrame>
        <p:nvGraphicFramePr>
          <p:cNvPr id="178219" name="Object 43"/>
          <p:cNvGraphicFramePr>
            <a:graphicFrameLocks noChangeAspect="1"/>
          </p:cNvGraphicFramePr>
          <p:nvPr/>
        </p:nvGraphicFramePr>
        <p:xfrm>
          <a:off x="4879975" y="1844675"/>
          <a:ext cx="4667250" cy="334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20" name="Equation" r:id="rId3" imgW="2197080" imgH="1574640" progId="Equation.3">
                  <p:embed/>
                </p:oleObj>
              </mc:Choice>
              <mc:Fallback>
                <p:oleObj name="Equation" r:id="rId3" imgW="2197080" imgH="15746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5" y="1844675"/>
                        <a:ext cx="4667250" cy="334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1063625" y="1844675"/>
            <a:ext cx="3386138" cy="4321175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03" name="Rectangle 3"/>
          <p:cNvSpPr>
            <a:spLocks noChangeArrowheads="1"/>
          </p:cNvSpPr>
          <p:nvPr/>
        </p:nvSpPr>
        <p:spPr bwMode="auto">
          <a:xfrm>
            <a:off x="1352550" y="2133600"/>
            <a:ext cx="214313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04" name="AutoShape 4"/>
          <p:cNvSpPr>
            <a:spLocks noChangeArrowheads="1"/>
          </p:cNvSpPr>
          <p:nvPr/>
        </p:nvSpPr>
        <p:spPr bwMode="auto">
          <a:xfrm>
            <a:off x="2287588" y="2420938"/>
            <a:ext cx="290512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05" name="Oval 5"/>
          <p:cNvSpPr>
            <a:spLocks noChangeArrowheads="1"/>
          </p:cNvSpPr>
          <p:nvPr/>
        </p:nvSpPr>
        <p:spPr bwMode="auto">
          <a:xfrm>
            <a:off x="1352550" y="2852738"/>
            <a:ext cx="214313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06" name="AutoShape 6"/>
          <p:cNvSpPr>
            <a:spLocks noChangeArrowheads="1"/>
          </p:cNvSpPr>
          <p:nvPr/>
        </p:nvSpPr>
        <p:spPr bwMode="auto">
          <a:xfrm>
            <a:off x="3081338" y="2205038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07" name="AutoShape 7"/>
          <p:cNvSpPr>
            <a:spLocks noChangeArrowheads="1"/>
          </p:cNvSpPr>
          <p:nvPr/>
        </p:nvSpPr>
        <p:spPr bwMode="auto">
          <a:xfrm>
            <a:off x="3440113" y="3141663"/>
            <a:ext cx="288925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08" name="AutoShape 8"/>
          <p:cNvSpPr>
            <a:spLocks noChangeArrowheads="1"/>
          </p:cNvSpPr>
          <p:nvPr/>
        </p:nvSpPr>
        <p:spPr bwMode="auto">
          <a:xfrm>
            <a:off x="1352550" y="4005263"/>
            <a:ext cx="288925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09" name="AutoShape 9"/>
          <p:cNvSpPr>
            <a:spLocks noChangeArrowheads="1"/>
          </p:cNvSpPr>
          <p:nvPr/>
        </p:nvSpPr>
        <p:spPr bwMode="auto">
          <a:xfrm>
            <a:off x="2720975" y="3429000"/>
            <a:ext cx="288925" cy="287338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0" name="AutoShape 10"/>
          <p:cNvSpPr>
            <a:spLocks noChangeArrowheads="1"/>
          </p:cNvSpPr>
          <p:nvPr/>
        </p:nvSpPr>
        <p:spPr bwMode="auto">
          <a:xfrm>
            <a:off x="2071688" y="4221163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1" name="AutoShape 11"/>
          <p:cNvSpPr>
            <a:spLocks noChangeArrowheads="1"/>
          </p:cNvSpPr>
          <p:nvPr/>
        </p:nvSpPr>
        <p:spPr bwMode="auto">
          <a:xfrm>
            <a:off x="2576513" y="4868863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2" name="Oval 12"/>
          <p:cNvSpPr>
            <a:spLocks noChangeArrowheads="1"/>
          </p:cNvSpPr>
          <p:nvPr/>
        </p:nvSpPr>
        <p:spPr bwMode="auto">
          <a:xfrm>
            <a:off x="3081338" y="4437063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3" name="Oval 13"/>
          <p:cNvSpPr>
            <a:spLocks noChangeArrowheads="1"/>
          </p:cNvSpPr>
          <p:nvPr/>
        </p:nvSpPr>
        <p:spPr bwMode="auto">
          <a:xfrm>
            <a:off x="2143125" y="558958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3873500" y="242093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3800475" y="42211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6" name="Rectangle 16"/>
          <p:cNvSpPr>
            <a:spLocks noChangeArrowheads="1"/>
          </p:cNvSpPr>
          <p:nvPr/>
        </p:nvSpPr>
        <p:spPr bwMode="auto">
          <a:xfrm>
            <a:off x="3584575" y="5373688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7" name="Rectangle 17"/>
          <p:cNvSpPr>
            <a:spLocks noChangeArrowheads="1"/>
          </p:cNvSpPr>
          <p:nvPr/>
        </p:nvSpPr>
        <p:spPr bwMode="auto">
          <a:xfrm>
            <a:off x="2143125" y="33575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8" name="Rectangle 18"/>
          <p:cNvSpPr>
            <a:spLocks noChangeArrowheads="1"/>
          </p:cNvSpPr>
          <p:nvPr/>
        </p:nvSpPr>
        <p:spPr bwMode="auto">
          <a:xfrm>
            <a:off x="1422400" y="5013325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19" name="Rectangle 19"/>
          <p:cNvSpPr>
            <a:spLocks noChangeArrowheads="1"/>
          </p:cNvSpPr>
          <p:nvPr/>
        </p:nvSpPr>
        <p:spPr bwMode="auto">
          <a:xfrm>
            <a:off x="1782763" y="692150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20" name="Oval 20"/>
          <p:cNvSpPr>
            <a:spLocks noChangeArrowheads="1"/>
          </p:cNvSpPr>
          <p:nvPr/>
        </p:nvSpPr>
        <p:spPr bwMode="auto">
          <a:xfrm>
            <a:off x="3584575" y="692150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21" name="AutoShape 21"/>
          <p:cNvSpPr>
            <a:spLocks noChangeArrowheads="1"/>
          </p:cNvSpPr>
          <p:nvPr/>
        </p:nvSpPr>
        <p:spPr bwMode="auto">
          <a:xfrm>
            <a:off x="5459413" y="620713"/>
            <a:ext cx="285750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22" name="AutoShape 22"/>
          <p:cNvSpPr>
            <a:spLocks noChangeArrowheads="1"/>
          </p:cNvSpPr>
          <p:nvPr/>
        </p:nvSpPr>
        <p:spPr bwMode="auto">
          <a:xfrm>
            <a:off x="7400925" y="620713"/>
            <a:ext cx="290513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990600" y="476250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2865438" y="476250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4738688" y="476250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6611938" y="476250"/>
            <a:ext cx="72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</a:t>
            </a:r>
          </a:p>
        </p:txBody>
      </p:sp>
      <p:graphicFrame>
        <p:nvGraphicFramePr>
          <p:cNvPr id="179227" name="Object 27"/>
          <p:cNvGraphicFramePr>
            <a:graphicFrameLocks noChangeAspect="1"/>
          </p:cNvGraphicFramePr>
          <p:nvPr/>
        </p:nvGraphicFramePr>
        <p:xfrm>
          <a:off x="4737100" y="1916113"/>
          <a:ext cx="4984750" cy="424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28" name="Equation" r:id="rId3" imgW="2831760" imgH="2412720" progId="Equation.3">
                  <p:embed/>
                </p:oleObj>
              </mc:Choice>
              <mc:Fallback>
                <p:oleObj name="Equation" r:id="rId3" imgW="2831760" imgH="24127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1916113"/>
                        <a:ext cx="4984750" cy="424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039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333375"/>
            <a:ext cx="5010150" cy="625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71037" name="Group 29"/>
          <p:cNvGrpSpPr>
            <a:grpSpLocks/>
          </p:cNvGrpSpPr>
          <p:nvPr/>
        </p:nvGrpSpPr>
        <p:grpSpPr bwMode="auto">
          <a:xfrm>
            <a:off x="198438" y="908050"/>
            <a:ext cx="3817937" cy="1944688"/>
            <a:chOff x="125" y="572"/>
            <a:chExt cx="2404" cy="1225"/>
          </a:xfrm>
        </p:grpSpPr>
        <p:pic>
          <p:nvPicPr>
            <p:cNvPr id="171023" name="Picture 15" descr="Image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" y="1480"/>
              <a:ext cx="2358" cy="2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171025" name="Object 17"/>
            <p:cNvGraphicFramePr>
              <a:graphicFrameLocks noChangeAspect="1"/>
            </p:cNvGraphicFramePr>
            <p:nvPr/>
          </p:nvGraphicFramePr>
          <p:xfrm>
            <a:off x="715" y="663"/>
            <a:ext cx="1180" cy="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0" name="Equation" r:id="rId5" imgW="736560" imgH="444240" progId="Equation.3">
                    <p:embed/>
                  </p:oleObj>
                </mc:Choice>
                <mc:Fallback>
                  <p:oleObj name="Equation" r:id="rId5" imgW="736560" imgH="44424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5" y="663"/>
                          <a:ext cx="1180" cy="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1030" name="Rectangle 22"/>
            <p:cNvSpPr>
              <a:spLocks noChangeArrowheads="1"/>
            </p:cNvSpPr>
            <p:nvPr/>
          </p:nvSpPr>
          <p:spPr bwMode="auto">
            <a:xfrm>
              <a:off x="125" y="572"/>
              <a:ext cx="2404" cy="1225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71038" name="Group 30"/>
          <p:cNvGrpSpPr>
            <a:grpSpLocks/>
          </p:cNvGrpSpPr>
          <p:nvPr/>
        </p:nvGrpSpPr>
        <p:grpSpPr bwMode="auto">
          <a:xfrm>
            <a:off x="198438" y="3716338"/>
            <a:ext cx="3817937" cy="1944687"/>
            <a:chOff x="125" y="2341"/>
            <a:chExt cx="2404" cy="1225"/>
          </a:xfrm>
        </p:grpSpPr>
        <p:pic>
          <p:nvPicPr>
            <p:cNvPr id="171024" name="Picture 16" descr="Image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" y="3248"/>
              <a:ext cx="2358" cy="2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171027" name="Object 19"/>
            <p:cNvGraphicFramePr>
              <a:graphicFrameLocks noChangeAspect="1"/>
            </p:cNvGraphicFramePr>
            <p:nvPr/>
          </p:nvGraphicFramePr>
          <p:xfrm>
            <a:off x="896" y="2523"/>
            <a:ext cx="774" cy="6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1" name="Equation" r:id="rId8" imgW="482400" imgH="393480" progId="Equation.3">
                    <p:embed/>
                  </p:oleObj>
                </mc:Choice>
                <mc:Fallback>
                  <p:oleObj name="Equation" r:id="rId8" imgW="482400" imgH="3934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6" y="2523"/>
                          <a:ext cx="774" cy="6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1032" name="Rectangle 24"/>
            <p:cNvSpPr>
              <a:spLocks noChangeArrowheads="1"/>
            </p:cNvSpPr>
            <p:nvPr/>
          </p:nvSpPr>
          <p:spPr bwMode="auto">
            <a:xfrm>
              <a:off x="125" y="2341"/>
              <a:ext cx="2404" cy="1225"/>
            </a:xfrm>
            <a:prstGeom prst="rect">
              <a:avLst/>
            </a:prstGeom>
            <a:solidFill>
              <a:srgbClr val="0000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171034" name="Line 26"/>
          <p:cNvSpPr>
            <a:spLocks noChangeShapeType="1"/>
          </p:cNvSpPr>
          <p:nvPr/>
        </p:nvSpPr>
        <p:spPr bwMode="auto">
          <a:xfrm flipV="1">
            <a:off x="4016375" y="4005263"/>
            <a:ext cx="2232025" cy="6477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71036" name="Line 28"/>
          <p:cNvSpPr>
            <a:spLocks noChangeShapeType="1"/>
          </p:cNvSpPr>
          <p:nvPr/>
        </p:nvSpPr>
        <p:spPr bwMode="auto">
          <a:xfrm>
            <a:off x="4016375" y="1844675"/>
            <a:ext cx="1368425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34" grpId="0" animBg="1"/>
      <p:bldP spid="1710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65438" y="620713"/>
            <a:ext cx="6604000" cy="1143000"/>
          </a:xfrm>
        </p:spPr>
        <p:txBody>
          <a:bodyPr/>
          <a:lstStyle/>
          <a:p>
            <a:r>
              <a:rPr lang="it-IT" altLang="en-US"/>
              <a:t>La ricchezza specifica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0975" y="1989138"/>
            <a:ext cx="691197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en-US">
                <a:solidFill>
                  <a:schemeClr val="accent2"/>
                </a:solidFill>
              </a:rPr>
              <a:t>La ricchezza specifica è il numero di specie che compongono una comunità.</a:t>
            </a:r>
          </a:p>
          <a:p>
            <a:pPr>
              <a:lnSpc>
                <a:spcPct val="90000"/>
              </a:lnSpc>
            </a:pPr>
            <a:r>
              <a:rPr lang="it-IT" altLang="en-US">
                <a:solidFill>
                  <a:schemeClr val="accent2"/>
                </a:solidFill>
              </a:rPr>
              <a:t>Il termine è stato coniato da McIntosh (1967).</a:t>
            </a:r>
          </a:p>
          <a:p>
            <a:pPr>
              <a:lnSpc>
                <a:spcPct val="90000"/>
              </a:lnSpc>
            </a:pPr>
            <a:r>
              <a:rPr lang="it-IT" altLang="en-US">
                <a:solidFill>
                  <a:schemeClr val="accent2"/>
                </a:solidFill>
              </a:rPr>
              <a:t>Rappresenta la più elementare misura delle diversità.</a:t>
            </a:r>
          </a:p>
          <a:p>
            <a:pPr>
              <a:lnSpc>
                <a:spcPct val="90000"/>
              </a:lnSpc>
            </a:pPr>
            <a:r>
              <a:rPr lang="it-IT" altLang="en-US">
                <a:solidFill>
                  <a:schemeClr val="accent2"/>
                </a:solidFill>
              </a:rPr>
              <a:t>Attenzione! Dipende dalla dimensione del campione.</a:t>
            </a:r>
          </a:p>
        </p:txBody>
      </p:sp>
      <p:pic>
        <p:nvPicPr>
          <p:cNvPr id="17203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2205038"/>
            <a:ext cx="211455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9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0" y="1120775"/>
            <a:ext cx="8183563" cy="547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73065" name="Group 9"/>
          <p:cNvGrpSpPr>
            <a:grpSpLocks/>
          </p:cNvGrpSpPr>
          <p:nvPr/>
        </p:nvGrpSpPr>
        <p:grpSpPr bwMode="auto">
          <a:xfrm>
            <a:off x="127000" y="1844675"/>
            <a:ext cx="1295400" cy="1812925"/>
            <a:chOff x="125" y="955"/>
            <a:chExt cx="816" cy="1142"/>
          </a:xfrm>
        </p:grpSpPr>
        <p:sp>
          <p:nvSpPr>
            <p:cNvPr id="173063" name="Rectangle 7"/>
            <p:cNvSpPr>
              <a:spLocks noChangeArrowheads="1"/>
            </p:cNvSpPr>
            <p:nvPr/>
          </p:nvSpPr>
          <p:spPr bwMode="auto">
            <a:xfrm>
              <a:off x="125" y="955"/>
              <a:ext cx="816" cy="1142"/>
            </a:xfrm>
            <a:prstGeom prst="rect">
              <a:avLst/>
            </a:prstGeom>
            <a:solidFill>
              <a:srgbClr val="63CECE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>
              <a:spAutoFit/>
            </a:bodyPr>
            <a:lstStyle/>
            <a:p>
              <a:pPr algn="ctr" eaLnBrk="0" hangingPunct="0"/>
              <a:r>
                <a:rPr kumimoji="1" lang="en-US" altLang="en-US" sz="1400" b="1">
                  <a:solidFill>
                    <a:schemeClr val="bg2"/>
                  </a:solidFill>
                  <a:cs typeface="Times New Roman" panose="02020603050405020304" pitchFamily="18" charset="0"/>
                </a:rPr>
                <a:t>United Nations Environment Programme (UNEP)</a:t>
              </a:r>
            </a:p>
            <a:p>
              <a:pPr algn="ctr" eaLnBrk="0" hangingPunct="0"/>
              <a:endParaRPr kumimoji="1" lang="en-US" altLang="en-US" sz="1400" b="1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 eaLnBrk="0" hangingPunct="0"/>
              <a:endParaRPr kumimoji="1" lang="en-US" altLang="en-US" sz="1400" b="1">
                <a:solidFill>
                  <a:schemeClr val="tx2"/>
                </a:solidFill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kumimoji="1" lang="en-US" altLang="en-US" sz="1400" b="1">
                  <a:solidFill>
                    <a:schemeClr val="tx2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173064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" y="1706"/>
              <a:ext cx="25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127000" y="260350"/>
            <a:ext cx="9580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2400" b="1">
                <a:solidFill>
                  <a:schemeClr val="tx2"/>
                </a:solidFill>
                <a:cs typeface="Times New Roman" panose="02020603050405020304" pitchFamily="18" charset="0"/>
              </a:rPr>
              <a:t>Nell’uso comune, spesso </a:t>
            </a:r>
            <a:r>
              <a:rPr kumimoji="1" lang="it-IT" altLang="en-US" sz="2400" b="1">
                <a:solidFill>
                  <a:srgbClr val="FF0000"/>
                </a:solidFill>
                <a:cs typeface="Times New Roman" panose="02020603050405020304" pitchFamily="18" charset="0"/>
              </a:rPr>
              <a:t>ricchezza specifica</a:t>
            </a:r>
            <a:r>
              <a:rPr kumimoji="1" lang="it-IT" altLang="en-US" sz="2400" b="1">
                <a:solidFill>
                  <a:schemeClr val="tx2"/>
                </a:solidFill>
                <a:cs typeface="Times New Roman" panose="02020603050405020304" pitchFamily="18" charset="0"/>
              </a:rPr>
              <a:t> = </a:t>
            </a:r>
            <a:r>
              <a:rPr kumimoji="1" lang="it-IT" altLang="en-US" sz="2400" b="1">
                <a:solidFill>
                  <a:srgbClr val="FF0000"/>
                </a:solidFill>
                <a:cs typeface="Times New Roman" panose="02020603050405020304" pitchFamily="18" charset="0"/>
              </a:rPr>
              <a:t>diversità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 flipH="1">
            <a:off x="9705975" y="1125538"/>
            <a:ext cx="73025" cy="5472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>
            <a:off x="6032500" y="620713"/>
            <a:ext cx="2090738" cy="1368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73066" name="Oval 10"/>
          <p:cNvSpPr>
            <a:spLocks noChangeArrowheads="1"/>
          </p:cNvSpPr>
          <p:nvPr/>
        </p:nvSpPr>
        <p:spPr bwMode="auto">
          <a:xfrm>
            <a:off x="7978775" y="1916113"/>
            <a:ext cx="1800225" cy="5048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>
              <a:lnSpc>
                <a:spcPct val="75000"/>
              </a:lnSpc>
            </a:pPr>
            <a:endParaRPr kumimoji="1" lang="it-IT" altLang="en-US" sz="4800" b="1">
              <a:solidFill>
                <a:schemeClr val="bg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071" name="Rectangle 15"/>
          <p:cNvSpPr>
            <a:spLocks noChangeArrowheads="1"/>
          </p:cNvSpPr>
          <p:nvPr/>
        </p:nvSpPr>
        <p:spPr bwMode="auto">
          <a:xfrm>
            <a:off x="1497013" y="6584950"/>
            <a:ext cx="82804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7" grpId="0"/>
      <p:bldP spid="173068" grpId="0" animBg="1"/>
      <p:bldP spid="1730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2550" y="476250"/>
            <a:ext cx="6604000" cy="1143000"/>
          </a:xfrm>
        </p:spPr>
        <p:txBody>
          <a:bodyPr/>
          <a:lstStyle/>
          <a:p>
            <a:r>
              <a:rPr lang="it-IT" altLang="en-US"/>
              <a:t>La diversità (</a:t>
            </a:r>
            <a:r>
              <a:rPr lang="it-IT" altLang="en-US">
                <a:latin typeface="Symbol" panose="05050102010706020507" pitchFamily="18" charset="2"/>
              </a:rPr>
              <a:t>a</a:t>
            </a:r>
            <a:r>
              <a:rPr lang="it-IT" altLang="en-US"/>
              <a:t>)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844675"/>
            <a:ext cx="8788400" cy="4114800"/>
          </a:xfrm>
        </p:spPr>
        <p:txBody>
          <a:bodyPr/>
          <a:lstStyle/>
          <a:p>
            <a:r>
              <a:rPr lang="it-IT" altLang="en-US">
                <a:solidFill>
                  <a:schemeClr val="accent2"/>
                </a:solidFill>
              </a:rPr>
              <a:t>In senso strettamente ecologico, la diversità di una comunità deve esprimere la complessità della sua struttura.</a:t>
            </a:r>
          </a:p>
          <a:p>
            <a:r>
              <a:rPr lang="it-IT" altLang="en-US">
                <a:solidFill>
                  <a:schemeClr val="accent2"/>
                </a:solidFill>
              </a:rPr>
              <a:t>La diversità è massima quando la probabilità che due individui estratti a caso appartengano alla stessa specie è minima.</a:t>
            </a:r>
          </a:p>
          <a:p>
            <a:r>
              <a:rPr lang="it-IT" altLang="en-US">
                <a:solidFill>
                  <a:schemeClr val="accent2"/>
                </a:solidFill>
              </a:rPr>
              <a:t>Ovvero, la diversità è massima quando tutte le specie hanno abbondanze uguali.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271463" y="5734050"/>
            <a:ext cx="3241675" cy="71913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2900" y="404813"/>
            <a:ext cx="6049963" cy="1871662"/>
          </a:xfrm>
        </p:spPr>
        <p:txBody>
          <a:bodyPr/>
          <a:lstStyle/>
          <a:p>
            <a:r>
              <a:rPr lang="it-IT" altLang="en-US">
                <a:solidFill>
                  <a:schemeClr val="accent2"/>
                </a:solidFill>
              </a:rPr>
              <a:t>Proporzione di una determinata specie nella comunità: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342900" y="2276475"/>
            <a:ext cx="6697663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Probabilità di estrazione casuale di due individui della i-ma specie:</a:t>
            </a:r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344488" y="3860800"/>
            <a:ext cx="6481762" cy="172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Probabilità di estrazione casuale di due individui di una qualsiasi specie:</a:t>
            </a:r>
          </a:p>
        </p:txBody>
      </p:sp>
      <p:graphicFrame>
        <p:nvGraphicFramePr>
          <p:cNvPr id="174093" name="Object 13"/>
          <p:cNvGraphicFramePr>
            <a:graphicFrameLocks noChangeAspect="1"/>
          </p:cNvGraphicFramePr>
          <p:nvPr/>
        </p:nvGraphicFramePr>
        <p:xfrm>
          <a:off x="6826250" y="4003675"/>
          <a:ext cx="1779588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9" name="Equation" r:id="rId3" imgW="647640" imgH="431640" progId="Equation.3">
                  <p:embed/>
                </p:oleObj>
              </mc:Choice>
              <mc:Fallback>
                <p:oleObj name="Equation" r:id="rId3" imgW="64764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4003675"/>
                        <a:ext cx="1779588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95" name="Object 15"/>
          <p:cNvGraphicFramePr>
            <a:graphicFrameLocks noChangeAspect="1"/>
          </p:cNvGraphicFramePr>
          <p:nvPr/>
        </p:nvGraphicFramePr>
        <p:xfrm>
          <a:off x="6823075" y="2708275"/>
          <a:ext cx="26543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0" name="Equation" r:id="rId5" imgW="965160" imgH="241200" progId="Equation.3">
                  <p:embed/>
                </p:oleObj>
              </mc:Choice>
              <mc:Fallback>
                <p:oleObj name="Equation" r:id="rId5" imgW="965160" imgH="241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3075" y="2708275"/>
                        <a:ext cx="26543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96" name="Object 16"/>
          <p:cNvGraphicFramePr>
            <a:graphicFrameLocks noChangeAspect="1"/>
          </p:cNvGraphicFramePr>
          <p:nvPr/>
        </p:nvGraphicFramePr>
        <p:xfrm>
          <a:off x="6823075" y="547688"/>
          <a:ext cx="1812925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1" name="Equation" r:id="rId7" imgW="660240" imgH="622080" progId="Equation.3">
                  <p:embed/>
                </p:oleObj>
              </mc:Choice>
              <mc:Fallback>
                <p:oleObj name="Equation" r:id="rId7" imgW="660240" imgH="6220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3075" y="547688"/>
                        <a:ext cx="1812925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097" name="Rectangle 17"/>
          <p:cNvSpPr>
            <a:spLocks noChangeArrowheads="1"/>
          </p:cNvSpPr>
          <p:nvPr/>
        </p:nvSpPr>
        <p:spPr bwMode="auto">
          <a:xfrm>
            <a:off x="342900" y="5822950"/>
            <a:ext cx="6481763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Diversità </a:t>
            </a:r>
            <a:r>
              <a:rPr lang="it-IT" altLang="en-US" b="1">
                <a:solidFill>
                  <a:schemeClr val="accent2"/>
                </a:solidFill>
                <a:sym typeface="Symbol" panose="05050102010706020507" pitchFamily="18" charset="2"/>
              </a:rPr>
              <a:t> </a:t>
            </a:r>
            <a:r>
              <a:rPr lang="it-IT" altLang="en-US">
                <a:solidFill>
                  <a:schemeClr val="accent2"/>
                </a:solidFill>
                <a:sym typeface="Symbol" panose="05050102010706020507" pitchFamily="18" charset="2"/>
              </a:rPr>
              <a:t>P</a:t>
            </a:r>
            <a:r>
              <a:rPr lang="it-IT" altLang="en-US" baseline="30000">
                <a:solidFill>
                  <a:schemeClr val="accent2"/>
                </a:solidFill>
                <a:sym typeface="Symbol" panose="05050102010706020507" pitchFamily="18" charset="2"/>
              </a:rPr>
              <a:t>-1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1063625" y="1844675"/>
            <a:ext cx="3386138" cy="4321175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352550" y="2133600"/>
            <a:ext cx="214313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58" name="AutoShape 6"/>
          <p:cNvSpPr>
            <a:spLocks noChangeArrowheads="1"/>
          </p:cNvSpPr>
          <p:nvPr/>
        </p:nvSpPr>
        <p:spPr bwMode="auto">
          <a:xfrm>
            <a:off x="2287588" y="2420938"/>
            <a:ext cx="290512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59" name="Oval 7"/>
          <p:cNvSpPr>
            <a:spLocks noChangeArrowheads="1"/>
          </p:cNvSpPr>
          <p:nvPr/>
        </p:nvSpPr>
        <p:spPr bwMode="auto">
          <a:xfrm>
            <a:off x="1352550" y="2852738"/>
            <a:ext cx="214313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0" name="AutoShape 8"/>
          <p:cNvSpPr>
            <a:spLocks noChangeArrowheads="1"/>
          </p:cNvSpPr>
          <p:nvPr/>
        </p:nvSpPr>
        <p:spPr bwMode="auto">
          <a:xfrm>
            <a:off x="3081338" y="2205038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1" name="AutoShape 9"/>
          <p:cNvSpPr>
            <a:spLocks noChangeArrowheads="1"/>
          </p:cNvSpPr>
          <p:nvPr/>
        </p:nvSpPr>
        <p:spPr bwMode="auto">
          <a:xfrm>
            <a:off x="3440113" y="3141663"/>
            <a:ext cx="288925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2" name="AutoShape 10"/>
          <p:cNvSpPr>
            <a:spLocks noChangeArrowheads="1"/>
          </p:cNvSpPr>
          <p:nvPr/>
        </p:nvSpPr>
        <p:spPr bwMode="auto">
          <a:xfrm>
            <a:off x="1352550" y="4005263"/>
            <a:ext cx="288925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3" name="AutoShape 11"/>
          <p:cNvSpPr>
            <a:spLocks noChangeArrowheads="1"/>
          </p:cNvSpPr>
          <p:nvPr/>
        </p:nvSpPr>
        <p:spPr bwMode="auto">
          <a:xfrm>
            <a:off x="2720975" y="3429000"/>
            <a:ext cx="288925" cy="287338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4" name="AutoShape 12"/>
          <p:cNvSpPr>
            <a:spLocks noChangeArrowheads="1"/>
          </p:cNvSpPr>
          <p:nvPr/>
        </p:nvSpPr>
        <p:spPr bwMode="auto">
          <a:xfrm>
            <a:off x="2071688" y="4221163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5" name="AutoShape 13"/>
          <p:cNvSpPr>
            <a:spLocks noChangeArrowheads="1"/>
          </p:cNvSpPr>
          <p:nvPr/>
        </p:nvSpPr>
        <p:spPr bwMode="auto">
          <a:xfrm>
            <a:off x="2576513" y="4868863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6" name="Oval 14"/>
          <p:cNvSpPr>
            <a:spLocks noChangeArrowheads="1"/>
          </p:cNvSpPr>
          <p:nvPr/>
        </p:nvSpPr>
        <p:spPr bwMode="auto">
          <a:xfrm>
            <a:off x="3081338" y="4437063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7" name="Oval 15"/>
          <p:cNvSpPr>
            <a:spLocks noChangeArrowheads="1"/>
          </p:cNvSpPr>
          <p:nvPr/>
        </p:nvSpPr>
        <p:spPr bwMode="auto">
          <a:xfrm>
            <a:off x="2143125" y="558958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8" name="Oval 16"/>
          <p:cNvSpPr>
            <a:spLocks noChangeArrowheads="1"/>
          </p:cNvSpPr>
          <p:nvPr/>
        </p:nvSpPr>
        <p:spPr bwMode="auto">
          <a:xfrm>
            <a:off x="3873500" y="242093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3800475" y="42211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3584575" y="5373688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2143125" y="33575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1422400" y="5013325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73" name="Rectangle 21"/>
          <p:cNvSpPr>
            <a:spLocks noChangeArrowheads="1"/>
          </p:cNvSpPr>
          <p:nvPr/>
        </p:nvSpPr>
        <p:spPr bwMode="auto">
          <a:xfrm>
            <a:off x="5459413" y="1844675"/>
            <a:ext cx="3384550" cy="4321175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74" name="Rectangle 22"/>
          <p:cNvSpPr>
            <a:spLocks noChangeArrowheads="1"/>
          </p:cNvSpPr>
          <p:nvPr/>
        </p:nvSpPr>
        <p:spPr bwMode="auto">
          <a:xfrm>
            <a:off x="5745163" y="2133600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76" name="Oval 24"/>
          <p:cNvSpPr>
            <a:spLocks noChangeArrowheads="1"/>
          </p:cNvSpPr>
          <p:nvPr/>
        </p:nvSpPr>
        <p:spPr bwMode="auto">
          <a:xfrm>
            <a:off x="5745163" y="285273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77" name="AutoShape 25"/>
          <p:cNvSpPr>
            <a:spLocks noChangeArrowheads="1"/>
          </p:cNvSpPr>
          <p:nvPr/>
        </p:nvSpPr>
        <p:spPr bwMode="auto">
          <a:xfrm>
            <a:off x="7475538" y="2205038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79" name="AutoShape 27"/>
          <p:cNvSpPr>
            <a:spLocks noChangeArrowheads="1"/>
          </p:cNvSpPr>
          <p:nvPr/>
        </p:nvSpPr>
        <p:spPr bwMode="auto">
          <a:xfrm>
            <a:off x="5745163" y="4005263"/>
            <a:ext cx="288925" cy="287337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80" name="AutoShape 28"/>
          <p:cNvSpPr>
            <a:spLocks noChangeArrowheads="1"/>
          </p:cNvSpPr>
          <p:nvPr/>
        </p:nvSpPr>
        <p:spPr bwMode="auto">
          <a:xfrm>
            <a:off x="7113588" y="3429000"/>
            <a:ext cx="288925" cy="287338"/>
          </a:xfrm>
          <a:prstGeom prst="diamond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84" name="Oval 32"/>
          <p:cNvSpPr>
            <a:spLocks noChangeArrowheads="1"/>
          </p:cNvSpPr>
          <p:nvPr/>
        </p:nvSpPr>
        <p:spPr bwMode="auto">
          <a:xfrm>
            <a:off x="6537325" y="558958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86" name="Rectangle 34"/>
          <p:cNvSpPr>
            <a:spLocks noChangeArrowheads="1"/>
          </p:cNvSpPr>
          <p:nvPr/>
        </p:nvSpPr>
        <p:spPr bwMode="auto">
          <a:xfrm>
            <a:off x="8194675" y="42211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87" name="Rectangle 35"/>
          <p:cNvSpPr>
            <a:spLocks noChangeArrowheads="1"/>
          </p:cNvSpPr>
          <p:nvPr/>
        </p:nvSpPr>
        <p:spPr bwMode="auto">
          <a:xfrm>
            <a:off x="7978775" y="5373688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88" name="Rectangle 36"/>
          <p:cNvSpPr>
            <a:spLocks noChangeArrowheads="1"/>
          </p:cNvSpPr>
          <p:nvPr/>
        </p:nvSpPr>
        <p:spPr bwMode="auto">
          <a:xfrm>
            <a:off x="6537325" y="33575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89" name="Rectangle 37"/>
          <p:cNvSpPr>
            <a:spLocks noChangeArrowheads="1"/>
          </p:cNvSpPr>
          <p:nvPr/>
        </p:nvSpPr>
        <p:spPr bwMode="auto">
          <a:xfrm>
            <a:off x="5816600" y="5013325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90" name="Rectangle 38"/>
          <p:cNvSpPr>
            <a:spLocks noChangeArrowheads="1"/>
          </p:cNvSpPr>
          <p:nvPr/>
        </p:nvSpPr>
        <p:spPr bwMode="auto">
          <a:xfrm>
            <a:off x="6753225" y="2420938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91" name="Rectangle 39"/>
          <p:cNvSpPr>
            <a:spLocks noChangeArrowheads="1"/>
          </p:cNvSpPr>
          <p:nvPr/>
        </p:nvSpPr>
        <p:spPr bwMode="auto">
          <a:xfrm>
            <a:off x="8267700" y="2420938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92" name="Rectangle 40"/>
          <p:cNvSpPr>
            <a:spLocks noChangeArrowheads="1"/>
          </p:cNvSpPr>
          <p:nvPr/>
        </p:nvSpPr>
        <p:spPr bwMode="auto">
          <a:xfrm>
            <a:off x="7907338" y="3213100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93" name="Rectangle 41"/>
          <p:cNvSpPr>
            <a:spLocks noChangeArrowheads="1"/>
          </p:cNvSpPr>
          <p:nvPr/>
        </p:nvSpPr>
        <p:spPr bwMode="auto">
          <a:xfrm>
            <a:off x="6537325" y="4292600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94" name="Rectangle 42"/>
          <p:cNvSpPr>
            <a:spLocks noChangeArrowheads="1"/>
          </p:cNvSpPr>
          <p:nvPr/>
        </p:nvSpPr>
        <p:spPr bwMode="auto">
          <a:xfrm>
            <a:off x="7475538" y="4437063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95" name="Rectangle 43"/>
          <p:cNvSpPr>
            <a:spLocks noChangeArrowheads="1"/>
          </p:cNvSpPr>
          <p:nvPr/>
        </p:nvSpPr>
        <p:spPr bwMode="auto">
          <a:xfrm>
            <a:off x="7040563" y="4941888"/>
            <a:ext cx="215900" cy="2159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77196" name="Text Box 44"/>
          <p:cNvSpPr txBox="1">
            <a:spLocks noChangeArrowheads="1"/>
          </p:cNvSpPr>
          <p:nvPr/>
        </p:nvSpPr>
        <p:spPr bwMode="auto">
          <a:xfrm>
            <a:off x="3008313" y="333375"/>
            <a:ext cx="33131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diversità</a:t>
            </a:r>
          </a:p>
        </p:txBody>
      </p:sp>
      <p:sp>
        <p:nvSpPr>
          <p:cNvPr id="177197" name="Text Box 45"/>
          <p:cNvSpPr txBox="1">
            <a:spLocks noChangeArrowheads="1"/>
          </p:cNvSpPr>
          <p:nvPr/>
        </p:nvSpPr>
        <p:spPr bwMode="auto">
          <a:xfrm>
            <a:off x="1135063" y="1125538"/>
            <a:ext cx="3314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latin typeface="Arial Narrow" panose="020B0606020202030204" pitchFamily="34" charset="0"/>
                <a:cs typeface="Times New Roman" panose="02020603050405020304" pitchFamily="18" charset="0"/>
              </a:rPr>
              <a:t>alta</a:t>
            </a:r>
          </a:p>
        </p:txBody>
      </p:sp>
      <p:sp>
        <p:nvSpPr>
          <p:cNvPr id="177198" name="Text Box 46"/>
          <p:cNvSpPr txBox="1">
            <a:spLocks noChangeArrowheads="1"/>
          </p:cNvSpPr>
          <p:nvPr/>
        </p:nvSpPr>
        <p:spPr bwMode="auto">
          <a:xfrm>
            <a:off x="5459413" y="1196975"/>
            <a:ext cx="33131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4800" b="1">
                <a:latin typeface="Arial Narrow" panose="020B0606020202030204" pitchFamily="34" charset="0"/>
                <a:cs typeface="Times New Roman" panose="02020603050405020304" pitchFamily="18" charset="0"/>
              </a:rPr>
              <a:t>bassa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2188" y="198438"/>
            <a:ext cx="7848600" cy="1143000"/>
          </a:xfrm>
        </p:spPr>
        <p:txBody>
          <a:bodyPr/>
          <a:lstStyle/>
          <a:p>
            <a:r>
              <a:rPr lang="it-IT" altLang="en-US"/>
              <a:t>Indici di diversità basati su </a:t>
            </a:r>
            <a:r>
              <a:rPr lang="it-IT" altLang="en-US" i="1"/>
              <a:t>p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557338"/>
            <a:ext cx="4467225" cy="576262"/>
          </a:xfrm>
        </p:spPr>
        <p:txBody>
          <a:bodyPr/>
          <a:lstStyle/>
          <a:p>
            <a:r>
              <a:rPr lang="it-IT" altLang="en-US">
                <a:solidFill>
                  <a:schemeClr val="accent2"/>
                </a:solidFill>
              </a:rPr>
              <a:t>Simpson: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60388" y="3286125"/>
            <a:ext cx="48260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Shannon-Wiener</a:t>
            </a:r>
            <a:br>
              <a:rPr lang="it-IT" altLang="en-US">
                <a:solidFill>
                  <a:schemeClr val="accent2"/>
                </a:solidFill>
              </a:rPr>
            </a:br>
            <a:r>
              <a:rPr lang="it-IT" altLang="en-US">
                <a:solidFill>
                  <a:schemeClr val="accent2"/>
                </a:solidFill>
              </a:rPr>
              <a:t>(o Shannon-Weaver):</a:t>
            </a:r>
          </a:p>
        </p:txBody>
      </p:sp>
      <p:graphicFrame>
        <p:nvGraphicFramePr>
          <p:cNvPr id="175109" name="Object 5"/>
          <p:cNvGraphicFramePr>
            <a:graphicFrameLocks noChangeAspect="1"/>
          </p:cNvGraphicFramePr>
          <p:nvPr/>
        </p:nvGraphicFramePr>
        <p:xfrm>
          <a:off x="5889625" y="1412875"/>
          <a:ext cx="1917700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9" name="Equation" r:id="rId3" imgW="698400" imgH="622080" progId="Equation.3">
                  <p:embed/>
                </p:oleObj>
              </mc:Choice>
              <mc:Fallback>
                <p:oleObj name="Equation" r:id="rId3" imgW="698400" imgH="622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25" y="1412875"/>
                        <a:ext cx="1917700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10" name="Object 6"/>
          <p:cNvGraphicFramePr>
            <a:graphicFrameLocks noChangeAspect="1"/>
          </p:cNvGraphicFramePr>
          <p:nvPr/>
        </p:nvGraphicFramePr>
        <p:xfrm>
          <a:off x="5675313" y="3502025"/>
          <a:ext cx="3243262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0" name="Equation" r:id="rId5" imgW="1180800" imgH="431640" progId="Equation.3">
                  <p:embed/>
                </p:oleObj>
              </mc:Choice>
              <mc:Fallback>
                <p:oleObj name="Equation" r:id="rId5" imgW="11808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313" y="3502025"/>
                        <a:ext cx="3243262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13" name="AutoShape 9"/>
          <p:cNvSpPr>
            <a:spLocks noChangeArrowheads="1"/>
          </p:cNvSpPr>
          <p:nvPr/>
        </p:nvSpPr>
        <p:spPr bwMode="auto">
          <a:xfrm>
            <a:off x="3081338" y="1268413"/>
            <a:ext cx="2663825" cy="1871662"/>
          </a:xfrm>
          <a:prstGeom prst="wedgeRectCallout">
            <a:avLst>
              <a:gd name="adj1" fmla="val 121750"/>
              <a:gd name="adj2" fmla="val 85963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it-IT" altLang="en-US"/>
              <a:t>Un logaritmo con base diversa da 2 produce risultati esattamente proporzionali, quindi nell’uso pratico prevale il logaritmo naturale.</a:t>
            </a: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560388" y="5338763"/>
            <a:ext cx="44672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Renyi (entropia):</a:t>
            </a:r>
          </a:p>
        </p:txBody>
      </p:sp>
      <p:graphicFrame>
        <p:nvGraphicFramePr>
          <p:cNvPr id="175117" name="Object 13"/>
          <p:cNvGraphicFramePr>
            <a:graphicFrameLocks noChangeAspect="1"/>
          </p:cNvGraphicFramePr>
          <p:nvPr/>
        </p:nvGraphicFramePr>
        <p:xfrm>
          <a:off x="5384800" y="5122863"/>
          <a:ext cx="3662363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1" name="Equation" r:id="rId7" imgW="1333440" imgH="431640" progId="Equation.3">
                  <p:embed/>
                </p:oleObj>
              </mc:Choice>
              <mc:Fallback>
                <p:oleObj name="Equation" r:id="rId7" imgW="133344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5122863"/>
                        <a:ext cx="3662363" cy="11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18" name="AutoShape 14"/>
          <p:cNvSpPr>
            <a:spLocks noChangeArrowheads="1"/>
          </p:cNvSpPr>
          <p:nvPr/>
        </p:nvSpPr>
        <p:spPr bwMode="auto">
          <a:xfrm>
            <a:off x="1065213" y="6092825"/>
            <a:ext cx="2806700" cy="649288"/>
          </a:xfrm>
          <a:prstGeom prst="wedgeRectCallout">
            <a:avLst>
              <a:gd name="adj1" fmla="val 116005"/>
              <a:gd name="adj2" fmla="val -72495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it-IT" altLang="en-US"/>
              <a:t>Al variare di </a:t>
            </a:r>
            <a:r>
              <a:rPr lang="it-IT" altLang="en-US">
                <a:latin typeface="Symbol" panose="05050102010706020507" pitchFamily="18" charset="2"/>
              </a:rPr>
              <a:t>a</a:t>
            </a:r>
            <a:r>
              <a:rPr lang="it-IT" altLang="en-US"/>
              <a:t> cambiano le proprietà dell’indice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3" grpId="0" animBg="1"/>
      <p:bldP spid="1751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9313" y="198438"/>
            <a:ext cx="8207375" cy="1143000"/>
          </a:xfrm>
        </p:spPr>
        <p:txBody>
          <a:bodyPr/>
          <a:lstStyle/>
          <a:p>
            <a:r>
              <a:rPr lang="it-IT" altLang="en-US"/>
              <a:t>Indici di diversità basati su </a:t>
            </a:r>
            <a:r>
              <a:rPr lang="it-IT" altLang="en-US" i="1"/>
              <a:t>s</a:t>
            </a:r>
            <a:r>
              <a:rPr lang="it-IT" altLang="en-US"/>
              <a:t> e </a:t>
            </a:r>
            <a:r>
              <a:rPr lang="it-IT" altLang="en-US" i="1"/>
              <a:t>N</a:t>
            </a:r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560388" y="1919288"/>
            <a:ext cx="44672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Margalef:</a:t>
            </a:r>
          </a:p>
        </p:txBody>
      </p:sp>
      <p:graphicFrame>
        <p:nvGraphicFramePr>
          <p:cNvPr id="185352" name="Object 8"/>
          <p:cNvGraphicFramePr>
            <a:graphicFrameLocks noChangeAspect="1"/>
          </p:cNvGraphicFramePr>
          <p:nvPr/>
        </p:nvGraphicFramePr>
        <p:xfrm>
          <a:off x="5889625" y="1703388"/>
          <a:ext cx="188277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0" name="Equation" r:id="rId3" imgW="685800" imgH="419040" progId="Equation.3">
                  <p:embed/>
                </p:oleObj>
              </mc:Choice>
              <mc:Fallback>
                <p:oleObj name="Equation" r:id="rId3" imgW="685800" imgH="419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25" y="1703388"/>
                        <a:ext cx="1882775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54" name="Rectangle 10"/>
          <p:cNvSpPr>
            <a:spLocks noChangeArrowheads="1"/>
          </p:cNvSpPr>
          <p:nvPr/>
        </p:nvSpPr>
        <p:spPr bwMode="auto">
          <a:xfrm>
            <a:off x="560388" y="3430588"/>
            <a:ext cx="44672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Menhinick:</a:t>
            </a:r>
          </a:p>
        </p:txBody>
      </p:sp>
      <p:graphicFrame>
        <p:nvGraphicFramePr>
          <p:cNvPr id="185355" name="Object 11"/>
          <p:cNvGraphicFramePr>
            <a:graphicFrameLocks noChangeAspect="1"/>
          </p:cNvGraphicFramePr>
          <p:nvPr/>
        </p:nvGraphicFramePr>
        <p:xfrm>
          <a:off x="6157913" y="3214688"/>
          <a:ext cx="160337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1" name="Equation" r:id="rId5" imgW="583920" imgH="419040" progId="Equation.3">
                  <p:embed/>
                </p:oleObj>
              </mc:Choice>
              <mc:Fallback>
                <p:oleObj name="Equation" r:id="rId5" imgW="583920" imgH="419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7913" y="3214688"/>
                        <a:ext cx="1603375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57" name="Rectangle 13"/>
          <p:cNvSpPr>
            <a:spLocks noChangeArrowheads="1"/>
          </p:cNvSpPr>
          <p:nvPr/>
        </p:nvSpPr>
        <p:spPr bwMode="auto">
          <a:xfrm>
            <a:off x="560388" y="5084763"/>
            <a:ext cx="44672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>
                <a:solidFill>
                  <a:schemeClr val="accent2"/>
                </a:solidFill>
              </a:rPr>
              <a:t>Fisher’s </a:t>
            </a:r>
            <a:r>
              <a:rPr lang="it-IT" altLang="en-US">
                <a:solidFill>
                  <a:schemeClr val="accent2"/>
                </a:solidFill>
                <a:latin typeface="Symbol" panose="05050102010706020507" pitchFamily="18" charset="2"/>
              </a:rPr>
              <a:t>a</a:t>
            </a:r>
            <a:r>
              <a:rPr lang="it-IT" altLang="en-US">
                <a:solidFill>
                  <a:schemeClr val="accent2"/>
                </a:solidFill>
              </a:rPr>
              <a:t>:</a:t>
            </a:r>
          </a:p>
        </p:txBody>
      </p:sp>
      <p:graphicFrame>
        <p:nvGraphicFramePr>
          <p:cNvPr id="185358" name="Object 14"/>
          <p:cNvGraphicFramePr>
            <a:graphicFrameLocks noChangeAspect="1"/>
          </p:cNvGraphicFramePr>
          <p:nvPr/>
        </p:nvGraphicFramePr>
        <p:xfrm>
          <a:off x="5548313" y="4924425"/>
          <a:ext cx="2719387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2" name="Equation" r:id="rId7" imgW="990360" imgH="431640" progId="Equation.3">
                  <p:embed/>
                </p:oleObj>
              </mc:Choice>
              <mc:Fallback>
                <p:oleObj name="Equation" r:id="rId7" imgW="990360" imgH="431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8313" y="4924425"/>
                        <a:ext cx="2719387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59" name="AutoShape 15"/>
          <p:cNvSpPr>
            <a:spLocks noChangeArrowheads="1"/>
          </p:cNvSpPr>
          <p:nvPr/>
        </p:nvSpPr>
        <p:spPr bwMode="auto">
          <a:xfrm>
            <a:off x="3081338" y="2852738"/>
            <a:ext cx="2951162" cy="1584325"/>
          </a:xfrm>
          <a:prstGeom prst="wedgeRectCallout">
            <a:avLst>
              <a:gd name="adj1" fmla="val 56509"/>
              <a:gd name="adj2" fmla="val 108519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it-IT" altLang="en-US"/>
              <a:t>Per calcolare il valore di </a:t>
            </a:r>
            <a:r>
              <a:rPr lang="it-IT" altLang="en-US">
                <a:latin typeface="Symbol" panose="05050102010706020507" pitchFamily="18" charset="2"/>
              </a:rPr>
              <a:t>a</a:t>
            </a:r>
            <a:r>
              <a:rPr lang="it-IT" altLang="en-US"/>
              <a:t> si deve usare un algoritmo di fitting non lineare (ma va bene anche il “risolutore” di Excel!)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0750" y="260350"/>
            <a:ext cx="8378825" cy="1143000"/>
          </a:xfrm>
        </p:spPr>
        <p:txBody>
          <a:bodyPr/>
          <a:lstStyle/>
          <a:p>
            <a:r>
              <a:rPr lang="it-IT" altLang="en-US"/>
              <a:t>Evenness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925" y="1412875"/>
            <a:ext cx="9242425" cy="3463925"/>
          </a:xfrm>
        </p:spPr>
        <p:txBody>
          <a:bodyPr/>
          <a:lstStyle/>
          <a:p>
            <a:r>
              <a:rPr lang="it-IT" altLang="en-US" sz="2800">
                <a:solidFill>
                  <a:schemeClr val="accent2"/>
                </a:solidFill>
              </a:rPr>
              <a:t>I valori degli indici di diversità non sono sempre comparabili fra loro e dipendono dai limiti entro i quali essi possono effettivamente variare.</a:t>
            </a:r>
          </a:p>
          <a:p>
            <a:r>
              <a:rPr lang="it-IT" altLang="en-US" sz="2800">
                <a:solidFill>
                  <a:schemeClr val="accent2"/>
                </a:solidFill>
              </a:rPr>
              <a:t>La evenness è una misura di diversità normalizzata  su una scala prefissata (es. da 0 a 1) e consente di effettuare tali confronti.</a:t>
            </a:r>
          </a:p>
          <a:p>
            <a:r>
              <a:rPr lang="it-IT" altLang="en-US" sz="2800">
                <a:solidFill>
                  <a:schemeClr val="accent2"/>
                </a:solidFill>
              </a:rPr>
              <a:t>A partire dall’indice di Shannon-Wiener, la evenness può essere definita come:</a:t>
            </a:r>
          </a:p>
        </p:txBody>
      </p:sp>
      <p:graphicFrame>
        <p:nvGraphicFramePr>
          <p:cNvPr id="176132" name="Object 4"/>
          <p:cNvGraphicFramePr>
            <a:graphicFrameLocks noChangeAspect="1"/>
          </p:cNvGraphicFramePr>
          <p:nvPr/>
        </p:nvGraphicFramePr>
        <p:xfrm>
          <a:off x="1501775" y="5195888"/>
          <a:ext cx="1706563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5" name="Equation" r:id="rId3" imgW="622080" imgH="431640" progId="Equation.3">
                  <p:embed/>
                </p:oleObj>
              </mc:Choice>
              <mc:Fallback>
                <p:oleObj name="Equation" r:id="rId3" imgW="6220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775" y="5195888"/>
                        <a:ext cx="1706563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6133" name="Object 5"/>
          <p:cNvGraphicFramePr>
            <a:graphicFrameLocks noChangeAspect="1"/>
          </p:cNvGraphicFramePr>
          <p:nvPr/>
        </p:nvGraphicFramePr>
        <p:xfrm>
          <a:off x="5534025" y="5195888"/>
          <a:ext cx="2855913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6" name="Equation" r:id="rId5" imgW="1041120" imgH="431640" progId="Equation.3">
                  <p:embed/>
                </p:oleObj>
              </mc:Choice>
              <mc:Fallback>
                <p:oleObj name="Equation" r:id="rId5" imgW="104112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5195888"/>
                        <a:ext cx="2855913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3657600" y="5516563"/>
            <a:ext cx="136842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kumimoji="1" lang="it-IT" altLang="en-US" sz="2800">
                <a:cs typeface="Times New Roman" panose="02020603050405020304" pitchFamily="18" charset="0"/>
              </a:rPr>
              <a:t>oppure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</TotalTime>
  <Words>343</Words>
  <Application>Microsoft Office PowerPoint</Application>
  <PresentationFormat>A4 Paper (210x297 mm)</PresentationFormat>
  <Paragraphs>50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Arial Narrow</vt:lpstr>
      <vt:lpstr>Symbol</vt:lpstr>
      <vt:lpstr>Default Design</vt:lpstr>
      <vt:lpstr>Microsoft Equation 3.0</vt:lpstr>
      <vt:lpstr>Diversità</vt:lpstr>
      <vt:lpstr>La ricchezza specifica</vt:lpstr>
      <vt:lpstr>PowerPoint Presentation</vt:lpstr>
      <vt:lpstr>La diversità (a)</vt:lpstr>
      <vt:lpstr>PowerPoint Presentation</vt:lpstr>
      <vt:lpstr>PowerPoint Presentation</vt:lpstr>
      <vt:lpstr>Indici di diversità basati su p</vt:lpstr>
      <vt:lpstr>Indici di diversità basati su s e N</vt:lpstr>
      <vt:lpstr>Evenness</vt:lpstr>
      <vt:lpstr>Altre misure di evenness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Diversità</dc:title>
  <dc:creator>Michele Scardi</dc:creator>
  <cp:lastModifiedBy>ms</cp:lastModifiedBy>
  <cp:revision>47</cp:revision>
  <cp:lastPrinted>1999-09-03T09:13:12Z</cp:lastPrinted>
  <dcterms:created xsi:type="dcterms:W3CDTF">1999-08-30T17:34:38Z</dcterms:created>
  <dcterms:modified xsi:type="dcterms:W3CDTF">2023-01-05T15:39:37Z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D:\transito</vt:lpwstr>
  </property>
</Properties>
</file>