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15"/>
  </p:notesMasterIdLst>
  <p:handoutMasterIdLst>
    <p:handoutMasterId r:id="rId16"/>
  </p:handoutMasterIdLst>
  <p:sldIdLst>
    <p:sldId id="376" r:id="rId2"/>
    <p:sldId id="368" r:id="rId3"/>
    <p:sldId id="369" r:id="rId4"/>
    <p:sldId id="366" r:id="rId5"/>
    <p:sldId id="370" r:id="rId6"/>
    <p:sldId id="373" r:id="rId7"/>
    <p:sldId id="371" r:id="rId8"/>
    <p:sldId id="378" r:id="rId9"/>
    <p:sldId id="372" r:id="rId10"/>
    <p:sldId id="377" r:id="rId11"/>
    <p:sldId id="374" r:id="rId12"/>
    <p:sldId id="375" r:id="rId13"/>
    <p:sldId id="367" r:id="rId14"/>
  </p:sldIdLst>
  <p:sldSz cx="9906000" cy="6858000" type="A4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47">
          <p15:clr>
            <a:srgbClr val="A4A3A4"/>
          </p15:clr>
        </p15:guide>
        <p15:guide id="2" pos="36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3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6633"/>
    <a:srgbClr val="666633"/>
    <a:srgbClr val="003399"/>
    <a:srgbClr val="FFFF00"/>
    <a:srgbClr val="FF00FF"/>
    <a:srgbClr val="99FF99"/>
    <a:srgbClr val="FFFF99"/>
    <a:srgbClr val="63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34" autoAdjust="0"/>
  </p:normalViewPr>
  <p:slideViewPr>
    <p:cSldViewPr showGuides="1">
      <p:cViewPr varScale="1">
        <p:scale>
          <a:sx n="118" d="100"/>
          <a:sy n="118" d="100"/>
        </p:scale>
        <p:origin x="1382" y="86"/>
      </p:cViewPr>
      <p:guideLst>
        <p:guide orient="horz" pos="4247"/>
        <p:guide pos="36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552"/>
    </p:cViewPr>
  </p:sorterViewPr>
  <p:notesViewPr>
    <p:cSldViewPr showGuides="1">
      <p:cViewPr varScale="1">
        <p:scale>
          <a:sx n="72" d="100"/>
          <a:sy n="72" d="100"/>
        </p:scale>
        <p:origin x="-2214" y="-108"/>
      </p:cViewPr>
      <p:guideLst>
        <p:guide orient="horz" pos="3113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3063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r>
              <a:rPr lang="en-US" altLang="en-US"/>
              <a:t>Michele Scardi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1438" y="0"/>
            <a:ext cx="2913062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8000"/>
            <a:ext cx="2913063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r>
              <a:rPr lang="en-US" altLang="en-US"/>
              <a:t>Corso di Metodologie Ecologiche I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1438" y="9398000"/>
            <a:ext cx="2913062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259AA8AA-ED69-4D18-93A2-115F9CA209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5508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3063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57" name="Rectangle 9"/>
          <p:cNvSpPr>
            <a:spLocks noChangeArrowheads="1"/>
          </p:cNvSpPr>
          <p:nvPr>
            <p:ph type="sldImg" idx="2"/>
          </p:nvPr>
        </p:nvSpPr>
        <p:spPr bwMode="auto">
          <a:xfrm>
            <a:off x="673100" y="722313"/>
            <a:ext cx="5451475" cy="3775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5350" y="4738688"/>
            <a:ext cx="5003800" cy="441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1438" y="0"/>
            <a:ext cx="2913062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8000"/>
            <a:ext cx="2913063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1438" y="9398000"/>
            <a:ext cx="2913062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076F2B69-49DB-40C0-B767-EBE428CF8A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5278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A1F5E-954E-4698-8F5D-31E78170A017}" type="slidenum">
              <a:rPr lang="it-IT" altLang="en-US"/>
              <a:pPr/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720022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914B4-888D-468A-9143-5B7C9CA198F9}" type="slidenum">
              <a:rPr lang="it-IT" altLang="en-US"/>
              <a:pPr/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836396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CCB0C-8BBF-46B5-9197-E7AE085CC6AA}" type="slidenum">
              <a:rPr lang="it-IT" altLang="en-US"/>
              <a:pPr/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404632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EE272A-D9E2-46E4-8B36-3CEF75606EA2}" type="slidenum">
              <a:rPr lang="it-IT" altLang="en-US"/>
              <a:pPr/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031615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2061FF-F764-43BC-9679-61C99D2A8913}" type="slidenum">
              <a:rPr lang="it-IT" altLang="en-US"/>
              <a:pPr/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558478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A5E76-A78A-490C-BA02-FE13E046DAF6}" type="slidenum">
              <a:rPr lang="it-IT" altLang="en-US"/>
              <a:pPr/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557853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C8741-1EA9-46CC-B31B-AEFA1D3E568A}" type="slidenum">
              <a:rPr lang="it-IT" altLang="en-US"/>
              <a:pPr/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684325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37162-BE08-4CA9-8C00-BBF4955B8B1D}" type="slidenum">
              <a:rPr lang="it-IT" altLang="en-US"/>
              <a:pPr/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119362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DE3C9-6BA3-4564-B24E-A9D650FDE13D}" type="slidenum">
              <a:rPr lang="it-IT" altLang="en-US"/>
              <a:pPr/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065432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4E002-364F-4305-8412-EF107BE25F44}" type="slidenum">
              <a:rPr lang="it-IT" altLang="en-US"/>
              <a:pPr/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829883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11670-31FD-40ED-8229-D461B1680723}" type="slidenum">
              <a:rPr lang="it-IT" altLang="en-US"/>
              <a:pPr/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122767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Click to edit Master title style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Click to edit Master text styles</a:t>
            </a:r>
          </a:p>
          <a:p>
            <a:pPr lvl="1"/>
            <a:r>
              <a:rPr lang="it-IT" altLang="en-US" smtClean="0"/>
              <a:t>Second level</a:t>
            </a:r>
          </a:p>
          <a:p>
            <a:pPr lvl="2"/>
            <a:r>
              <a:rPr lang="it-IT" altLang="en-US" smtClean="0"/>
              <a:t>Third level</a:t>
            </a:r>
          </a:p>
          <a:p>
            <a:pPr lvl="3"/>
            <a:r>
              <a:rPr lang="it-IT" altLang="en-US" smtClean="0"/>
              <a:t>Fourth level</a:t>
            </a:r>
          </a:p>
          <a:p>
            <a:pPr lvl="4"/>
            <a:r>
              <a:rPr lang="it-IT" altLang="en-US" smtClean="0"/>
              <a:t>Fifth level</a:t>
            </a:r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 altLang="en-US"/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 altLang="en-US"/>
          </a:p>
        </p:txBody>
      </p:sp>
      <p:sp>
        <p:nvSpPr>
          <p:cNvPr id="181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F5BA28A-93C6-49C4-B53A-B88F3BF75FF8}" type="slidenum">
              <a:rPr lang="it-IT" altLang="en-US"/>
              <a:pPr/>
              <a:t>‹#›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21.png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2.png"/><Relationship Id="rId9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3050" y="2130425"/>
            <a:ext cx="9359900" cy="1470025"/>
          </a:xfrm>
        </p:spPr>
        <p:txBody>
          <a:bodyPr anchor="ctr"/>
          <a:lstStyle/>
          <a:p>
            <a:r>
              <a:rPr lang="it-IT" altLang="en-US" sz="4400"/>
              <a:t>Diversità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68450" y="260350"/>
            <a:ext cx="6607175" cy="1143000"/>
          </a:xfrm>
        </p:spPr>
        <p:txBody>
          <a:bodyPr/>
          <a:lstStyle/>
          <a:p>
            <a:r>
              <a:rPr lang="it-IT" altLang="en-US"/>
              <a:t>Altre misure di evenness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950" y="4338638"/>
            <a:ext cx="4467225" cy="576262"/>
          </a:xfrm>
        </p:spPr>
        <p:txBody>
          <a:bodyPr/>
          <a:lstStyle/>
          <a:p>
            <a:r>
              <a:rPr lang="it-IT" altLang="en-US">
                <a:solidFill>
                  <a:schemeClr val="accent2"/>
                </a:solidFill>
              </a:rPr>
              <a:t>Berger-Parker:</a:t>
            </a:r>
            <a:br>
              <a:rPr lang="it-IT" altLang="en-US">
                <a:solidFill>
                  <a:schemeClr val="accent2"/>
                </a:solidFill>
              </a:rPr>
            </a:br>
            <a:r>
              <a:rPr lang="it-IT" altLang="en-US">
                <a:solidFill>
                  <a:schemeClr val="accent2"/>
                </a:solidFill>
              </a:rPr>
              <a:t>(evenness)</a:t>
            </a:r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488950" y="2476500"/>
            <a:ext cx="482600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>
                <a:solidFill>
                  <a:schemeClr val="accent2"/>
                </a:solidFill>
              </a:rPr>
              <a:t>Buzas-Gibson:</a:t>
            </a:r>
            <a:br>
              <a:rPr lang="it-IT" altLang="en-US">
                <a:solidFill>
                  <a:schemeClr val="accent2"/>
                </a:solidFill>
              </a:rPr>
            </a:br>
            <a:r>
              <a:rPr lang="it-IT" altLang="en-US">
                <a:solidFill>
                  <a:schemeClr val="accent2"/>
                </a:solidFill>
              </a:rPr>
              <a:t>(evenness)</a:t>
            </a:r>
          </a:p>
        </p:txBody>
      </p:sp>
      <p:graphicFrame>
        <p:nvGraphicFramePr>
          <p:cNvPr id="184325" name="Object 5"/>
          <p:cNvGraphicFramePr>
            <a:graphicFrameLocks noChangeAspect="1"/>
          </p:cNvGraphicFramePr>
          <p:nvPr/>
        </p:nvGraphicFramePr>
        <p:xfrm>
          <a:off x="5168900" y="4292600"/>
          <a:ext cx="4010025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30" name="Equation" r:id="rId3" imgW="1460160" imgH="393480" progId="Equation.3">
                  <p:embed/>
                </p:oleObj>
              </mc:Choice>
              <mc:Fallback>
                <p:oleObj name="Equation" r:id="rId3" imgW="146016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8900" y="4292600"/>
                        <a:ext cx="4010025" cy="108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6" name="Object 6"/>
          <p:cNvGraphicFramePr>
            <a:graphicFrameLocks noChangeAspect="1"/>
          </p:cNvGraphicFramePr>
          <p:nvPr/>
        </p:nvGraphicFramePr>
        <p:xfrm>
          <a:off x="6470650" y="2276475"/>
          <a:ext cx="1358900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31" name="Equation" r:id="rId5" imgW="495000" imgH="419040" progId="Equation.3">
                  <p:embed/>
                </p:oleObj>
              </mc:Choice>
              <mc:Fallback>
                <p:oleObj name="Equation" r:id="rId5" imgW="495000" imgH="419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0650" y="2276475"/>
                        <a:ext cx="1358900" cy="115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29" name="AutoShape 9"/>
          <p:cNvSpPr>
            <a:spLocks noChangeArrowheads="1"/>
          </p:cNvSpPr>
          <p:nvPr/>
        </p:nvSpPr>
        <p:spPr bwMode="auto">
          <a:xfrm>
            <a:off x="2289175" y="1196975"/>
            <a:ext cx="4608513" cy="863600"/>
          </a:xfrm>
          <a:prstGeom prst="wedgeRectCallout">
            <a:avLst>
              <a:gd name="adj1" fmla="val 56958"/>
              <a:gd name="adj2" fmla="val 104778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it-IT" altLang="en-US"/>
              <a:t>e</a:t>
            </a:r>
            <a:r>
              <a:rPr lang="it-IT" altLang="en-US" baseline="30000"/>
              <a:t>H</a:t>
            </a:r>
            <a:r>
              <a:rPr lang="it-IT" altLang="en-US"/>
              <a:t> è uguale al numero di specie per cui la diversità massima (ln s) sarebbe stata uguale a quella osservata (H)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ChangeArrowheads="1"/>
          </p:cNvSpPr>
          <p:nvPr/>
        </p:nvSpPr>
        <p:spPr bwMode="auto">
          <a:xfrm>
            <a:off x="1063625" y="1844675"/>
            <a:ext cx="3386138" cy="4321175"/>
          </a:xfrm>
          <a:prstGeom prst="rect">
            <a:avLst/>
          </a:prstGeom>
          <a:solidFill>
            <a:srgbClr val="99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8179" name="Rectangle 3"/>
          <p:cNvSpPr>
            <a:spLocks noChangeArrowheads="1"/>
          </p:cNvSpPr>
          <p:nvPr/>
        </p:nvSpPr>
        <p:spPr bwMode="auto">
          <a:xfrm>
            <a:off x="1352550" y="2133600"/>
            <a:ext cx="214313" cy="2159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8180" name="AutoShape 4"/>
          <p:cNvSpPr>
            <a:spLocks noChangeArrowheads="1"/>
          </p:cNvSpPr>
          <p:nvPr/>
        </p:nvSpPr>
        <p:spPr bwMode="auto">
          <a:xfrm>
            <a:off x="2287588" y="2420938"/>
            <a:ext cx="290512" cy="287337"/>
          </a:xfrm>
          <a:prstGeom prst="diamond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8181" name="Oval 5"/>
          <p:cNvSpPr>
            <a:spLocks noChangeArrowheads="1"/>
          </p:cNvSpPr>
          <p:nvPr/>
        </p:nvSpPr>
        <p:spPr bwMode="auto">
          <a:xfrm>
            <a:off x="1352550" y="2852738"/>
            <a:ext cx="214313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8182" name="AutoShape 6"/>
          <p:cNvSpPr>
            <a:spLocks noChangeArrowheads="1"/>
          </p:cNvSpPr>
          <p:nvPr/>
        </p:nvSpPr>
        <p:spPr bwMode="auto">
          <a:xfrm>
            <a:off x="3081338" y="2205038"/>
            <a:ext cx="287337" cy="288925"/>
          </a:xfrm>
          <a:prstGeom prst="triangle">
            <a:avLst>
              <a:gd name="adj" fmla="val 50000"/>
            </a:avLst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8183" name="AutoShape 7"/>
          <p:cNvSpPr>
            <a:spLocks noChangeArrowheads="1"/>
          </p:cNvSpPr>
          <p:nvPr/>
        </p:nvSpPr>
        <p:spPr bwMode="auto">
          <a:xfrm>
            <a:off x="3440113" y="3141663"/>
            <a:ext cx="288925" cy="287337"/>
          </a:xfrm>
          <a:prstGeom prst="diamond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8184" name="AutoShape 8"/>
          <p:cNvSpPr>
            <a:spLocks noChangeArrowheads="1"/>
          </p:cNvSpPr>
          <p:nvPr/>
        </p:nvSpPr>
        <p:spPr bwMode="auto">
          <a:xfrm>
            <a:off x="1352550" y="4005263"/>
            <a:ext cx="288925" cy="287337"/>
          </a:xfrm>
          <a:prstGeom prst="diamond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8185" name="AutoShape 9"/>
          <p:cNvSpPr>
            <a:spLocks noChangeArrowheads="1"/>
          </p:cNvSpPr>
          <p:nvPr/>
        </p:nvSpPr>
        <p:spPr bwMode="auto">
          <a:xfrm>
            <a:off x="2720975" y="3429000"/>
            <a:ext cx="288925" cy="287338"/>
          </a:xfrm>
          <a:prstGeom prst="diamond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8186" name="AutoShape 10"/>
          <p:cNvSpPr>
            <a:spLocks noChangeArrowheads="1"/>
          </p:cNvSpPr>
          <p:nvPr/>
        </p:nvSpPr>
        <p:spPr bwMode="auto">
          <a:xfrm>
            <a:off x="2071688" y="4221163"/>
            <a:ext cx="287337" cy="288925"/>
          </a:xfrm>
          <a:prstGeom prst="triangle">
            <a:avLst>
              <a:gd name="adj" fmla="val 50000"/>
            </a:avLst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8187" name="AutoShape 11"/>
          <p:cNvSpPr>
            <a:spLocks noChangeArrowheads="1"/>
          </p:cNvSpPr>
          <p:nvPr/>
        </p:nvSpPr>
        <p:spPr bwMode="auto">
          <a:xfrm>
            <a:off x="2576513" y="4868863"/>
            <a:ext cx="287337" cy="288925"/>
          </a:xfrm>
          <a:prstGeom prst="triangle">
            <a:avLst>
              <a:gd name="adj" fmla="val 50000"/>
            </a:avLst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8188" name="Oval 12"/>
          <p:cNvSpPr>
            <a:spLocks noChangeArrowheads="1"/>
          </p:cNvSpPr>
          <p:nvPr/>
        </p:nvSpPr>
        <p:spPr bwMode="auto">
          <a:xfrm>
            <a:off x="3081338" y="4437063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8189" name="Oval 13"/>
          <p:cNvSpPr>
            <a:spLocks noChangeArrowheads="1"/>
          </p:cNvSpPr>
          <p:nvPr/>
        </p:nvSpPr>
        <p:spPr bwMode="auto">
          <a:xfrm>
            <a:off x="2143125" y="5589588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8190" name="Oval 14"/>
          <p:cNvSpPr>
            <a:spLocks noChangeArrowheads="1"/>
          </p:cNvSpPr>
          <p:nvPr/>
        </p:nvSpPr>
        <p:spPr bwMode="auto">
          <a:xfrm>
            <a:off x="3873500" y="2420938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8191" name="Rectangle 15"/>
          <p:cNvSpPr>
            <a:spLocks noChangeArrowheads="1"/>
          </p:cNvSpPr>
          <p:nvPr/>
        </p:nvSpPr>
        <p:spPr bwMode="auto">
          <a:xfrm>
            <a:off x="3800475" y="4221163"/>
            <a:ext cx="215900" cy="2159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8192" name="Rectangle 16"/>
          <p:cNvSpPr>
            <a:spLocks noChangeArrowheads="1"/>
          </p:cNvSpPr>
          <p:nvPr/>
        </p:nvSpPr>
        <p:spPr bwMode="auto">
          <a:xfrm>
            <a:off x="3584575" y="5373688"/>
            <a:ext cx="215900" cy="2159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8193" name="Rectangle 17"/>
          <p:cNvSpPr>
            <a:spLocks noChangeArrowheads="1"/>
          </p:cNvSpPr>
          <p:nvPr/>
        </p:nvSpPr>
        <p:spPr bwMode="auto">
          <a:xfrm>
            <a:off x="2143125" y="3357563"/>
            <a:ext cx="215900" cy="2159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8194" name="Rectangle 18"/>
          <p:cNvSpPr>
            <a:spLocks noChangeArrowheads="1"/>
          </p:cNvSpPr>
          <p:nvPr/>
        </p:nvSpPr>
        <p:spPr bwMode="auto">
          <a:xfrm>
            <a:off x="1422400" y="5013325"/>
            <a:ext cx="215900" cy="2159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8196" name="Rectangle 20"/>
          <p:cNvSpPr>
            <a:spLocks noChangeArrowheads="1"/>
          </p:cNvSpPr>
          <p:nvPr/>
        </p:nvSpPr>
        <p:spPr bwMode="auto">
          <a:xfrm>
            <a:off x="1782763" y="692150"/>
            <a:ext cx="215900" cy="2159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8197" name="Oval 21"/>
          <p:cNvSpPr>
            <a:spLocks noChangeArrowheads="1"/>
          </p:cNvSpPr>
          <p:nvPr/>
        </p:nvSpPr>
        <p:spPr bwMode="auto">
          <a:xfrm>
            <a:off x="3584575" y="692150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8198" name="AutoShape 22"/>
          <p:cNvSpPr>
            <a:spLocks noChangeArrowheads="1"/>
          </p:cNvSpPr>
          <p:nvPr/>
        </p:nvSpPr>
        <p:spPr bwMode="auto">
          <a:xfrm>
            <a:off x="5459413" y="620713"/>
            <a:ext cx="285750" cy="288925"/>
          </a:xfrm>
          <a:prstGeom prst="triangle">
            <a:avLst>
              <a:gd name="adj" fmla="val 50000"/>
            </a:avLst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8199" name="AutoShape 23"/>
          <p:cNvSpPr>
            <a:spLocks noChangeArrowheads="1"/>
          </p:cNvSpPr>
          <p:nvPr/>
        </p:nvSpPr>
        <p:spPr bwMode="auto">
          <a:xfrm>
            <a:off x="7400925" y="620713"/>
            <a:ext cx="290513" cy="287337"/>
          </a:xfrm>
          <a:prstGeom prst="diamond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8215" name="Text Box 39"/>
          <p:cNvSpPr txBox="1">
            <a:spLocks noChangeArrowheads="1"/>
          </p:cNvSpPr>
          <p:nvPr/>
        </p:nvSpPr>
        <p:spPr bwMode="auto">
          <a:xfrm>
            <a:off x="990600" y="476250"/>
            <a:ext cx="720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75000"/>
              </a:lnSpc>
              <a:spcBef>
                <a:spcPct val="50000"/>
              </a:spcBef>
            </a:pPr>
            <a:r>
              <a:rPr kumimoji="1" lang="it-IT" altLang="en-US" sz="4800" b="1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78216" name="Text Box 40"/>
          <p:cNvSpPr txBox="1">
            <a:spLocks noChangeArrowheads="1"/>
          </p:cNvSpPr>
          <p:nvPr/>
        </p:nvSpPr>
        <p:spPr bwMode="auto">
          <a:xfrm>
            <a:off x="2865438" y="476250"/>
            <a:ext cx="720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75000"/>
              </a:lnSpc>
              <a:spcBef>
                <a:spcPct val="50000"/>
              </a:spcBef>
            </a:pPr>
            <a:r>
              <a:rPr kumimoji="1" lang="it-IT" altLang="en-US" sz="4800" b="1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78217" name="Text Box 41"/>
          <p:cNvSpPr txBox="1">
            <a:spLocks noChangeArrowheads="1"/>
          </p:cNvSpPr>
          <p:nvPr/>
        </p:nvSpPr>
        <p:spPr bwMode="auto">
          <a:xfrm>
            <a:off x="4738688" y="476250"/>
            <a:ext cx="720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75000"/>
              </a:lnSpc>
              <a:spcBef>
                <a:spcPct val="50000"/>
              </a:spcBef>
            </a:pPr>
            <a:r>
              <a:rPr kumimoji="1" lang="it-IT" altLang="en-US" sz="4800" b="1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78218" name="Text Box 42"/>
          <p:cNvSpPr txBox="1">
            <a:spLocks noChangeArrowheads="1"/>
          </p:cNvSpPr>
          <p:nvPr/>
        </p:nvSpPr>
        <p:spPr bwMode="auto">
          <a:xfrm>
            <a:off x="6611938" y="476250"/>
            <a:ext cx="720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75000"/>
              </a:lnSpc>
              <a:spcBef>
                <a:spcPct val="50000"/>
              </a:spcBef>
            </a:pPr>
            <a:r>
              <a:rPr kumimoji="1" lang="it-IT" altLang="en-US" sz="4800" b="1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4</a:t>
            </a:r>
          </a:p>
        </p:txBody>
      </p:sp>
      <p:graphicFrame>
        <p:nvGraphicFramePr>
          <p:cNvPr id="178219" name="Object 43"/>
          <p:cNvGraphicFramePr>
            <a:graphicFrameLocks noChangeAspect="1"/>
          </p:cNvGraphicFramePr>
          <p:nvPr/>
        </p:nvGraphicFramePr>
        <p:xfrm>
          <a:off x="4879975" y="1844675"/>
          <a:ext cx="4667250" cy="334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220" name="Equation" r:id="rId3" imgW="2197080" imgH="1574640" progId="Equation.3">
                  <p:embed/>
                </p:oleObj>
              </mc:Choice>
              <mc:Fallback>
                <p:oleObj name="Equation" r:id="rId3" imgW="2197080" imgH="157464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9975" y="1844675"/>
                        <a:ext cx="4667250" cy="334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1063625" y="1844675"/>
            <a:ext cx="3386138" cy="4321175"/>
          </a:xfrm>
          <a:prstGeom prst="rect">
            <a:avLst/>
          </a:prstGeom>
          <a:solidFill>
            <a:srgbClr val="99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9203" name="Rectangle 3"/>
          <p:cNvSpPr>
            <a:spLocks noChangeArrowheads="1"/>
          </p:cNvSpPr>
          <p:nvPr/>
        </p:nvSpPr>
        <p:spPr bwMode="auto">
          <a:xfrm>
            <a:off x="1352550" y="2133600"/>
            <a:ext cx="214313" cy="2159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9204" name="AutoShape 4"/>
          <p:cNvSpPr>
            <a:spLocks noChangeArrowheads="1"/>
          </p:cNvSpPr>
          <p:nvPr/>
        </p:nvSpPr>
        <p:spPr bwMode="auto">
          <a:xfrm>
            <a:off x="2287588" y="2420938"/>
            <a:ext cx="290512" cy="287337"/>
          </a:xfrm>
          <a:prstGeom prst="diamond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9205" name="Oval 5"/>
          <p:cNvSpPr>
            <a:spLocks noChangeArrowheads="1"/>
          </p:cNvSpPr>
          <p:nvPr/>
        </p:nvSpPr>
        <p:spPr bwMode="auto">
          <a:xfrm>
            <a:off x="1352550" y="2852738"/>
            <a:ext cx="214313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9206" name="AutoShape 6"/>
          <p:cNvSpPr>
            <a:spLocks noChangeArrowheads="1"/>
          </p:cNvSpPr>
          <p:nvPr/>
        </p:nvSpPr>
        <p:spPr bwMode="auto">
          <a:xfrm>
            <a:off x="3081338" y="2205038"/>
            <a:ext cx="287337" cy="288925"/>
          </a:xfrm>
          <a:prstGeom prst="triangle">
            <a:avLst>
              <a:gd name="adj" fmla="val 50000"/>
            </a:avLst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9207" name="AutoShape 7"/>
          <p:cNvSpPr>
            <a:spLocks noChangeArrowheads="1"/>
          </p:cNvSpPr>
          <p:nvPr/>
        </p:nvSpPr>
        <p:spPr bwMode="auto">
          <a:xfrm>
            <a:off x="3440113" y="3141663"/>
            <a:ext cx="288925" cy="287337"/>
          </a:xfrm>
          <a:prstGeom prst="diamond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9208" name="AutoShape 8"/>
          <p:cNvSpPr>
            <a:spLocks noChangeArrowheads="1"/>
          </p:cNvSpPr>
          <p:nvPr/>
        </p:nvSpPr>
        <p:spPr bwMode="auto">
          <a:xfrm>
            <a:off x="1352550" y="4005263"/>
            <a:ext cx="288925" cy="287337"/>
          </a:xfrm>
          <a:prstGeom prst="diamond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9209" name="AutoShape 9"/>
          <p:cNvSpPr>
            <a:spLocks noChangeArrowheads="1"/>
          </p:cNvSpPr>
          <p:nvPr/>
        </p:nvSpPr>
        <p:spPr bwMode="auto">
          <a:xfrm>
            <a:off x="2720975" y="3429000"/>
            <a:ext cx="288925" cy="287338"/>
          </a:xfrm>
          <a:prstGeom prst="diamond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9210" name="AutoShape 10"/>
          <p:cNvSpPr>
            <a:spLocks noChangeArrowheads="1"/>
          </p:cNvSpPr>
          <p:nvPr/>
        </p:nvSpPr>
        <p:spPr bwMode="auto">
          <a:xfrm>
            <a:off x="2071688" y="4221163"/>
            <a:ext cx="287337" cy="288925"/>
          </a:xfrm>
          <a:prstGeom prst="triangle">
            <a:avLst>
              <a:gd name="adj" fmla="val 50000"/>
            </a:avLst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9211" name="AutoShape 11"/>
          <p:cNvSpPr>
            <a:spLocks noChangeArrowheads="1"/>
          </p:cNvSpPr>
          <p:nvPr/>
        </p:nvSpPr>
        <p:spPr bwMode="auto">
          <a:xfrm>
            <a:off x="2576513" y="4868863"/>
            <a:ext cx="287337" cy="288925"/>
          </a:xfrm>
          <a:prstGeom prst="triangle">
            <a:avLst>
              <a:gd name="adj" fmla="val 50000"/>
            </a:avLst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9212" name="Oval 12"/>
          <p:cNvSpPr>
            <a:spLocks noChangeArrowheads="1"/>
          </p:cNvSpPr>
          <p:nvPr/>
        </p:nvSpPr>
        <p:spPr bwMode="auto">
          <a:xfrm>
            <a:off x="3081338" y="4437063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9213" name="Oval 13"/>
          <p:cNvSpPr>
            <a:spLocks noChangeArrowheads="1"/>
          </p:cNvSpPr>
          <p:nvPr/>
        </p:nvSpPr>
        <p:spPr bwMode="auto">
          <a:xfrm>
            <a:off x="2143125" y="5589588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9214" name="Oval 14"/>
          <p:cNvSpPr>
            <a:spLocks noChangeArrowheads="1"/>
          </p:cNvSpPr>
          <p:nvPr/>
        </p:nvSpPr>
        <p:spPr bwMode="auto">
          <a:xfrm>
            <a:off x="3873500" y="2420938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9215" name="Rectangle 15"/>
          <p:cNvSpPr>
            <a:spLocks noChangeArrowheads="1"/>
          </p:cNvSpPr>
          <p:nvPr/>
        </p:nvSpPr>
        <p:spPr bwMode="auto">
          <a:xfrm>
            <a:off x="3800475" y="4221163"/>
            <a:ext cx="215900" cy="2159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9216" name="Rectangle 16"/>
          <p:cNvSpPr>
            <a:spLocks noChangeArrowheads="1"/>
          </p:cNvSpPr>
          <p:nvPr/>
        </p:nvSpPr>
        <p:spPr bwMode="auto">
          <a:xfrm>
            <a:off x="3584575" y="5373688"/>
            <a:ext cx="215900" cy="2159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9217" name="Rectangle 17"/>
          <p:cNvSpPr>
            <a:spLocks noChangeArrowheads="1"/>
          </p:cNvSpPr>
          <p:nvPr/>
        </p:nvSpPr>
        <p:spPr bwMode="auto">
          <a:xfrm>
            <a:off x="2143125" y="3357563"/>
            <a:ext cx="215900" cy="2159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9218" name="Rectangle 18"/>
          <p:cNvSpPr>
            <a:spLocks noChangeArrowheads="1"/>
          </p:cNvSpPr>
          <p:nvPr/>
        </p:nvSpPr>
        <p:spPr bwMode="auto">
          <a:xfrm>
            <a:off x="1422400" y="5013325"/>
            <a:ext cx="215900" cy="2159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9219" name="Rectangle 19"/>
          <p:cNvSpPr>
            <a:spLocks noChangeArrowheads="1"/>
          </p:cNvSpPr>
          <p:nvPr/>
        </p:nvSpPr>
        <p:spPr bwMode="auto">
          <a:xfrm>
            <a:off x="1782763" y="692150"/>
            <a:ext cx="215900" cy="2159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9220" name="Oval 20"/>
          <p:cNvSpPr>
            <a:spLocks noChangeArrowheads="1"/>
          </p:cNvSpPr>
          <p:nvPr/>
        </p:nvSpPr>
        <p:spPr bwMode="auto">
          <a:xfrm>
            <a:off x="3584575" y="692150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9221" name="AutoShape 21"/>
          <p:cNvSpPr>
            <a:spLocks noChangeArrowheads="1"/>
          </p:cNvSpPr>
          <p:nvPr/>
        </p:nvSpPr>
        <p:spPr bwMode="auto">
          <a:xfrm>
            <a:off x="5459413" y="620713"/>
            <a:ext cx="285750" cy="288925"/>
          </a:xfrm>
          <a:prstGeom prst="triangle">
            <a:avLst>
              <a:gd name="adj" fmla="val 50000"/>
            </a:avLst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9222" name="AutoShape 22"/>
          <p:cNvSpPr>
            <a:spLocks noChangeArrowheads="1"/>
          </p:cNvSpPr>
          <p:nvPr/>
        </p:nvSpPr>
        <p:spPr bwMode="auto">
          <a:xfrm>
            <a:off x="7400925" y="620713"/>
            <a:ext cx="290513" cy="287337"/>
          </a:xfrm>
          <a:prstGeom prst="diamond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9223" name="Text Box 23"/>
          <p:cNvSpPr txBox="1">
            <a:spLocks noChangeArrowheads="1"/>
          </p:cNvSpPr>
          <p:nvPr/>
        </p:nvSpPr>
        <p:spPr bwMode="auto">
          <a:xfrm>
            <a:off x="990600" y="476250"/>
            <a:ext cx="720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75000"/>
              </a:lnSpc>
              <a:spcBef>
                <a:spcPct val="50000"/>
              </a:spcBef>
            </a:pPr>
            <a:r>
              <a:rPr kumimoji="1" lang="it-IT" altLang="en-US" sz="4800" b="1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79224" name="Text Box 24"/>
          <p:cNvSpPr txBox="1">
            <a:spLocks noChangeArrowheads="1"/>
          </p:cNvSpPr>
          <p:nvPr/>
        </p:nvSpPr>
        <p:spPr bwMode="auto">
          <a:xfrm>
            <a:off x="2865438" y="476250"/>
            <a:ext cx="720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75000"/>
              </a:lnSpc>
              <a:spcBef>
                <a:spcPct val="50000"/>
              </a:spcBef>
            </a:pPr>
            <a:r>
              <a:rPr kumimoji="1" lang="it-IT" altLang="en-US" sz="4800" b="1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79225" name="Text Box 25"/>
          <p:cNvSpPr txBox="1">
            <a:spLocks noChangeArrowheads="1"/>
          </p:cNvSpPr>
          <p:nvPr/>
        </p:nvSpPr>
        <p:spPr bwMode="auto">
          <a:xfrm>
            <a:off x="4738688" y="476250"/>
            <a:ext cx="720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75000"/>
              </a:lnSpc>
              <a:spcBef>
                <a:spcPct val="50000"/>
              </a:spcBef>
            </a:pPr>
            <a:r>
              <a:rPr kumimoji="1" lang="it-IT" altLang="en-US" sz="4800" b="1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79226" name="Text Box 26"/>
          <p:cNvSpPr txBox="1">
            <a:spLocks noChangeArrowheads="1"/>
          </p:cNvSpPr>
          <p:nvPr/>
        </p:nvSpPr>
        <p:spPr bwMode="auto">
          <a:xfrm>
            <a:off x="6611938" y="476250"/>
            <a:ext cx="720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75000"/>
              </a:lnSpc>
              <a:spcBef>
                <a:spcPct val="50000"/>
              </a:spcBef>
            </a:pPr>
            <a:r>
              <a:rPr kumimoji="1" lang="it-IT" altLang="en-US" sz="4800" b="1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4</a:t>
            </a:r>
          </a:p>
        </p:txBody>
      </p:sp>
      <p:graphicFrame>
        <p:nvGraphicFramePr>
          <p:cNvPr id="179227" name="Object 27"/>
          <p:cNvGraphicFramePr>
            <a:graphicFrameLocks noChangeAspect="1"/>
          </p:cNvGraphicFramePr>
          <p:nvPr/>
        </p:nvGraphicFramePr>
        <p:xfrm>
          <a:off x="4737100" y="1916113"/>
          <a:ext cx="4984750" cy="424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28" name="Equation" r:id="rId3" imgW="2831760" imgH="2412720" progId="Equation.3">
                  <p:embed/>
                </p:oleObj>
              </mc:Choice>
              <mc:Fallback>
                <p:oleObj name="Equation" r:id="rId3" imgW="2831760" imgH="241272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7100" y="1916113"/>
                        <a:ext cx="4984750" cy="424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039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175" y="333375"/>
            <a:ext cx="5010150" cy="625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171037" name="Group 29"/>
          <p:cNvGrpSpPr>
            <a:grpSpLocks/>
          </p:cNvGrpSpPr>
          <p:nvPr/>
        </p:nvGrpSpPr>
        <p:grpSpPr bwMode="auto">
          <a:xfrm>
            <a:off x="198438" y="908050"/>
            <a:ext cx="3817937" cy="1944688"/>
            <a:chOff x="125" y="572"/>
            <a:chExt cx="2404" cy="1225"/>
          </a:xfrm>
        </p:grpSpPr>
        <p:pic>
          <p:nvPicPr>
            <p:cNvPr id="171023" name="Picture 15" descr="Image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" y="1480"/>
              <a:ext cx="2358" cy="2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aphicFrame>
          <p:nvGraphicFramePr>
            <p:cNvPr id="171025" name="Object 17"/>
            <p:cNvGraphicFramePr>
              <a:graphicFrameLocks noChangeAspect="1"/>
            </p:cNvGraphicFramePr>
            <p:nvPr/>
          </p:nvGraphicFramePr>
          <p:xfrm>
            <a:off x="715" y="663"/>
            <a:ext cx="1180" cy="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040" name="Equation" r:id="rId5" imgW="736560" imgH="444240" progId="Equation.3">
                    <p:embed/>
                  </p:oleObj>
                </mc:Choice>
                <mc:Fallback>
                  <p:oleObj name="Equation" r:id="rId5" imgW="736560" imgH="44424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5" y="663"/>
                          <a:ext cx="1180" cy="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1030" name="Rectangle 22"/>
            <p:cNvSpPr>
              <a:spLocks noChangeArrowheads="1"/>
            </p:cNvSpPr>
            <p:nvPr/>
          </p:nvSpPr>
          <p:spPr bwMode="auto">
            <a:xfrm>
              <a:off x="125" y="572"/>
              <a:ext cx="2404" cy="1225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  <p:grpSp>
        <p:nvGrpSpPr>
          <p:cNvPr id="171038" name="Group 30"/>
          <p:cNvGrpSpPr>
            <a:grpSpLocks/>
          </p:cNvGrpSpPr>
          <p:nvPr/>
        </p:nvGrpSpPr>
        <p:grpSpPr bwMode="auto">
          <a:xfrm>
            <a:off x="198438" y="3716338"/>
            <a:ext cx="3817937" cy="1944687"/>
            <a:chOff x="125" y="2341"/>
            <a:chExt cx="2404" cy="1225"/>
          </a:xfrm>
        </p:grpSpPr>
        <p:pic>
          <p:nvPicPr>
            <p:cNvPr id="171024" name="Picture 16" descr="Image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" y="3248"/>
              <a:ext cx="2358" cy="2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aphicFrame>
          <p:nvGraphicFramePr>
            <p:cNvPr id="171027" name="Object 19"/>
            <p:cNvGraphicFramePr>
              <a:graphicFrameLocks noChangeAspect="1"/>
            </p:cNvGraphicFramePr>
            <p:nvPr/>
          </p:nvGraphicFramePr>
          <p:xfrm>
            <a:off x="896" y="2523"/>
            <a:ext cx="774" cy="6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041" name="Equation" r:id="rId8" imgW="482400" imgH="393480" progId="Equation.3">
                    <p:embed/>
                  </p:oleObj>
                </mc:Choice>
                <mc:Fallback>
                  <p:oleObj name="Equation" r:id="rId8" imgW="482400" imgH="39348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6" y="2523"/>
                          <a:ext cx="774" cy="6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1032" name="Rectangle 24"/>
            <p:cNvSpPr>
              <a:spLocks noChangeArrowheads="1"/>
            </p:cNvSpPr>
            <p:nvPr/>
          </p:nvSpPr>
          <p:spPr bwMode="auto">
            <a:xfrm>
              <a:off x="125" y="2341"/>
              <a:ext cx="2404" cy="1225"/>
            </a:xfrm>
            <a:prstGeom prst="rect">
              <a:avLst/>
            </a:prstGeom>
            <a:solidFill>
              <a:srgbClr val="0000FF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  <p:sp>
        <p:nvSpPr>
          <p:cNvPr id="171034" name="Line 26"/>
          <p:cNvSpPr>
            <a:spLocks noChangeShapeType="1"/>
          </p:cNvSpPr>
          <p:nvPr/>
        </p:nvSpPr>
        <p:spPr bwMode="auto">
          <a:xfrm flipV="1">
            <a:off x="4016375" y="4005263"/>
            <a:ext cx="2232025" cy="6477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endParaRPr lang="en-US"/>
          </a:p>
        </p:txBody>
      </p:sp>
      <p:sp>
        <p:nvSpPr>
          <p:cNvPr id="171036" name="Line 28"/>
          <p:cNvSpPr>
            <a:spLocks noChangeShapeType="1"/>
          </p:cNvSpPr>
          <p:nvPr/>
        </p:nvSpPr>
        <p:spPr bwMode="auto">
          <a:xfrm>
            <a:off x="4016375" y="1844675"/>
            <a:ext cx="1368425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34" grpId="0" animBg="1"/>
      <p:bldP spid="1710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865438" y="620713"/>
            <a:ext cx="6604000" cy="1143000"/>
          </a:xfrm>
        </p:spPr>
        <p:txBody>
          <a:bodyPr/>
          <a:lstStyle/>
          <a:p>
            <a:r>
              <a:rPr lang="it-IT" altLang="en-US"/>
              <a:t>La ricchezza specifica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20975" y="1989138"/>
            <a:ext cx="6911975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altLang="en-US">
                <a:solidFill>
                  <a:schemeClr val="accent2"/>
                </a:solidFill>
              </a:rPr>
              <a:t>La ricchezza specifica è il numero di specie che compongono una comunità.</a:t>
            </a:r>
          </a:p>
          <a:p>
            <a:pPr>
              <a:lnSpc>
                <a:spcPct val="90000"/>
              </a:lnSpc>
            </a:pPr>
            <a:r>
              <a:rPr lang="it-IT" altLang="en-US">
                <a:solidFill>
                  <a:schemeClr val="accent2"/>
                </a:solidFill>
              </a:rPr>
              <a:t>Il termine è stato coniato da McIntosh (1967).</a:t>
            </a:r>
          </a:p>
          <a:p>
            <a:pPr>
              <a:lnSpc>
                <a:spcPct val="90000"/>
              </a:lnSpc>
            </a:pPr>
            <a:r>
              <a:rPr lang="it-IT" altLang="en-US">
                <a:solidFill>
                  <a:schemeClr val="accent2"/>
                </a:solidFill>
              </a:rPr>
              <a:t>Rappresenta la più elementare misura delle diversità.</a:t>
            </a:r>
          </a:p>
          <a:p>
            <a:pPr>
              <a:lnSpc>
                <a:spcPct val="90000"/>
              </a:lnSpc>
            </a:pPr>
            <a:r>
              <a:rPr lang="it-IT" altLang="en-US">
                <a:solidFill>
                  <a:schemeClr val="accent2"/>
                </a:solidFill>
              </a:rPr>
              <a:t>Attenzione! Dipende dalla dimensione del campione.</a:t>
            </a:r>
          </a:p>
        </p:txBody>
      </p:sp>
      <p:pic>
        <p:nvPicPr>
          <p:cNvPr id="17203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8" y="2205038"/>
            <a:ext cx="2114550" cy="31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069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450" y="1120775"/>
            <a:ext cx="8183563" cy="547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173065" name="Group 9"/>
          <p:cNvGrpSpPr>
            <a:grpSpLocks/>
          </p:cNvGrpSpPr>
          <p:nvPr/>
        </p:nvGrpSpPr>
        <p:grpSpPr bwMode="auto">
          <a:xfrm>
            <a:off x="127000" y="1844675"/>
            <a:ext cx="1295400" cy="1812925"/>
            <a:chOff x="125" y="955"/>
            <a:chExt cx="816" cy="1142"/>
          </a:xfrm>
        </p:grpSpPr>
        <p:sp>
          <p:nvSpPr>
            <p:cNvPr id="173063" name="Rectangle 7"/>
            <p:cNvSpPr>
              <a:spLocks noChangeArrowheads="1"/>
            </p:cNvSpPr>
            <p:nvPr/>
          </p:nvSpPr>
          <p:spPr bwMode="auto">
            <a:xfrm>
              <a:off x="125" y="955"/>
              <a:ext cx="816" cy="1142"/>
            </a:xfrm>
            <a:prstGeom prst="rect">
              <a:avLst/>
            </a:prstGeom>
            <a:solidFill>
              <a:srgbClr val="63CECE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/>
            <a:p>
              <a:pPr algn="ctr" eaLnBrk="0" hangingPunct="0"/>
              <a:r>
                <a:rPr kumimoji="1" lang="en-US" altLang="en-US" sz="1400" b="1">
                  <a:solidFill>
                    <a:schemeClr val="bg2"/>
                  </a:solidFill>
                  <a:cs typeface="Times New Roman" panose="02020603050405020304" pitchFamily="18" charset="0"/>
                </a:rPr>
                <a:t>United Nations Environment Programme (UNEP)</a:t>
              </a:r>
            </a:p>
            <a:p>
              <a:pPr algn="ctr" eaLnBrk="0" hangingPunct="0"/>
              <a:endParaRPr kumimoji="1" lang="en-US" altLang="en-US" sz="1400" b="1">
                <a:solidFill>
                  <a:schemeClr val="bg2"/>
                </a:solidFill>
                <a:cs typeface="Times New Roman" panose="02020603050405020304" pitchFamily="18" charset="0"/>
              </a:endParaRPr>
            </a:p>
            <a:p>
              <a:pPr algn="ctr" eaLnBrk="0" hangingPunct="0"/>
              <a:endParaRPr kumimoji="1" lang="en-US" altLang="en-US" sz="1400" b="1">
                <a:solidFill>
                  <a:schemeClr val="tx2"/>
                </a:solidFill>
                <a:cs typeface="Times New Roman" panose="02020603050405020304" pitchFamily="18" charset="0"/>
              </a:endParaRPr>
            </a:p>
            <a:p>
              <a:pPr algn="ctr" eaLnBrk="0" hangingPunct="0"/>
              <a:r>
                <a:rPr kumimoji="1" lang="en-US" altLang="en-US" sz="1400" b="1">
                  <a:solidFill>
                    <a:schemeClr val="tx2"/>
                  </a:solidFill>
                  <a:cs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173064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" y="1706"/>
              <a:ext cx="257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127000" y="260350"/>
            <a:ext cx="9580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75000"/>
              </a:lnSpc>
              <a:spcBef>
                <a:spcPct val="50000"/>
              </a:spcBef>
            </a:pPr>
            <a:r>
              <a:rPr kumimoji="1" lang="it-IT" altLang="en-US" sz="2400" b="1">
                <a:solidFill>
                  <a:schemeClr val="tx2"/>
                </a:solidFill>
                <a:cs typeface="Times New Roman" panose="02020603050405020304" pitchFamily="18" charset="0"/>
              </a:rPr>
              <a:t>Nell’uso comune, spesso </a:t>
            </a:r>
            <a:r>
              <a:rPr kumimoji="1" lang="it-IT" altLang="en-US" sz="2400" b="1">
                <a:solidFill>
                  <a:srgbClr val="FF0000"/>
                </a:solidFill>
                <a:cs typeface="Times New Roman" panose="02020603050405020304" pitchFamily="18" charset="0"/>
              </a:rPr>
              <a:t>ricchezza specifica</a:t>
            </a:r>
            <a:r>
              <a:rPr kumimoji="1" lang="it-IT" altLang="en-US" sz="2400" b="1">
                <a:solidFill>
                  <a:schemeClr val="tx2"/>
                </a:solidFill>
                <a:cs typeface="Times New Roman" panose="02020603050405020304" pitchFamily="18" charset="0"/>
              </a:rPr>
              <a:t> = </a:t>
            </a:r>
            <a:r>
              <a:rPr kumimoji="1" lang="it-IT" altLang="en-US" sz="2400" b="1">
                <a:solidFill>
                  <a:srgbClr val="FF0000"/>
                </a:solidFill>
                <a:cs typeface="Times New Roman" panose="02020603050405020304" pitchFamily="18" charset="0"/>
              </a:rPr>
              <a:t>diversità</a:t>
            </a:r>
          </a:p>
        </p:txBody>
      </p:sp>
      <p:sp>
        <p:nvSpPr>
          <p:cNvPr id="173070" name="Rectangle 14"/>
          <p:cNvSpPr>
            <a:spLocks noChangeArrowheads="1"/>
          </p:cNvSpPr>
          <p:nvPr/>
        </p:nvSpPr>
        <p:spPr bwMode="auto">
          <a:xfrm flipH="1">
            <a:off x="9705975" y="1125538"/>
            <a:ext cx="73025" cy="5472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3068" name="Line 12"/>
          <p:cNvSpPr>
            <a:spLocks noChangeShapeType="1"/>
          </p:cNvSpPr>
          <p:nvPr/>
        </p:nvSpPr>
        <p:spPr bwMode="auto">
          <a:xfrm>
            <a:off x="6032500" y="620713"/>
            <a:ext cx="2090738" cy="13684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endParaRPr lang="en-US"/>
          </a:p>
        </p:txBody>
      </p:sp>
      <p:sp>
        <p:nvSpPr>
          <p:cNvPr id="173066" name="Oval 10"/>
          <p:cNvSpPr>
            <a:spLocks noChangeArrowheads="1"/>
          </p:cNvSpPr>
          <p:nvPr/>
        </p:nvSpPr>
        <p:spPr bwMode="auto">
          <a:xfrm>
            <a:off x="7978775" y="1916113"/>
            <a:ext cx="1800225" cy="50482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>
              <a:lnSpc>
                <a:spcPct val="75000"/>
              </a:lnSpc>
            </a:pPr>
            <a:endParaRPr kumimoji="1" lang="it-IT" altLang="en-US" sz="4800" b="1">
              <a:solidFill>
                <a:schemeClr val="bg2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3071" name="Rectangle 15"/>
          <p:cNvSpPr>
            <a:spLocks noChangeArrowheads="1"/>
          </p:cNvSpPr>
          <p:nvPr/>
        </p:nvSpPr>
        <p:spPr bwMode="auto">
          <a:xfrm>
            <a:off x="1497013" y="6584950"/>
            <a:ext cx="8280400" cy="144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3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3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3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3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7" grpId="0"/>
      <p:bldP spid="173068" grpId="0" animBg="1"/>
      <p:bldP spid="17306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52550" y="476250"/>
            <a:ext cx="6604000" cy="1143000"/>
          </a:xfrm>
        </p:spPr>
        <p:txBody>
          <a:bodyPr/>
          <a:lstStyle/>
          <a:p>
            <a:r>
              <a:rPr lang="it-IT" altLang="en-US"/>
              <a:t>La diversità (</a:t>
            </a:r>
            <a:r>
              <a:rPr lang="it-IT" altLang="en-US">
                <a:latin typeface="Symbol" panose="05050102010706020507" pitchFamily="18" charset="2"/>
              </a:rPr>
              <a:t>a</a:t>
            </a:r>
            <a:r>
              <a:rPr lang="it-IT" altLang="en-US"/>
              <a:t>)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0388" y="1844675"/>
            <a:ext cx="8788400" cy="4114800"/>
          </a:xfrm>
        </p:spPr>
        <p:txBody>
          <a:bodyPr/>
          <a:lstStyle/>
          <a:p>
            <a:r>
              <a:rPr lang="it-IT" altLang="en-US">
                <a:solidFill>
                  <a:schemeClr val="accent2"/>
                </a:solidFill>
              </a:rPr>
              <a:t>In senso strettamente ecologico, la diversità di una comunità deve esprimere la complessità della sua struttura.</a:t>
            </a:r>
          </a:p>
          <a:p>
            <a:r>
              <a:rPr lang="it-IT" altLang="en-US">
                <a:solidFill>
                  <a:schemeClr val="accent2"/>
                </a:solidFill>
              </a:rPr>
              <a:t>La diversità è massima quando la probabilità che due individui estratti a caso appartengano alla stessa specie è minima.</a:t>
            </a:r>
          </a:p>
          <a:p>
            <a:r>
              <a:rPr lang="it-IT" altLang="en-US">
                <a:solidFill>
                  <a:schemeClr val="accent2"/>
                </a:solidFill>
              </a:rPr>
              <a:t>Ovvero, la diversità è massima quando tutte le specie hanno abbondanze uguali.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8" name="Rectangle 18"/>
          <p:cNvSpPr>
            <a:spLocks noChangeArrowheads="1"/>
          </p:cNvSpPr>
          <p:nvPr/>
        </p:nvSpPr>
        <p:spPr bwMode="auto">
          <a:xfrm>
            <a:off x="271463" y="5734050"/>
            <a:ext cx="3241675" cy="719138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42900" y="404813"/>
            <a:ext cx="6049963" cy="1871662"/>
          </a:xfrm>
        </p:spPr>
        <p:txBody>
          <a:bodyPr/>
          <a:lstStyle/>
          <a:p>
            <a:r>
              <a:rPr lang="it-IT" altLang="en-US">
                <a:solidFill>
                  <a:schemeClr val="accent2"/>
                </a:solidFill>
              </a:rPr>
              <a:t>Proporzione di una determinata specie nella comunità:</a:t>
            </a:r>
          </a:p>
        </p:txBody>
      </p:sp>
      <p:sp>
        <p:nvSpPr>
          <p:cNvPr id="174090" name="Rectangle 10"/>
          <p:cNvSpPr>
            <a:spLocks noChangeArrowheads="1"/>
          </p:cNvSpPr>
          <p:nvPr/>
        </p:nvSpPr>
        <p:spPr bwMode="auto">
          <a:xfrm>
            <a:off x="342900" y="2276475"/>
            <a:ext cx="6697663" cy="172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>
                <a:solidFill>
                  <a:schemeClr val="accent2"/>
                </a:solidFill>
              </a:rPr>
              <a:t>Probabilità di estrazione casuale di due individui della i-ma specie:</a:t>
            </a:r>
          </a:p>
        </p:txBody>
      </p:sp>
      <p:sp>
        <p:nvSpPr>
          <p:cNvPr id="174091" name="Rectangle 11"/>
          <p:cNvSpPr>
            <a:spLocks noChangeArrowheads="1"/>
          </p:cNvSpPr>
          <p:nvPr/>
        </p:nvSpPr>
        <p:spPr bwMode="auto">
          <a:xfrm>
            <a:off x="344488" y="3860800"/>
            <a:ext cx="6481762" cy="172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>
                <a:solidFill>
                  <a:schemeClr val="accent2"/>
                </a:solidFill>
              </a:rPr>
              <a:t>Probabilità di estrazione casuale di due individui di una qualsiasi specie:</a:t>
            </a:r>
          </a:p>
        </p:txBody>
      </p:sp>
      <p:graphicFrame>
        <p:nvGraphicFramePr>
          <p:cNvPr id="174093" name="Object 13"/>
          <p:cNvGraphicFramePr>
            <a:graphicFrameLocks noChangeAspect="1"/>
          </p:cNvGraphicFramePr>
          <p:nvPr/>
        </p:nvGraphicFramePr>
        <p:xfrm>
          <a:off x="6826250" y="4003675"/>
          <a:ext cx="1779588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99" name="Equation" r:id="rId3" imgW="647640" imgH="431640" progId="Equation.3">
                  <p:embed/>
                </p:oleObj>
              </mc:Choice>
              <mc:Fallback>
                <p:oleObj name="Equation" r:id="rId3" imgW="647640" imgH="4316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0" y="4003675"/>
                        <a:ext cx="1779588" cy="1185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095" name="Object 15"/>
          <p:cNvGraphicFramePr>
            <a:graphicFrameLocks noChangeAspect="1"/>
          </p:cNvGraphicFramePr>
          <p:nvPr/>
        </p:nvGraphicFramePr>
        <p:xfrm>
          <a:off x="6823075" y="2708275"/>
          <a:ext cx="265430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0" name="Equation" r:id="rId5" imgW="965160" imgH="241200" progId="Equation.3">
                  <p:embed/>
                </p:oleObj>
              </mc:Choice>
              <mc:Fallback>
                <p:oleObj name="Equation" r:id="rId5" imgW="965160" imgH="2412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3075" y="2708275"/>
                        <a:ext cx="265430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096" name="Object 16"/>
          <p:cNvGraphicFramePr>
            <a:graphicFrameLocks noChangeAspect="1"/>
          </p:cNvGraphicFramePr>
          <p:nvPr/>
        </p:nvGraphicFramePr>
        <p:xfrm>
          <a:off x="6823075" y="547688"/>
          <a:ext cx="1812925" cy="170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1" name="Equation" r:id="rId7" imgW="660240" imgH="622080" progId="Equation.3">
                  <p:embed/>
                </p:oleObj>
              </mc:Choice>
              <mc:Fallback>
                <p:oleObj name="Equation" r:id="rId7" imgW="660240" imgH="6220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3075" y="547688"/>
                        <a:ext cx="1812925" cy="170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097" name="Rectangle 17"/>
          <p:cNvSpPr>
            <a:spLocks noChangeArrowheads="1"/>
          </p:cNvSpPr>
          <p:nvPr/>
        </p:nvSpPr>
        <p:spPr bwMode="auto">
          <a:xfrm>
            <a:off x="342900" y="5822950"/>
            <a:ext cx="6481763" cy="103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>
                <a:solidFill>
                  <a:schemeClr val="accent2"/>
                </a:solidFill>
              </a:rPr>
              <a:t>Diversità </a:t>
            </a:r>
            <a:r>
              <a:rPr lang="it-IT" altLang="en-US" b="1">
                <a:solidFill>
                  <a:schemeClr val="accent2"/>
                </a:solidFill>
                <a:sym typeface="Symbol" panose="05050102010706020507" pitchFamily="18" charset="2"/>
              </a:rPr>
              <a:t> </a:t>
            </a:r>
            <a:r>
              <a:rPr lang="it-IT" altLang="en-US">
                <a:solidFill>
                  <a:schemeClr val="accent2"/>
                </a:solidFill>
                <a:sym typeface="Symbol" panose="05050102010706020507" pitchFamily="18" charset="2"/>
              </a:rPr>
              <a:t>P</a:t>
            </a:r>
            <a:r>
              <a:rPr lang="it-IT" altLang="en-US" baseline="30000">
                <a:solidFill>
                  <a:schemeClr val="accent2"/>
                </a:solidFill>
                <a:sym typeface="Symbol" panose="05050102010706020507" pitchFamily="18" charset="2"/>
              </a:rPr>
              <a:t>-1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1063625" y="1844675"/>
            <a:ext cx="3386138" cy="4321175"/>
          </a:xfrm>
          <a:prstGeom prst="rect">
            <a:avLst/>
          </a:prstGeom>
          <a:solidFill>
            <a:srgbClr val="99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1352550" y="2133600"/>
            <a:ext cx="214313" cy="2159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7158" name="AutoShape 6"/>
          <p:cNvSpPr>
            <a:spLocks noChangeArrowheads="1"/>
          </p:cNvSpPr>
          <p:nvPr/>
        </p:nvSpPr>
        <p:spPr bwMode="auto">
          <a:xfrm>
            <a:off x="2287588" y="2420938"/>
            <a:ext cx="290512" cy="287337"/>
          </a:xfrm>
          <a:prstGeom prst="diamond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7159" name="Oval 7"/>
          <p:cNvSpPr>
            <a:spLocks noChangeArrowheads="1"/>
          </p:cNvSpPr>
          <p:nvPr/>
        </p:nvSpPr>
        <p:spPr bwMode="auto">
          <a:xfrm>
            <a:off x="1352550" y="2852738"/>
            <a:ext cx="214313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7160" name="AutoShape 8"/>
          <p:cNvSpPr>
            <a:spLocks noChangeArrowheads="1"/>
          </p:cNvSpPr>
          <p:nvPr/>
        </p:nvSpPr>
        <p:spPr bwMode="auto">
          <a:xfrm>
            <a:off x="3081338" y="2205038"/>
            <a:ext cx="287337" cy="288925"/>
          </a:xfrm>
          <a:prstGeom prst="triangle">
            <a:avLst>
              <a:gd name="adj" fmla="val 50000"/>
            </a:avLst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7161" name="AutoShape 9"/>
          <p:cNvSpPr>
            <a:spLocks noChangeArrowheads="1"/>
          </p:cNvSpPr>
          <p:nvPr/>
        </p:nvSpPr>
        <p:spPr bwMode="auto">
          <a:xfrm>
            <a:off x="3440113" y="3141663"/>
            <a:ext cx="288925" cy="287337"/>
          </a:xfrm>
          <a:prstGeom prst="diamond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7162" name="AutoShape 10"/>
          <p:cNvSpPr>
            <a:spLocks noChangeArrowheads="1"/>
          </p:cNvSpPr>
          <p:nvPr/>
        </p:nvSpPr>
        <p:spPr bwMode="auto">
          <a:xfrm>
            <a:off x="1352550" y="4005263"/>
            <a:ext cx="288925" cy="287337"/>
          </a:xfrm>
          <a:prstGeom prst="diamond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7163" name="AutoShape 11"/>
          <p:cNvSpPr>
            <a:spLocks noChangeArrowheads="1"/>
          </p:cNvSpPr>
          <p:nvPr/>
        </p:nvSpPr>
        <p:spPr bwMode="auto">
          <a:xfrm>
            <a:off x="2720975" y="3429000"/>
            <a:ext cx="288925" cy="287338"/>
          </a:xfrm>
          <a:prstGeom prst="diamond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7164" name="AutoShape 12"/>
          <p:cNvSpPr>
            <a:spLocks noChangeArrowheads="1"/>
          </p:cNvSpPr>
          <p:nvPr/>
        </p:nvSpPr>
        <p:spPr bwMode="auto">
          <a:xfrm>
            <a:off x="2071688" y="4221163"/>
            <a:ext cx="287337" cy="288925"/>
          </a:xfrm>
          <a:prstGeom prst="triangle">
            <a:avLst>
              <a:gd name="adj" fmla="val 50000"/>
            </a:avLst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7165" name="AutoShape 13"/>
          <p:cNvSpPr>
            <a:spLocks noChangeArrowheads="1"/>
          </p:cNvSpPr>
          <p:nvPr/>
        </p:nvSpPr>
        <p:spPr bwMode="auto">
          <a:xfrm>
            <a:off x="2576513" y="4868863"/>
            <a:ext cx="287337" cy="288925"/>
          </a:xfrm>
          <a:prstGeom prst="triangle">
            <a:avLst>
              <a:gd name="adj" fmla="val 50000"/>
            </a:avLst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7166" name="Oval 14"/>
          <p:cNvSpPr>
            <a:spLocks noChangeArrowheads="1"/>
          </p:cNvSpPr>
          <p:nvPr/>
        </p:nvSpPr>
        <p:spPr bwMode="auto">
          <a:xfrm>
            <a:off x="3081338" y="4437063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7167" name="Oval 15"/>
          <p:cNvSpPr>
            <a:spLocks noChangeArrowheads="1"/>
          </p:cNvSpPr>
          <p:nvPr/>
        </p:nvSpPr>
        <p:spPr bwMode="auto">
          <a:xfrm>
            <a:off x="2143125" y="5589588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7168" name="Oval 16"/>
          <p:cNvSpPr>
            <a:spLocks noChangeArrowheads="1"/>
          </p:cNvSpPr>
          <p:nvPr/>
        </p:nvSpPr>
        <p:spPr bwMode="auto">
          <a:xfrm>
            <a:off x="3873500" y="2420938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7169" name="Rectangle 17"/>
          <p:cNvSpPr>
            <a:spLocks noChangeArrowheads="1"/>
          </p:cNvSpPr>
          <p:nvPr/>
        </p:nvSpPr>
        <p:spPr bwMode="auto">
          <a:xfrm>
            <a:off x="3800475" y="4221163"/>
            <a:ext cx="215900" cy="2159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7170" name="Rectangle 18"/>
          <p:cNvSpPr>
            <a:spLocks noChangeArrowheads="1"/>
          </p:cNvSpPr>
          <p:nvPr/>
        </p:nvSpPr>
        <p:spPr bwMode="auto">
          <a:xfrm>
            <a:off x="3584575" y="5373688"/>
            <a:ext cx="215900" cy="2159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7171" name="Rectangle 19"/>
          <p:cNvSpPr>
            <a:spLocks noChangeArrowheads="1"/>
          </p:cNvSpPr>
          <p:nvPr/>
        </p:nvSpPr>
        <p:spPr bwMode="auto">
          <a:xfrm>
            <a:off x="2143125" y="3357563"/>
            <a:ext cx="215900" cy="2159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7172" name="Rectangle 20"/>
          <p:cNvSpPr>
            <a:spLocks noChangeArrowheads="1"/>
          </p:cNvSpPr>
          <p:nvPr/>
        </p:nvSpPr>
        <p:spPr bwMode="auto">
          <a:xfrm>
            <a:off x="1422400" y="5013325"/>
            <a:ext cx="215900" cy="2159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7173" name="Rectangle 21"/>
          <p:cNvSpPr>
            <a:spLocks noChangeArrowheads="1"/>
          </p:cNvSpPr>
          <p:nvPr/>
        </p:nvSpPr>
        <p:spPr bwMode="auto">
          <a:xfrm>
            <a:off x="5459413" y="1844675"/>
            <a:ext cx="3384550" cy="4321175"/>
          </a:xfrm>
          <a:prstGeom prst="rect">
            <a:avLst/>
          </a:prstGeom>
          <a:solidFill>
            <a:srgbClr val="99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7174" name="Rectangle 22"/>
          <p:cNvSpPr>
            <a:spLocks noChangeArrowheads="1"/>
          </p:cNvSpPr>
          <p:nvPr/>
        </p:nvSpPr>
        <p:spPr bwMode="auto">
          <a:xfrm>
            <a:off x="5745163" y="2133600"/>
            <a:ext cx="215900" cy="2159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7176" name="Oval 24"/>
          <p:cNvSpPr>
            <a:spLocks noChangeArrowheads="1"/>
          </p:cNvSpPr>
          <p:nvPr/>
        </p:nvSpPr>
        <p:spPr bwMode="auto">
          <a:xfrm>
            <a:off x="5745163" y="2852738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7177" name="AutoShape 25"/>
          <p:cNvSpPr>
            <a:spLocks noChangeArrowheads="1"/>
          </p:cNvSpPr>
          <p:nvPr/>
        </p:nvSpPr>
        <p:spPr bwMode="auto">
          <a:xfrm>
            <a:off x="7475538" y="2205038"/>
            <a:ext cx="287337" cy="288925"/>
          </a:xfrm>
          <a:prstGeom prst="triangle">
            <a:avLst>
              <a:gd name="adj" fmla="val 50000"/>
            </a:avLst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7179" name="AutoShape 27"/>
          <p:cNvSpPr>
            <a:spLocks noChangeArrowheads="1"/>
          </p:cNvSpPr>
          <p:nvPr/>
        </p:nvSpPr>
        <p:spPr bwMode="auto">
          <a:xfrm>
            <a:off x="5745163" y="4005263"/>
            <a:ext cx="288925" cy="287337"/>
          </a:xfrm>
          <a:prstGeom prst="diamond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7180" name="AutoShape 28"/>
          <p:cNvSpPr>
            <a:spLocks noChangeArrowheads="1"/>
          </p:cNvSpPr>
          <p:nvPr/>
        </p:nvSpPr>
        <p:spPr bwMode="auto">
          <a:xfrm>
            <a:off x="7113588" y="3429000"/>
            <a:ext cx="288925" cy="287338"/>
          </a:xfrm>
          <a:prstGeom prst="diamond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7184" name="Oval 32"/>
          <p:cNvSpPr>
            <a:spLocks noChangeArrowheads="1"/>
          </p:cNvSpPr>
          <p:nvPr/>
        </p:nvSpPr>
        <p:spPr bwMode="auto">
          <a:xfrm>
            <a:off x="6537325" y="5589588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7186" name="Rectangle 34"/>
          <p:cNvSpPr>
            <a:spLocks noChangeArrowheads="1"/>
          </p:cNvSpPr>
          <p:nvPr/>
        </p:nvSpPr>
        <p:spPr bwMode="auto">
          <a:xfrm>
            <a:off x="8194675" y="4221163"/>
            <a:ext cx="215900" cy="2159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7187" name="Rectangle 35"/>
          <p:cNvSpPr>
            <a:spLocks noChangeArrowheads="1"/>
          </p:cNvSpPr>
          <p:nvPr/>
        </p:nvSpPr>
        <p:spPr bwMode="auto">
          <a:xfrm>
            <a:off x="7978775" y="5373688"/>
            <a:ext cx="215900" cy="2159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7188" name="Rectangle 36"/>
          <p:cNvSpPr>
            <a:spLocks noChangeArrowheads="1"/>
          </p:cNvSpPr>
          <p:nvPr/>
        </p:nvSpPr>
        <p:spPr bwMode="auto">
          <a:xfrm>
            <a:off x="6537325" y="3357563"/>
            <a:ext cx="215900" cy="2159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7189" name="Rectangle 37"/>
          <p:cNvSpPr>
            <a:spLocks noChangeArrowheads="1"/>
          </p:cNvSpPr>
          <p:nvPr/>
        </p:nvSpPr>
        <p:spPr bwMode="auto">
          <a:xfrm>
            <a:off x="5816600" y="5013325"/>
            <a:ext cx="215900" cy="2159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7190" name="Rectangle 38"/>
          <p:cNvSpPr>
            <a:spLocks noChangeArrowheads="1"/>
          </p:cNvSpPr>
          <p:nvPr/>
        </p:nvSpPr>
        <p:spPr bwMode="auto">
          <a:xfrm>
            <a:off x="6753225" y="2420938"/>
            <a:ext cx="215900" cy="2159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7191" name="Rectangle 39"/>
          <p:cNvSpPr>
            <a:spLocks noChangeArrowheads="1"/>
          </p:cNvSpPr>
          <p:nvPr/>
        </p:nvSpPr>
        <p:spPr bwMode="auto">
          <a:xfrm>
            <a:off x="8267700" y="2420938"/>
            <a:ext cx="215900" cy="2159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7192" name="Rectangle 40"/>
          <p:cNvSpPr>
            <a:spLocks noChangeArrowheads="1"/>
          </p:cNvSpPr>
          <p:nvPr/>
        </p:nvSpPr>
        <p:spPr bwMode="auto">
          <a:xfrm>
            <a:off x="7907338" y="3213100"/>
            <a:ext cx="215900" cy="2159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7193" name="Rectangle 41"/>
          <p:cNvSpPr>
            <a:spLocks noChangeArrowheads="1"/>
          </p:cNvSpPr>
          <p:nvPr/>
        </p:nvSpPr>
        <p:spPr bwMode="auto">
          <a:xfrm>
            <a:off x="6537325" y="4292600"/>
            <a:ext cx="215900" cy="2159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7194" name="Rectangle 42"/>
          <p:cNvSpPr>
            <a:spLocks noChangeArrowheads="1"/>
          </p:cNvSpPr>
          <p:nvPr/>
        </p:nvSpPr>
        <p:spPr bwMode="auto">
          <a:xfrm>
            <a:off x="7475538" y="4437063"/>
            <a:ext cx="215900" cy="2159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7195" name="Rectangle 43"/>
          <p:cNvSpPr>
            <a:spLocks noChangeArrowheads="1"/>
          </p:cNvSpPr>
          <p:nvPr/>
        </p:nvSpPr>
        <p:spPr bwMode="auto">
          <a:xfrm>
            <a:off x="7040563" y="4941888"/>
            <a:ext cx="215900" cy="2159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77196" name="Text Box 44"/>
          <p:cNvSpPr txBox="1">
            <a:spLocks noChangeArrowheads="1"/>
          </p:cNvSpPr>
          <p:nvPr/>
        </p:nvSpPr>
        <p:spPr bwMode="auto">
          <a:xfrm>
            <a:off x="3008313" y="333375"/>
            <a:ext cx="33131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75000"/>
              </a:lnSpc>
              <a:spcBef>
                <a:spcPct val="50000"/>
              </a:spcBef>
            </a:pPr>
            <a:r>
              <a:rPr kumimoji="1" lang="it-IT" altLang="en-US" sz="4800" b="1">
                <a:solidFill>
                  <a:schemeClr val="tx2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diversità</a:t>
            </a:r>
          </a:p>
        </p:txBody>
      </p:sp>
      <p:sp>
        <p:nvSpPr>
          <p:cNvPr id="177197" name="Text Box 45"/>
          <p:cNvSpPr txBox="1">
            <a:spLocks noChangeArrowheads="1"/>
          </p:cNvSpPr>
          <p:nvPr/>
        </p:nvSpPr>
        <p:spPr bwMode="auto">
          <a:xfrm>
            <a:off x="1135063" y="1125538"/>
            <a:ext cx="3314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75000"/>
              </a:lnSpc>
              <a:spcBef>
                <a:spcPct val="50000"/>
              </a:spcBef>
            </a:pPr>
            <a:r>
              <a:rPr kumimoji="1" lang="it-IT" altLang="en-US" sz="4800" b="1">
                <a:latin typeface="Arial Narrow" panose="020B0606020202030204" pitchFamily="34" charset="0"/>
                <a:cs typeface="Times New Roman" panose="02020603050405020304" pitchFamily="18" charset="0"/>
              </a:rPr>
              <a:t>alta</a:t>
            </a:r>
          </a:p>
        </p:txBody>
      </p:sp>
      <p:sp>
        <p:nvSpPr>
          <p:cNvPr id="177198" name="Text Box 46"/>
          <p:cNvSpPr txBox="1">
            <a:spLocks noChangeArrowheads="1"/>
          </p:cNvSpPr>
          <p:nvPr/>
        </p:nvSpPr>
        <p:spPr bwMode="auto">
          <a:xfrm>
            <a:off x="5459413" y="1196975"/>
            <a:ext cx="33131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75000"/>
              </a:lnSpc>
              <a:spcBef>
                <a:spcPct val="50000"/>
              </a:spcBef>
            </a:pPr>
            <a:r>
              <a:rPr kumimoji="1" lang="it-IT" altLang="en-US" sz="4800" b="1">
                <a:latin typeface="Arial Narrow" panose="020B0606020202030204" pitchFamily="34" charset="0"/>
                <a:cs typeface="Times New Roman" panose="02020603050405020304" pitchFamily="18" charset="0"/>
              </a:rPr>
              <a:t>bassa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198438"/>
            <a:ext cx="7848600" cy="1143000"/>
          </a:xfrm>
        </p:spPr>
        <p:txBody>
          <a:bodyPr/>
          <a:lstStyle/>
          <a:p>
            <a:r>
              <a:rPr lang="it-IT" altLang="en-US"/>
              <a:t>Indici di diversità basati su </a:t>
            </a:r>
            <a:r>
              <a:rPr lang="it-IT" altLang="en-US" i="1"/>
              <a:t>p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0388" y="1557338"/>
            <a:ext cx="4467225" cy="576262"/>
          </a:xfrm>
        </p:spPr>
        <p:txBody>
          <a:bodyPr/>
          <a:lstStyle/>
          <a:p>
            <a:r>
              <a:rPr lang="it-IT" altLang="en-US">
                <a:solidFill>
                  <a:schemeClr val="accent2"/>
                </a:solidFill>
              </a:rPr>
              <a:t>Simpson:</a:t>
            </a:r>
          </a:p>
        </p:txBody>
      </p:sp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560388" y="3286125"/>
            <a:ext cx="482600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>
                <a:solidFill>
                  <a:schemeClr val="accent2"/>
                </a:solidFill>
              </a:rPr>
              <a:t>Shannon-Wiener</a:t>
            </a:r>
            <a:br>
              <a:rPr lang="it-IT" altLang="en-US">
                <a:solidFill>
                  <a:schemeClr val="accent2"/>
                </a:solidFill>
              </a:rPr>
            </a:br>
            <a:r>
              <a:rPr lang="it-IT" altLang="en-US">
                <a:solidFill>
                  <a:schemeClr val="accent2"/>
                </a:solidFill>
              </a:rPr>
              <a:t>(o Shannon-Weaver):</a:t>
            </a:r>
          </a:p>
        </p:txBody>
      </p:sp>
      <p:graphicFrame>
        <p:nvGraphicFramePr>
          <p:cNvPr id="175109" name="Object 5"/>
          <p:cNvGraphicFramePr>
            <a:graphicFrameLocks noChangeAspect="1"/>
          </p:cNvGraphicFramePr>
          <p:nvPr/>
        </p:nvGraphicFramePr>
        <p:xfrm>
          <a:off x="5889625" y="1412875"/>
          <a:ext cx="1917700" cy="170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19" name="Equation" r:id="rId3" imgW="698400" imgH="622080" progId="Equation.3">
                  <p:embed/>
                </p:oleObj>
              </mc:Choice>
              <mc:Fallback>
                <p:oleObj name="Equation" r:id="rId3" imgW="698400" imgH="6220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625" y="1412875"/>
                        <a:ext cx="1917700" cy="170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10" name="Object 6"/>
          <p:cNvGraphicFramePr>
            <a:graphicFrameLocks noChangeAspect="1"/>
          </p:cNvGraphicFramePr>
          <p:nvPr/>
        </p:nvGraphicFramePr>
        <p:xfrm>
          <a:off x="5675313" y="3502025"/>
          <a:ext cx="3243262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20" name="Equation" r:id="rId5" imgW="1180800" imgH="431640" progId="Equation.3">
                  <p:embed/>
                </p:oleObj>
              </mc:Choice>
              <mc:Fallback>
                <p:oleObj name="Equation" r:id="rId5" imgW="118080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5313" y="3502025"/>
                        <a:ext cx="3243262" cy="1185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5113" name="AutoShape 9"/>
          <p:cNvSpPr>
            <a:spLocks noChangeArrowheads="1"/>
          </p:cNvSpPr>
          <p:nvPr/>
        </p:nvSpPr>
        <p:spPr bwMode="auto">
          <a:xfrm>
            <a:off x="3081338" y="1268413"/>
            <a:ext cx="2663825" cy="1871662"/>
          </a:xfrm>
          <a:prstGeom prst="wedgeRectCallout">
            <a:avLst>
              <a:gd name="adj1" fmla="val 121750"/>
              <a:gd name="adj2" fmla="val 85963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it-IT" altLang="en-US"/>
              <a:t>Un logaritmo con base diversa da 2 produce risultati esattamente proporzionali, quindi nell’uso pratico prevale il logaritmo naturale.</a:t>
            </a:r>
          </a:p>
        </p:txBody>
      </p:sp>
      <p:sp>
        <p:nvSpPr>
          <p:cNvPr id="175116" name="Rectangle 12"/>
          <p:cNvSpPr>
            <a:spLocks noChangeArrowheads="1"/>
          </p:cNvSpPr>
          <p:nvPr/>
        </p:nvSpPr>
        <p:spPr bwMode="auto">
          <a:xfrm>
            <a:off x="560388" y="5338763"/>
            <a:ext cx="446722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>
                <a:solidFill>
                  <a:schemeClr val="accent2"/>
                </a:solidFill>
              </a:rPr>
              <a:t>Renyi (entropia):</a:t>
            </a:r>
          </a:p>
        </p:txBody>
      </p:sp>
      <p:graphicFrame>
        <p:nvGraphicFramePr>
          <p:cNvPr id="175117" name="Object 13"/>
          <p:cNvGraphicFramePr>
            <a:graphicFrameLocks noChangeAspect="1"/>
          </p:cNvGraphicFramePr>
          <p:nvPr/>
        </p:nvGraphicFramePr>
        <p:xfrm>
          <a:off x="5384800" y="5122863"/>
          <a:ext cx="3662363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21" name="Equation" r:id="rId7" imgW="1333440" imgH="431640" progId="Equation.3">
                  <p:embed/>
                </p:oleObj>
              </mc:Choice>
              <mc:Fallback>
                <p:oleObj name="Equation" r:id="rId7" imgW="1333440" imgH="4316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4800" y="5122863"/>
                        <a:ext cx="3662363" cy="1185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5118" name="AutoShape 14"/>
          <p:cNvSpPr>
            <a:spLocks noChangeArrowheads="1"/>
          </p:cNvSpPr>
          <p:nvPr/>
        </p:nvSpPr>
        <p:spPr bwMode="auto">
          <a:xfrm>
            <a:off x="1065213" y="6092825"/>
            <a:ext cx="2806700" cy="649288"/>
          </a:xfrm>
          <a:prstGeom prst="wedgeRectCallout">
            <a:avLst>
              <a:gd name="adj1" fmla="val 116005"/>
              <a:gd name="adj2" fmla="val -72495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it-IT" altLang="en-US"/>
              <a:t>Al variare di </a:t>
            </a:r>
            <a:r>
              <a:rPr lang="it-IT" altLang="en-US">
                <a:latin typeface="Symbol" panose="05050102010706020507" pitchFamily="18" charset="2"/>
              </a:rPr>
              <a:t>a</a:t>
            </a:r>
            <a:r>
              <a:rPr lang="it-IT" altLang="en-US"/>
              <a:t> cambiano le proprietà dell’indice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5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5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5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5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5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5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3" grpId="0" animBg="1"/>
      <p:bldP spid="1751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49313" y="198438"/>
            <a:ext cx="8207375" cy="1143000"/>
          </a:xfrm>
        </p:spPr>
        <p:txBody>
          <a:bodyPr/>
          <a:lstStyle/>
          <a:p>
            <a:r>
              <a:rPr lang="it-IT" altLang="en-US"/>
              <a:t>Indici di diversità basati su </a:t>
            </a:r>
            <a:r>
              <a:rPr lang="it-IT" altLang="en-US" i="1"/>
              <a:t>s</a:t>
            </a:r>
            <a:r>
              <a:rPr lang="it-IT" altLang="en-US"/>
              <a:t> e </a:t>
            </a:r>
            <a:r>
              <a:rPr lang="it-IT" altLang="en-US" i="1"/>
              <a:t>N</a:t>
            </a:r>
          </a:p>
        </p:txBody>
      </p:sp>
      <p:sp>
        <p:nvSpPr>
          <p:cNvPr id="185351" name="Rectangle 7"/>
          <p:cNvSpPr>
            <a:spLocks noChangeArrowheads="1"/>
          </p:cNvSpPr>
          <p:nvPr/>
        </p:nvSpPr>
        <p:spPr bwMode="auto">
          <a:xfrm>
            <a:off x="560388" y="1919288"/>
            <a:ext cx="446722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>
                <a:solidFill>
                  <a:schemeClr val="accent2"/>
                </a:solidFill>
              </a:rPr>
              <a:t>Margalef:</a:t>
            </a:r>
          </a:p>
        </p:txBody>
      </p:sp>
      <p:graphicFrame>
        <p:nvGraphicFramePr>
          <p:cNvPr id="185352" name="Object 8"/>
          <p:cNvGraphicFramePr>
            <a:graphicFrameLocks noChangeAspect="1"/>
          </p:cNvGraphicFramePr>
          <p:nvPr/>
        </p:nvGraphicFramePr>
        <p:xfrm>
          <a:off x="5889625" y="1703388"/>
          <a:ext cx="1882775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60" name="Equation" r:id="rId3" imgW="685800" imgH="419040" progId="Equation.3">
                  <p:embed/>
                </p:oleObj>
              </mc:Choice>
              <mc:Fallback>
                <p:oleObj name="Equation" r:id="rId3" imgW="685800" imgH="419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625" y="1703388"/>
                        <a:ext cx="1882775" cy="1150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5354" name="Rectangle 10"/>
          <p:cNvSpPr>
            <a:spLocks noChangeArrowheads="1"/>
          </p:cNvSpPr>
          <p:nvPr/>
        </p:nvSpPr>
        <p:spPr bwMode="auto">
          <a:xfrm>
            <a:off x="560388" y="3430588"/>
            <a:ext cx="446722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>
                <a:solidFill>
                  <a:schemeClr val="accent2"/>
                </a:solidFill>
              </a:rPr>
              <a:t>Menhinick:</a:t>
            </a:r>
          </a:p>
        </p:txBody>
      </p:sp>
      <p:graphicFrame>
        <p:nvGraphicFramePr>
          <p:cNvPr id="185355" name="Object 11"/>
          <p:cNvGraphicFramePr>
            <a:graphicFrameLocks noChangeAspect="1"/>
          </p:cNvGraphicFramePr>
          <p:nvPr/>
        </p:nvGraphicFramePr>
        <p:xfrm>
          <a:off x="6157913" y="3214688"/>
          <a:ext cx="1603375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61" name="Equation" r:id="rId5" imgW="583920" imgH="419040" progId="Equation.3">
                  <p:embed/>
                </p:oleObj>
              </mc:Choice>
              <mc:Fallback>
                <p:oleObj name="Equation" r:id="rId5" imgW="583920" imgH="4190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7913" y="3214688"/>
                        <a:ext cx="1603375" cy="1150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5357" name="Rectangle 13"/>
          <p:cNvSpPr>
            <a:spLocks noChangeArrowheads="1"/>
          </p:cNvSpPr>
          <p:nvPr/>
        </p:nvSpPr>
        <p:spPr bwMode="auto">
          <a:xfrm>
            <a:off x="560388" y="5084763"/>
            <a:ext cx="446722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>
                <a:solidFill>
                  <a:schemeClr val="accent2"/>
                </a:solidFill>
              </a:rPr>
              <a:t>Fisher’s </a:t>
            </a:r>
            <a:r>
              <a:rPr lang="it-IT" altLang="en-US">
                <a:solidFill>
                  <a:schemeClr val="accent2"/>
                </a:solidFill>
                <a:latin typeface="Symbol" panose="05050102010706020507" pitchFamily="18" charset="2"/>
              </a:rPr>
              <a:t>a</a:t>
            </a:r>
            <a:r>
              <a:rPr lang="it-IT" altLang="en-US">
                <a:solidFill>
                  <a:schemeClr val="accent2"/>
                </a:solidFill>
              </a:rPr>
              <a:t>:</a:t>
            </a:r>
          </a:p>
        </p:txBody>
      </p:sp>
      <p:graphicFrame>
        <p:nvGraphicFramePr>
          <p:cNvPr id="185358" name="Object 14"/>
          <p:cNvGraphicFramePr>
            <a:graphicFrameLocks noChangeAspect="1"/>
          </p:cNvGraphicFramePr>
          <p:nvPr/>
        </p:nvGraphicFramePr>
        <p:xfrm>
          <a:off x="5548313" y="4924425"/>
          <a:ext cx="2719387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62" name="Equation" r:id="rId7" imgW="990360" imgH="431640" progId="Equation.3">
                  <p:embed/>
                </p:oleObj>
              </mc:Choice>
              <mc:Fallback>
                <p:oleObj name="Equation" r:id="rId7" imgW="990360" imgH="4316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8313" y="4924425"/>
                        <a:ext cx="2719387" cy="1185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5359" name="AutoShape 15"/>
          <p:cNvSpPr>
            <a:spLocks noChangeArrowheads="1"/>
          </p:cNvSpPr>
          <p:nvPr/>
        </p:nvSpPr>
        <p:spPr bwMode="auto">
          <a:xfrm>
            <a:off x="3081338" y="2852738"/>
            <a:ext cx="2951162" cy="1584325"/>
          </a:xfrm>
          <a:prstGeom prst="wedgeRectCallout">
            <a:avLst>
              <a:gd name="adj1" fmla="val 56509"/>
              <a:gd name="adj2" fmla="val 108519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it-IT" altLang="en-US"/>
              <a:t>Per calcolare il valore di </a:t>
            </a:r>
            <a:r>
              <a:rPr lang="it-IT" altLang="en-US">
                <a:latin typeface="Symbol" panose="05050102010706020507" pitchFamily="18" charset="2"/>
              </a:rPr>
              <a:t>a</a:t>
            </a:r>
            <a:r>
              <a:rPr lang="it-IT" altLang="en-US"/>
              <a:t> si deve usare un algoritmo di fitting non lineare (ma va bene anche il “risolutore” di Excel!)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5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5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5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5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920750" y="260350"/>
            <a:ext cx="8378825" cy="1143000"/>
          </a:xfrm>
        </p:spPr>
        <p:txBody>
          <a:bodyPr/>
          <a:lstStyle/>
          <a:p>
            <a:r>
              <a:rPr lang="it-IT" altLang="en-US"/>
              <a:t>Evenness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5925" y="1412875"/>
            <a:ext cx="9242425" cy="3463925"/>
          </a:xfrm>
        </p:spPr>
        <p:txBody>
          <a:bodyPr/>
          <a:lstStyle/>
          <a:p>
            <a:r>
              <a:rPr lang="it-IT" altLang="en-US" sz="2800">
                <a:solidFill>
                  <a:schemeClr val="accent2"/>
                </a:solidFill>
              </a:rPr>
              <a:t>I valori degli indici di diversità non sono sempre comparabili fra loro e dipendono dai limiti entro i quali essi possono effettivamente variare.</a:t>
            </a:r>
          </a:p>
          <a:p>
            <a:r>
              <a:rPr lang="it-IT" altLang="en-US" sz="2800">
                <a:solidFill>
                  <a:schemeClr val="accent2"/>
                </a:solidFill>
              </a:rPr>
              <a:t>La evenness è una misura di diversità normalizzata  su una scala prefissata (es. da 0 a 1) e consente di effettuare tali confronti.</a:t>
            </a:r>
          </a:p>
          <a:p>
            <a:r>
              <a:rPr lang="it-IT" altLang="en-US" sz="2800">
                <a:solidFill>
                  <a:schemeClr val="accent2"/>
                </a:solidFill>
              </a:rPr>
              <a:t>A partire dall’indice di Shannon-Wiener, la evenness può essere definita come:</a:t>
            </a:r>
          </a:p>
        </p:txBody>
      </p:sp>
      <p:graphicFrame>
        <p:nvGraphicFramePr>
          <p:cNvPr id="176132" name="Object 4"/>
          <p:cNvGraphicFramePr>
            <a:graphicFrameLocks noChangeAspect="1"/>
          </p:cNvGraphicFramePr>
          <p:nvPr/>
        </p:nvGraphicFramePr>
        <p:xfrm>
          <a:off x="1501775" y="5195888"/>
          <a:ext cx="1706563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35" name="Equation" r:id="rId3" imgW="622080" imgH="431640" progId="Equation.3">
                  <p:embed/>
                </p:oleObj>
              </mc:Choice>
              <mc:Fallback>
                <p:oleObj name="Equation" r:id="rId3" imgW="62208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1775" y="5195888"/>
                        <a:ext cx="1706563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6133" name="Object 5"/>
          <p:cNvGraphicFramePr>
            <a:graphicFrameLocks noChangeAspect="1"/>
          </p:cNvGraphicFramePr>
          <p:nvPr/>
        </p:nvGraphicFramePr>
        <p:xfrm>
          <a:off x="5534025" y="5195888"/>
          <a:ext cx="2855913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36" name="Equation" r:id="rId5" imgW="1041120" imgH="431640" progId="Equation.3">
                  <p:embed/>
                </p:oleObj>
              </mc:Choice>
              <mc:Fallback>
                <p:oleObj name="Equation" r:id="rId5" imgW="104112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4025" y="5195888"/>
                        <a:ext cx="2855913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3657600" y="5516563"/>
            <a:ext cx="1368425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75000"/>
              </a:lnSpc>
              <a:spcBef>
                <a:spcPct val="50000"/>
              </a:spcBef>
            </a:pPr>
            <a:r>
              <a:rPr kumimoji="1" lang="it-IT" altLang="en-US" sz="2800">
                <a:cs typeface="Times New Roman" panose="02020603050405020304" pitchFamily="18" charset="0"/>
              </a:rPr>
              <a:t>oppure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1863</TotalTime>
  <Words>343</Words>
  <Application>Microsoft Office PowerPoint</Application>
  <PresentationFormat>A4 Paper (210x297 mm)</PresentationFormat>
  <Paragraphs>50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Times New Roman</vt:lpstr>
      <vt:lpstr>Arial</vt:lpstr>
      <vt:lpstr>Arial Narrow</vt:lpstr>
      <vt:lpstr>Symbol</vt:lpstr>
      <vt:lpstr>Default Design</vt:lpstr>
      <vt:lpstr>Microsoft Equation 3.0</vt:lpstr>
      <vt:lpstr>Diversità</vt:lpstr>
      <vt:lpstr>La ricchezza specifica</vt:lpstr>
      <vt:lpstr>PowerPoint Presentation</vt:lpstr>
      <vt:lpstr>La diversità (a)</vt:lpstr>
      <vt:lpstr>PowerPoint Presentation</vt:lpstr>
      <vt:lpstr>PowerPoint Presentation</vt:lpstr>
      <vt:lpstr>Indici di diversità basati su p</vt:lpstr>
      <vt:lpstr>Indici di diversità basati su s e N</vt:lpstr>
      <vt:lpstr>Evenness</vt:lpstr>
      <vt:lpstr>Altre misure di evenness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Diversità</dc:title>
  <dc:creator>Michele Scardi</dc:creator>
  <cp:lastModifiedBy>ms</cp:lastModifiedBy>
  <cp:revision>47</cp:revision>
  <cp:lastPrinted>1999-09-03T09:13:12Z</cp:lastPrinted>
  <dcterms:created xsi:type="dcterms:W3CDTF">1999-08-30T17:34:38Z</dcterms:created>
  <dcterms:modified xsi:type="dcterms:W3CDTF">2023-01-05T15:39:37Z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2</vt:i4>
  </property>
  <property fmtid="{D5CDD505-2E9C-101B-9397-08002B2CF9AE}" pid="21" name="OutputDir">
    <vt:lpwstr>D:\transito</vt:lpwstr>
  </property>
</Properties>
</file>