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67" r:id="rId2"/>
    <p:sldId id="275" r:id="rId3"/>
    <p:sldId id="263" r:id="rId4"/>
    <p:sldId id="262" r:id="rId5"/>
    <p:sldId id="261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8" r:id="rId17"/>
    <p:sldId id="276" r:id="rId18"/>
    <p:sldId id="278" r:id="rId19"/>
    <p:sldId id="277" r:id="rId20"/>
    <p:sldId id="257" r:id="rId21"/>
    <p:sldId id="260" r:id="rId22"/>
  </p:sldIdLst>
  <p:sldSz cx="9144000" cy="6858000" type="screen4x3"/>
  <p:notesSz cx="6794500" cy="9906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00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1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2083" y="86"/>
      </p:cViewPr>
      <p:guideLst>
        <p:guide orient="horz" pos="6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B584EEC-F3ED-4F03-84E3-E955783EDDED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74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BE7A-9AA1-4837-B0DA-9F662FFBD62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488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41EC-1690-4130-A823-81869A73F9F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603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A5EC5-CC03-4BAE-9998-6E13D4EAD3E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239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AFA2-AAF6-460C-8278-73BF888183E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109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22AE-E945-4973-8640-9EE26D874E3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262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0E51-BB1B-42F0-B0F4-5C8722894AE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466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A3CA-5C2D-4B25-9D24-85B1F24BEFF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700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B19C-EA1C-4719-9F53-E67439074EFA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993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48B93-19FB-41C7-83E6-BC17FEC4C76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596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740FD-FB26-403F-8CFA-F33E1C5486C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586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B2501-5EB5-4F58-BA98-6D7CF2F84F3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967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8876DCB-A8FB-4954-B114-D0BE3BAB49D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78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chemeClr val="accent2"/>
                </a:solidFill>
              </a:rPr>
              <a:t>Le modalità di dispersione degli organismi nello spazio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498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" panose="02020603050405020304" pitchFamily="18" charset="0"/>
              </a:rPr>
              <a:t>1. Numero di individui totale nel quadrato campione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339975" y="1268413"/>
            <a:ext cx="4968875" cy="5113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444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" panose="02020603050405020304" pitchFamily="18" charset="0"/>
              </a:rPr>
              <a:t>2. Numero di individui nei quadrati elementari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331913" y="1268413"/>
            <a:ext cx="6840537" cy="5113337"/>
            <a:chOff x="839" y="799"/>
            <a:chExt cx="4309" cy="3221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839" y="1434"/>
              <a:ext cx="4309" cy="0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839" y="2069"/>
              <a:ext cx="4309" cy="0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839" y="799"/>
              <a:ext cx="4309" cy="0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839" y="2704"/>
              <a:ext cx="4309" cy="0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39" y="3385"/>
              <a:ext cx="4309" cy="0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839" y="4020"/>
              <a:ext cx="4309" cy="0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V="1">
              <a:off x="861" y="799"/>
              <a:ext cx="0" cy="3221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V="1">
              <a:off x="1474" y="799"/>
              <a:ext cx="0" cy="3221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V="1">
              <a:off x="2109" y="799"/>
              <a:ext cx="0" cy="3221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flipV="1">
              <a:off x="2744" y="799"/>
              <a:ext cx="0" cy="3221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 flipV="1">
              <a:off x="3379" y="799"/>
              <a:ext cx="0" cy="3221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V="1">
              <a:off x="4014" y="799"/>
              <a:ext cx="0" cy="3221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V="1">
              <a:off x="4604" y="799"/>
              <a:ext cx="0" cy="3221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542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" panose="02020603050405020304" pitchFamily="18" charset="0"/>
              </a:rPr>
              <a:t>3. Distanza da un individuo a caso al vicino più prossimo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905000" y="4495800"/>
            <a:ext cx="152400" cy="152400"/>
          </a:xfrm>
          <a:prstGeom prst="ellipse">
            <a:avLst/>
          </a:prstGeom>
          <a:solidFill>
            <a:srgbClr val="41F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572000" y="4800600"/>
            <a:ext cx="152400" cy="152400"/>
          </a:xfrm>
          <a:prstGeom prst="ellipse">
            <a:avLst/>
          </a:prstGeom>
          <a:solidFill>
            <a:srgbClr val="41F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7467600" y="2286000"/>
            <a:ext cx="152400" cy="152400"/>
          </a:xfrm>
          <a:prstGeom prst="ellipse">
            <a:avLst/>
          </a:prstGeom>
          <a:solidFill>
            <a:srgbClr val="41F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791200" y="4800600"/>
            <a:ext cx="152400" cy="152400"/>
          </a:xfrm>
          <a:prstGeom prst="ellipse">
            <a:avLst/>
          </a:prstGeom>
          <a:solidFill>
            <a:srgbClr val="41F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2209800" y="2057400"/>
            <a:ext cx="152400" cy="152400"/>
          </a:xfrm>
          <a:prstGeom prst="ellipse">
            <a:avLst/>
          </a:prstGeom>
          <a:solidFill>
            <a:srgbClr val="41F2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981200" y="4572000"/>
            <a:ext cx="228600" cy="2286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6400800" y="2362200"/>
            <a:ext cx="1066800" cy="3048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2362200" y="1981200"/>
            <a:ext cx="152400" cy="762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4648200" y="4343400"/>
            <a:ext cx="152400" cy="4572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5867400" y="4876800"/>
            <a:ext cx="228600" cy="3810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1395712" presetClass="entr" presetSubtype="814187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8141747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8141816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entr" presetSubtype="814186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entr" presetSubtype="814175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814191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entr" presetSubtype="8141884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entr" presetSubtype="8141925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0" presetClass="entr" presetSubtype="8141939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entr" presetSubtype="8141898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1828800" y="5791200"/>
            <a:ext cx="152400" cy="152400"/>
          </a:xfrm>
          <a:prstGeom prst="ellipse">
            <a:avLst/>
          </a:prstGeom>
          <a:solidFill>
            <a:srgbClr val="41F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ellipse">
            <a:avLst/>
          </a:prstGeom>
          <a:solidFill>
            <a:srgbClr val="41F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7467600" y="1676400"/>
            <a:ext cx="152400" cy="152400"/>
          </a:xfrm>
          <a:prstGeom prst="ellipse">
            <a:avLst/>
          </a:prstGeom>
          <a:solidFill>
            <a:srgbClr val="41F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7848600" y="4343400"/>
            <a:ext cx="152400" cy="152400"/>
          </a:xfrm>
          <a:prstGeom prst="ellipse">
            <a:avLst/>
          </a:prstGeom>
          <a:solidFill>
            <a:srgbClr val="41F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1905000" y="5257800"/>
            <a:ext cx="76200" cy="5334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7467600" y="1828800"/>
            <a:ext cx="76200" cy="3810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4495800" y="5562600"/>
            <a:ext cx="152400" cy="4572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6781800" y="4419600"/>
            <a:ext cx="1143000" cy="3810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84213" y="614363"/>
            <a:ext cx="517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" panose="02020603050405020304" pitchFamily="18" charset="0"/>
              </a:rPr>
              <a:t>4. Distanza da un punto casuale al vicino più prossimo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814418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814419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8144112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entr" presetSubtype="8144099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entr" presetSubtype="8144436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entr" presetSubtype="725608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entr" presetSubtype="7256095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entr" presetSubtype="814000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374650"/>
            <a:ext cx="5654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" panose="02020603050405020304" pitchFamily="18" charset="0"/>
              </a:rPr>
              <a:t>Effetto dell’aggregazione degli individui:</a:t>
            </a:r>
            <a:br>
              <a:rPr lang="en-US" altLang="it-IT" sz="2400">
                <a:latin typeface="Times" panose="02020603050405020304" pitchFamily="18" charset="0"/>
              </a:rPr>
            </a:br>
            <a:r>
              <a:rPr lang="en-US" altLang="it-IT" sz="2400">
                <a:latin typeface="Times" panose="02020603050405020304" pitchFamily="18" charset="0"/>
              </a:rPr>
              <a:t>sovrastima o sottostima della densità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514600" y="6324600"/>
            <a:ext cx="152400" cy="152400"/>
          </a:xfrm>
          <a:prstGeom prst="ellipse">
            <a:avLst/>
          </a:prstGeom>
          <a:solidFill>
            <a:srgbClr val="41F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2590800" y="4572000"/>
            <a:ext cx="990600" cy="17526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981200" y="1676400"/>
            <a:ext cx="152400" cy="152400"/>
          </a:xfrm>
          <a:prstGeom prst="ellipse">
            <a:avLst/>
          </a:prstGeom>
          <a:solidFill>
            <a:srgbClr val="41F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057400" y="1828800"/>
            <a:ext cx="1219200" cy="19812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705600" y="4495800"/>
            <a:ext cx="152400" cy="152400"/>
          </a:xfrm>
          <a:prstGeom prst="ellipse">
            <a:avLst/>
          </a:prstGeom>
          <a:solidFill>
            <a:srgbClr val="41F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 flipV="1">
            <a:off x="5029200" y="4343400"/>
            <a:ext cx="1752600" cy="228600"/>
          </a:xfrm>
          <a:prstGeom prst="line">
            <a:avLst/>
          </a:prstGeom>
          <a:noFill/>
          <a:ln w="28575">
            <a:solidFill>
              <a:srgbClr val="41F2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657600" y="3962400"/>
            <a:ext cx="152400" cy="152400"/>
          </a:xfrm>
          <a:prstGeom prst="ellipse">
            <a:avLst/>
          </a:prstGeom>
          <a:solidFill>
            <a:srgbClr val="F2EC67"/>
          </a:solidFill>
          <a:ln w="9525">
            <a:solidFill>
              <a:srgbClr val="F2EC6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3657600" y="4038600"/>
            <a:ext cx="76200" cy="228600"/>
          </a:xfrm>
          <a:prstGeom prst="line">
            <a:avLst/>
          </a:prstGeom>
          <a:noFill/>
          <a:ln w="28575">
            <a:solidFill>
              <a:srgbClr val="F2EC6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4267200" y="4343400"/>
            <a:ext cx="152400" cy="152400"/>
          </a:xfrm>
          <a:prstGeom prst="ellipse">
            <a:avLst/>
          </a:prstGeom>
          <a:solidFill>
            <a:srgbClr val="F2EC67"/>
          </a:solidFill>
          <a:ln w="9525">
            <a:solidFill>
              <a:srgbClr val="F2EC6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4267200" y="3505200"/>
            <a:ext cx="76200" cy="304800"/>
          </a:xfrm>
          <a:prstGeom prst="line">
            <a:avLst/>
          </a:prstGeom>
          <a:noFill/>
          <a:ln w="28575">
            <a:solidFill>
              <a:srgbClr val="F2EC6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solidFill>
            <a:srgbClr val="F2EC67"/>
          </a:solidFill>
          <a:ln w="9525">
            <a:solidFill>
              <a:srgbClr val="F2EC6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 flipV="1">
            <a:off x="4191000" y="4191000"/>
            <a:ext cx="152400" cy="228600"/>
          </a:xfrm>
          <a:prstGeom prst="line">
            <a:avLst/>
          </a:prstGeom>
          <a:noFill/>
          <a:ln w="28575">
            <a:solidFill>
              <a:srgbClr val="F2EC6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725701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725711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725720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entr" presetSubtype="7257097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entr" presetSubtype="7257145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entr" presetSubtype="7257215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entr" presetSubtype="725680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entr" presetSubtype="725689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entr" presetSubtype="7256926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0" presetClass="entr" presetSubtype="7256869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entr" presetSubtype="725691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0" presetClass="entr" presetSubtype="7256940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15200" cy="5486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143000" y="2514600"/>
            <a:ext cx="7086600" cy="3733800"/>
            <a:chOff x="720" y="1584"/>
            <a:chExt cx="4464" cy="2352"/>
          </a:xfrm>
        </p:grpSpPr>
        <p:sp>
          <p:nvSpPr>
            <p:cNvPr id="17419" name="Line 4"/>
            <p:cNvSpPr>
              <a:spLocks noChangeShapeType="1"/>
            </p:cNvSpPr>
            <p:nvPr/>
          </p:nvSpPr>
          <p:spPr bwMode="auto">
            <a:xfrm flipV="1">
              <a:off x="720" y="1584"/>
              <a:ext cx="1296" cy="528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Line 5"/>
            <p:cNvSpPr>
              <a:spLocks noChangeShapeType="1"/>
            </p:cNvSpPr>
            <p:nvPr/>
          </p:nvSpPr>
          <p:spPr bwMode="auto">
            <a:xfrm>
              <a:off x="2016" y="1584"/>
              <a:ext cx="3168" cy="864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Line 6"/>
            <p:cNvSpPr>
              <a:spLocks noChangeShapeType="1"/>
            </p:cNvSpPr>
            <p:nvPr/>
          </p:nvSpPr>
          <p:spPr bwMode="auto">
            <a:xfrm>
              <a:off x="720" y="2112"/>
              <a:ext cx="3504" cy="1776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Line 7"/>
            <p:cNvSpPr>
              <a:spLocks noChangeShapeType="1"/>
            </p:cNvSpPr>
            <p:nvPr/>
          </p:nvSpPr>
          <p:spPr bwMode="auto">
            <a:xfrm flipH="1">
              <a:off x="4176" y="2448"/>
              <a:ext cx="1008" cy="1488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Line 8"/>
            <p:cNvSpPr>
              <a:spLocks noChangeShapeType="1"/>
            </p:cNvSpPr>
            <p:nvPr/>
          </p:nvSpPr>
          <p:spPr bwMode="auto">
            <a:xfrm flipV="1">
              <a:off x="1008" y="1632"/>
              <a:ext cx="1200" cy="624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9"/>
            <p:cNvSpPr>
              <a:spLocks noChangeShapeType="1"/>
            </p:cNvSpPr>
            <p:nvPr/>
          </p:nvSpPr>
          <p:spPr bwMode="auto">
            <a:xfrm flipH="1">
              <a:off x="1344" y="1680"/>
              <a:ext cx="1104" cy="720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Line 10"/>
            <p:cNvSpPr>
              <a:spLocks noChangeShapeType="1"/>
            </p:cNvSpPr>
            <p:nvPr/>
          </p:nvSpPr>
          <p:spPr bwMode="auto">
            <a:xfrm flipH="1">
              <a:off x="2784" y="2064"/>
              <a:ext cx="1008" cy="1104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Line 11"/>
            <p:cNvSpPr>
              <a:spLocks noChangeShapeType="1"/>
            </p:cNvSpPr>
            <p:nvPr/>
          </p:nvSpPr>
          <p:spPr bwMode="auto">
            <a:xfrm flipH="1">
              <a:off x="2448" y="1968"/>
              <a:ext cx="1056" cy="1056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Line 12"/>
            <p:cNvSpPr>
              <a:spLocks noChangeShapeType="1"/>
            </p:cNvSpPr>
            <p:nvPr/>
          </p:nvSpPr>
          <p:spPr bwMode="auto">
            <a:xfrm flipH="1">
              <a:off x="2112" y="1920"/>
              <a:ext cx="1056" cy="960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Line 13"/>
            <p:cNvSpPr>
              <a:spLocks noChangeShapeType="1"/>
            </p:cNvSpPr>
            <p:nvPr/>
          </p:nvSpPr>
          <p:spPr bwMode="auto">
            <a:xfrm flipH="1">
              <a:off x="1872" y="1824"/>
              <a:ext cx="1056" cy="864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Line 14"/>
            <p:cNvSpPr>
              <a:spLocks noChangeShapeType="1"/>
            </p:cNvSpPr>
            <p:nvPr/>
          </p:nvSpPr>
          <p:spPr bwMode="auto">
            <a:xfrm flipH="1">
              <a:off x="1584" y="1776"/>
              <a:ext cx="1104" cy="768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15"/>
            <p:cNvSpPr>
              <a:spLocks noChangeShapeType="1"/>
            </p:cNvSpPr>
            <p:nvPr/>
          </p:nvSpPr>
          <p:spPr bwMode="auto">
            <a:xfrm flipH="1">
              <a:off x="3120" y="2160"/>
              <a:ext cx="960" cy="1200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16"/>
            <p:cNvSpPr>
              <a:spLocks noChangeShapeType="1"/>
            </p:cNvSpPr>
            <p:nvPr/>
          </p:nvSpPr>
          <p:spPr bwMode="auto">
            <a:xfrm flipH="1">
              <a:off x="3504" y="2256"/>
              <a:ext cx="960" cy="1248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Line 17"/>
            <p:cNvSpPr>
              <a:spLocks noChangeShapeType="1"/>
            </p:cNvSpPr>
            <p:nvPr/>
          </p:nvSpPr>
          <p:spPr bwMode="auto">
            <a:xfrm flipH="1">
              <a:off x="3888" y="2352"/>
              <a:ext cx="960" cy="1344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18"/>
            <p:cNvSpPr>
              <a:spLocks noChangeShapeType="1"/>
            </p:cNvSpPr>
            <p:nvPr/>
          </p:nvSpPr>
          <p:spPr bwMode="auto">
            <a:xfrm>
              <a:off x="1488" y="1776"/>
              <a:ext cx="3168" cy="1392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Line 19"/>
            <p:cNvSpPr>
              <a:spLocks noChangeShapeType="1"/>
            </p:cNvSpPr>
            <p:nvPr/>
          </p:nvSpPr>
          <p:spPr bwMode="auto">
            <a:xfrm>
              <a:off x="1152" y="1968"/>
              <a:ext cx="3264" cy="1584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Line 20"/>
            <p:cNvSpPr>
              <a:spLocks noChangeShapeType="1"/>
            </p:cNvSpPr>
            <p:nvPr/>
          </p:nvSpPr>
          <p:spPr bwMode="auto">
            <a:xfrm>
              <a:off x="1824" y="1680"/>
              <a:ext cx="3120" cy="1104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6477000" y="4800600"/>
            <a:ext cx="990600" cy="838200"/>
            <a:chOff x="4080" y="3024"/>
            <a:chExt cx="624" cy="528"/>
          </a:xfrm>
        </p:grpSpPr>
        <p:sp>
          <p:nvSpPr>
            <p:cNvPr id="17414" name="Freeform 22"/>
            <p:cNvSpPr>
              <a:spLocks/>
            </p:cNvSpPr>
            <p:nvPr/>
          </p:nvSpPr>
          <p:spPr bwMode="auto">
            <a:xfrm>
              <a:off x="4080" y="3024"/>
              <a:ext cx="624" cy="528"/>
            </a:xfrm>
            <a:custGeom>
              <a:avLst/>
              <a:gdLst>
                <a:gd name="T0" fmla="*/ 288 w 624"/>
                <a:gd name="T1" fmla="*/ 0 h 528"/>
                <a:gd name="T2" fmla="*/ 0 w 624"/>
                <a:gd name="T3" fmla="*/ 384 h 528"/>
                <a:gd name="T4" fmla="*/ 336 w 624"/>
                <a:gd name="T5" fmla="*/ 528 h 528"/>
                <a:gd name="T6" fmla="*/ 576 w 624"/>
                <a:gd name="T7" fmla="*/ 192 h 528"/>
                <a:gd name="T8" fmla="*/ 624 w 624"/>
                <a:gd name="T9" fmla="*/ 144 h 528"/>
                <a:gd name="T10" fmla="*/ 288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4" h="528">
                  <a:moveTo>
                    <a:pt x="288" y="0"/>
                  </a:moveTo>
                  <a:lnTo>
                    <a:pt x="0" y="384"/>
                  </a:lnTo>
                  <a:lnTo>
                    <a:pt x="336" y="528"/>
                  </a:lnTo>
                  <a:lnTo>
                    <a:pt x="576" y="192"/>
                  </a:lnTo>
                  <a:lnTo>
                    <a:pt x="624" y="144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DE3345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Line 23"/>
            <p:cNvSpPr>
              <a:spLocks noChangeShapeType="1"/>
            </p:cNvSpPr>
            <p:nvPr/>
          </p:nvSpPr>
          <p:spPr bwMode="auto">
            <a:xfrm flipH="1">
              <a:off x="4176" y="3072"/>
              <a:ext cx="288" cy="384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Line 24"/>
            <p:cNvSpPr>
              <a:spLocks noChangeShapeType="1"/>
            </p:cNvSpPr>
            <p:nvPr/>
          </p:nvSpPr>
          <p:spPr bwMode="auto">
            <a:xfrm flipH="1">
              <a:off x="4320" y="3120"/>
              <a:ext cx="288" cy="384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Line 25"/>
            <p:cNvSpPr>
              <a:spLocks noChangeShapeType="1"/>
            </p:cNvSpPr>
            <p:nvPr/>
          </p:nvSpPr>
          <p:spPr bwMode="auto">
            <a:xfrm>
              <a:off x="4272" y="3120"/>
              <a:ext cx="336" cy="144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26"/>
            <p:cNvSpPr>
              <a:spLocks noChangeShapeType="1"/>
            </p:cNvSpPr>
            <p:nvPr/>
          </p:nvSpPr>
          <p:spPr bwMode="auto">
            <a:xfrm>
              <a:off x="4176" y="3264"/>
              <a:ext cx="336" cy="144"/>
            </a:xfrm>
            <a:prstGeom prst="line">
              <a:avLst/>
            </a:prstGeom>
            <a:noFill/>
            <a:ln w="28575">
              <a:solidFill>
                <a:srgbClr val="F2EC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3" name="Text Box 27"/>
          <p:cNvSpPr txBox="1">
            <a:spLocks noChangeArrowheads="1"/>
          </p:cNvSpPr>
          <p:nvPr/>
        </p:nvSpPr>
        <p:spPr bwMode="auto">
          <a:xfrm>
            <a:off x="684213" y="246063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800">
                <a:latin typeface="Times" panose="02020603050405020304" pitchFamily="18" charset="0"/>
              </a:rPr>
              <a:t>La scala di campionamento influenza tutti risultati!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5288" y="333375"/>
            <a:ext cx="4608512" cy="6191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18435" name="Tree"/>
          <p:cNvSpPr>
            <a:spLocks noEditPoints="1" noChangeArrowheads="1"/>
          </p:cNvSpPr>
          <p:nvPr/>
        </p:nvSpPr>
        <p:spPr bwMode="auto">
          <a:xfrm>
            <a:off x="684213" y="62071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36" name="Tree"/>
          <p:cNvSpPr>
            <a:spLocks noEditPoints="1" noChangeArrowheads="1"/>
          </p:cNvSpPr>
          <p:nvPr/>
        </p:nvSpPr>
        <p:spPr bwMode="auto">
          <a:xfrm>
            <a:off x="1116013" y="765175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01" name="Tree"/>
          <p:cNvSpPr>
            <a:spLocks noEditPoints="1" noChangeArrowheads="1"/>
          </p:cNvSpPr>
          <p:nvPr/>
        </p:nvSpPr>
        <p:spPr bwMode="auto">
          <a:xfrm>
            <a:off x="1116013" y="134143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02" name="Tree"/>
          <p:cNvSpPr>
            <a:spLocks noEditPoints="1" noChangeArrowheads="1"/>
          </p:cNvSpPr>
          <p:nvPr/>
        </p:nvSpPr>
        <p:spPr bwMode="auto">
          <a:xfrm>
            <a:off x="611188" y="134143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03" name="Tree"/>
          <p:cNvSpPr>
            <a:spLocks noEditPoints="1" noChangeArrowheads="1"/>
          </p:cNvSpPr>
          <p:nvPr/>
        </p:nvSpPr>
        <p:spPr bwMode="auto">
          <a:xfrm>
            <a:off x="755650" y="198913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04" name="Tree"/>
          <p:cNvSpPr>
            <a:spLocks noEditPoints="1" noChangeArrowheads="1"/>
          </p:cNvSpPr>
          <p:nvPr/>
        </p:nvSpPr>
        <p:spPr bwMode="auto">
          <a:xfrm>
            <a:off x="1476375" y="1844675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41" name="Tree"/>
          <p:cNvSpPr>
            <a:spLocks noEditPoints="1" noChangeArrowheads="1"/>
          </p:cNvSpPr>
          <p:nvPr/>
        </p:nvSpPr>
        <p:spPr bwMode="auto">
          <a:xfrm>
            <a:off x="684213" y="285273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42" name="Tree"/>
          <p:cNvSpPr>
            <a:spLocks noEditPoints="1" noChangeArrowheads="1"/>
          </p:cNvSpPr>
          <p:nvPr/>
        </p:nvSpPr>
        <p:spPr bwMode="auto">
          <a:xfrm>
            <a:off x="1692275" y="335756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07" name="Tree"/>
          <p:cNvSpPr>
            <a:spLocks noEditPoints="1" noChangeArrowheads="1"/>
          </p:cNvSpPr>
          <p:nvPr/>
        </p:nvSpPr>
        <p:spPr bwMode="auto">
          <a:xfrm>
            <a:off x="2860675" y="339883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08" name="Tree"/>
          <p:cNvSpPr>
            <a:spLocks noEditPoints="1" noChangeArrowheads="1"/>
          </p:cNvSpPr>
          <p:nvPr/>
        </p:nvSpPr>
        <p:spPr bwMode="auto">
          <a:xfrm>
            <a:off x="2843213" y="277971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45" name="Tree"/>
          <p:cNvSpPr>
            <a:spLocks noEditPoints="1" noChangeArrowheads="1"/>
          </p:cNvSpPr>
          <p:nvPr/>
        </p:nvSpPr>
        <p:spPr bwMode="auto">
          <a:xfrm>
            <a:off x="3059113" y="400526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46" name="Tree"/>
          <p:cNvSpPr>
            <a:spLocks noEditPoints="1" noChangeArrowheads="1"/>
          </p:cNvSpPr>
          <p:nvPr/>
        </p:nvSpPr>
        <p:spPr bwMode="auto">
          <a:xfrm>
            <a:off x="3708400" y="350043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47" name="Tree"/>
          <p:cNvSpPr>
            <a:spLocks noEditPoints="1" noChangeArrowheads="1"/>
          </p:cNvSpPr>
          <p:nvPr/>
        </p:nvSpPr>
        <p:spPr bwMode="auto">
          <a:xfrm>
            <a:off x="3924300" y="371633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12" name="Tree"/>
          <p:cNvSpPr>
            <a:spLocks noEditPoints="1" noChangeArrowheads="1"/>
          </p:cNvSpPr>
          <p:nvPr/>
        </p:nvSpPr>
        <p:spPr bwMode="auto">
          <a:xfrm>
            <a:off x="3563938" y="4508500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49" name="Tree"/>
          <p:cNvSpPr>
            <a:spLocks noEditPoints="1" noChangeArrowheads="1"/>
          </p:cNvSpPr>
          <p:nvPr/>
        </p:nvSpPr>
        <p:spPr bwMode="auto">
          <a:xfrm>
            <a:off x="3132138" y="551656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50" name="Tree"/>
          <p:cNvSpPr>
            <a:spLocks noEditPoints="1" noChangeArrowheads="1"/>
          </p:cNvSpPr>
          <p:nvPr/>
        </p:nvSpPr>
        <p:spPr bwMode="auto">
          <a:xfrm>
            <a:off x="1042988" y="3933825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51" name="Tree"/>
          <p:cNvSpPr>
            <a:spLocks noEditPoints="1" noChangeArrowheads="1"/>
          </p:cNvSpPr>
          <p:nvPr/>
        </p:nvSpPr>
        <p:spPr bwMode="auto">
          <a:xfrm>
            <a:off x="1547813" y="422116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52" name="Tree"/>
          <p:cNvSpPr>
            <a:spLocks noEditPoints="1" noChangeArrowheads="1"/>
          </p:cNvSpPr>
          <p:nvPr/>
        </p:nvSpPr>
        <p:spPr bwMode="auto">
          <a:xfrm>
            <a:off x="2268538" y="3860800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53" name="Tree"/>
          <p:cNvSpPr>
            <a:spLocks noEditPoints="1" noChangeArrowheads="1"/>
          </p:cNvSpPr>
          <p:nvPr/>
        </p:nvSpPr>
        <p:spPr bwMode="auto">
          <a:xfrm>
            <a:off x="2490788" y="1993900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54" name="Tree"/>
          <p:cNvSpPr>
            <a:spLocks noEditPoints="1" noChangeArrowheads="1"/>
          </p:cNvSpPr>
          <p:nvPr/>
        </p:nvSpPr>
        <p:spPr bwMode="auto">
          <a:xfrm>
            <a:off x="3708400" y="2997200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19" name="Tree"/>
          <p:cNvSpPr>
            <a:spLocks noEditPoints="1" noChangeArrowheads="1"/>
          </p:cNvSpPr>
          <p:nvPr/>
        </p:nvSpPr>
        <p:spPr bwMode="auto">
          <a:xfrm>
            <a:off x="3851275" y="126841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56" name="Tree"/>
          <p:cNvSpPr>
            <a:spLocks noEditPoints="1" noChangeArrowheads="1"/>
          </p:cNvSpPr>
          <p:nvPr/>
        </p:nvSpPr>
        <p:spPr bwMode="auto">
          <a:xfrm>
            <a:off x="4427538" y="242093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57" name="Tree"/>
          <p:cNvSpPr>
            <a:spLocks noEditPoints="1" noChangeArrowheads="1"/>
          </p:cNvSpPr>
          <p:nvPr/>
        </p:nvSpPr>
        <p:spPr bwMode="auto">
          <a:xfrm>
            <a:off x="3779838" y="2133600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58" name="Tree"/>
          <p:cNvSpPr>
            <a:spLocks noEditPoints="1" noChangeArrowheads="1"/>
          </p:cNvSpPr>
          <p:nvPr/>
        </p:nvSpPr>
        <p:spPr bwMode="auto">
          <a:xfrm>
            <a:off x="3132138" y="184626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59" name="Tree"/>
          <p:cNvSpPr>
            <a:spLocks noEditPoints="1" noChangeArrowheads="1"/>
          </p:cNvSpPr>
          <p:nvPr/>
        </p:nvSpPr>
        <p:spPr bwMode="auto">
          <a:xfrm>
            <a:off x="3132138" y="908050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24" name="Tree"/>
          <p:cNvSpPr>
            <a:spLocks noEditPoints="1" noChangeArrowheads="1"/>
          </p:cNvSpPr>
          <p:nvPr/>
        </p:nvSpPr>
        <p:spPr bwMode="auto">
          <a:xfrm>
            <a:off x="3492500" y="62071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25" name="Tree"/>
          <p:cNvSpPr>
            <a:spLocks noEditPoints="1" noChangeArrowheads="1"/>
          </p:cNvSpPr>
          <p:nvPr/>
        </p:nvSpPr>
        <p:spPr bwMode="auto">
          <a:xfrm>
            <a:off x="3924300" y="908050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26" name="Tree"/>
          <p:cNvSpPr>
            <a:spLocks noEditPoints="1" noChangeArrowheads="1"/>
          </p:cNvSpPr>
          <p:nvPr/>
        </p:nvSpPr>
        <p:spPr bwMode="auto">
          <a:xfrm>
            <a:off x="4284663" y="112553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27" name="Tree"/>
          <p:cNvSpPr>
            <a:spLocks noEditPoints="1" noChangeArrowheads="1"/>
          </p:cNvSpPr>
          <p:nvPr/>
        </p:nvSpPr>
        <p:spPr bwMode="auto">
          <a:xfrm>
            <a:off x="4211638" y="1628775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64" name="Tree"/>
          <p:cNvSpPr>
            <a:spLocks noEditPoints="1" noChangeArrowheads="1"/>
          </p:cNvSpPr>
          <p:nvPr/>
        </p:nvSpPr>
        <p:spPr bwMode="auto">
          <a:xfrm>
            <a:off x="4138613" y="213201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29" name="Tree"/>
          <p:cNvSpPr>
            <a:spLocks noEditPoints="1" noChangeArrowheads="1"/>
          </p:cNvSpPr>
          <p:nvPr/>
        </p:nvSpPr>
        <p:spPr bwMode="auto">
          <a:xfrm>
            <a:off x="3203575" y="263683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30" name="Tree"/>
          <p:cNvSpPr>
            <a:spLocks noEditPoints="1" noChangeArrowheads="1"/>
          </p:cNvSpPr>
          <p:nvPr/>
        </p:nvSpPr>
        <p:spPr bwMode="auto">
          <a:xfrm>
            <a:off x="2268538" y="314166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67" name="Tree"/>
          <p:cNvSpPr>
            <a:spLocks noEditPoints="1" noChangeArrowheads="1"/>
          </p:cNvSpPr>
          <p:nvPr/>
        </p:nvSpPr>
        <p:spPr bwMode="auto">
          <a:xfrm>
            <a:off x="1333500" y="364648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68" name="Tree"/>
          <p:cNvSpPr>
            <a:spLocks noEditPoints="1" noChangeArrowheads="1"/>
          </p:cNvSpPr>
          <p:nvPr/>
        </p:nvSpPr>
        <p:spPr bwMode="auto">
          <a:xfrm>
            <a:off x="395288" y="357346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33" name="Tree"/>
          <p:cNvSpPr>
            <a:spLocks noEditPoints="1" noChangeArrowheads="1"/>
          </p:cNvSpPr>
          <p:nvPr/>
        </p:nvSpPr>
        <p:spPr bwMode="auto">
          <a:xfrm>
            <a:off x="684213" y="5013325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34" name="Tree"/>
          <p:cNvSpPr>
            <a:spLocks noEditPoints="1" noChangeArrowheads="1"/>
          </p:cNvSpPr>
          <p:nvPr/>
        </p:nvSpPr>
        <p:spPr bwMode="auto">
          <a:xfrm>
            <a:off x="1258888" y="580548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35" name="Tree"/>
          <p:cNvSpPr>
            <a:spLocks noEditPoints="1" noChangeArrowheads="1"/>
          </p:cNvSpPr>
          <p:nvPr/>
        </p:nvSpPr>
        <p:spPr bwMode="auto">
          <a:xfrm>
            <a:off x="1476375" y="5229225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72" name="Tree"/>
          <p:cNvSpPr>
            <a:spLocks noEditPoints="1" noChangeArrowheads="1"/>
          </p:cNvSpPr>
          <p:nvPr/>
        </p:nvSpPr>
        <p:spPr bwMode="auto">
          <a:xfrm>
            <a:off x="2195513" y="4810125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73" name="Tree"/>
          <p:cNvSpPr>
            <a:spLocks noEditPoints="1" noChangeArrowheads="1"/>
          </p:cNvSpPr>
          <p:nvPr/>
        </p:nvSpPr>
        <p:spPr bwMode="auto">
          <a:xfrm>
            <a:off x="2411413" y="558958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74" name="Tree"/>
          <p:cNvSpPr>
            <a:spLocks noEditPoints="1" noChangeArrowheads="1"/>
          </p:cNvSpPr>
          <p:nvPr/>
        </p:nvSpPr>
        <p:spPr bwMode="auto">
          <a:xfrm>
            <a:off x="3708400" y="5661025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75" name="Tree"/>
          <p:cNvSpPr>
            <a:spLocks noEditPoints="1" noChangeArrowheads="1"/>
          </p:cNvSpPr>
          <p:nvPr/>
        </p:nvSpPr>
        <p:spPr bwMode="auto">
          <a:xfrm>
            <a:off x="4211638" y="558958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76" name="Tree"/>
          <p:cNvSpPr>
            <a:spLocks noEditPoints="1" noChangeArrowheads="1"/>
          </p:cNvSpPr>
          <p:nvPr/>
        </p:nvSpPr>
        <p:spPr bwMode="auto">
          <a:xfrm>
            <a:off x="1476375" y="692150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41" name="Tree"/>
          <p:cNvSpPr>
            <a:spLocks noEditPoints="1" noChangeArrowheads="1"/>
          </p:cNvSpPr>
          <p:nvPr/>
        </p:nvSpPr>
        <p:spPr bwMode="auto">
          <a:xfrm>
            <a:off x="1042988" y="1844675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42" name="Tree"/>
          <p:cNvSpPr>
            <a:spLocks noEditPoints="1" noChangeArrowheads="1"/>
          </p:cNvSpPr>
          <p:nvPr/>
        </p:nvSpPr>
        <p:spPr bwMode="auto">
          <a:xfrm>
            <a:off x="3419475" y="148431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79" name="Tree"/>
          <p:cNvSpPr>
            <a:spLocks noEditPoints="1" noChangeArrowheads="1"/>
          </p:cNvSpPr>
          <p:nvPr/>
        </p:nvSpPr>
        <p:spPr bwMode="auto">
          <a:xfrm>
            <a:off x="2058988" y="591978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44" name="Tree"/>
          <p:cNvSpPr>
            <a:spLocks noEditPoints="1" noChangeArrowheads="1"/>
          </p:cNvSpPr>
          <p:nvPr/>
        </p:nvSpPr>
        <p:spPr bwMode="auto">
          <a:xfrm>
            <a:off x="1547813" y="4724400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45" name="Tree"/>
          <p:cNvSpPr>
            <a:spLocks noEditPoints="1" noChangeArrowheads="1"/>
          </p:cNvSpPr>
          <p:nvPr/>
        </p:nvSpPr>
        <p:spPr bwMode="auto">
          <a:xfrm>
            <a:off x="1116013" y="5084763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46" name="Tree"/>
          <p:cNvSpPr>
            <a:spLocks noEditPoints="1" noChangeArrowheads="1"/>
          </p:cNvSpPr>
          <p:nvPr/>
        </p:nvSpPr>
        <p:spPr bwMode="auto">
          <a:xfrm>
            <a:off x="684213" y="5445125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877327 h 21600"/>
              <a:gd name="T4" fmla="*/ 1233249 w 21600"/>
              <a:gd name="T5" fmla="*/ 5754675 h 21600"/>
              <a:gd name="T6" fmla="*/ 0 w 21600"/>
              <a:gd name="T7" fmla="*/ 8632002 h 21600"/>
              <a:gd name="T8" fmla="*/ 6165884 w 21600"/>
              <a:gd name="T9" fmla="*/ 2877327 h 21600"/>
              <a:gd name="T10" fmla="*/ 7398753 w 21600"/>
              <a:gd name="T11" fmla="*/ 5754675 h 21600"/>
              <a:gd name="T12" fmla="*/ 8632002 w 21600"/>
              <a:gd name="T13" fmla="*/ 863200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3419475" y="476250"/>
            <a:ext cx="1439863" cy="1439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611188" y="908050"/>
            <a:ext cx="1439862" cy="1439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>
            <a:off x="2268538" y="2205038"/>
            <a:ext cx="1439862" cy="14398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3348038" y="3933825"/>
            <a:ext cx="1439862" cy="1439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684213" y="4581525"/>
            <a:ext cx="1439862" cy="1439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52" name="Tree"/>
          <p:cNvSpPr>
            <a:spLocks noEditPoints="1" noChangeArrowheads="1"/>
          </p:cNvSpPr>
          <p:nvPr/>
        </p:nvSpPr>
        <p:spPr bwMode="auto">
          <a:xfrm>
            <a:off x="1547813" y="1125538"/>
            <a:ext cx="431800" cy="431800"/>
          </a:xfrm>
          <a:custGeom>
            <a:avLst/>
            <a:gdLst>
              <a:gd name="T0" fmla="*/ 4316001 w 21600"/>
              <a:gd name="T1" fmla="*/ 0 h 21600"/>
              <a:gd name="T2" fmla="*/ 2466118 w 21600"/>
              <a:gd name="T3" fmla="*/ 2372601 h 21600"/>
              <a:gd name="T4" fmla="*/ 1233249 w 21600"/>
              <a:gd name="T5" fmla="*/ 4745202 h 21600"/>
              <a:gd name="T6" fmla="*/ 0 w 21600"/>
              <a:gd name="T7" fmla="*/ 7117803 h 21600"/>
              <a:gd name="T8" fmla="*/ 6165884 w 21600"/>
              <a:gd name="T9" fmla="*/ 2372601 h 21600"/>
              <a:gd name="T10" fmla="*/ 7398753 w 21600"/>
              <a:gd name="T11" fmla="*/ 4745202 h 21600"/>
              <a:gd name="T12" fmla="*/ 8632002 w 21600"/>
              <a:gd name="T13" fmla="*/ 71178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7811"/>
                </a:moveTo>
                <a:lnTo>
                  <a:pt x="9257" y="1781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7811"/>
                </a:lnTo>
                <a:lnTo>
                  <a:pt x="21600" y="17811"/>
                </a:lnTo>
                <a:lnTo>
                  <a:pt x="12343" y="11874"/>
                </a:lnTo>
                <a:lnTo>
                  <a:pt x="18514" y="11874"/>
                </a:lnTo>
                <a:lnTo>
                  <a:pt x="12343" y="5937"/>
                </a:lnTo>
                <a:lnTo>
                  <a:pt x="15429" y="5937"/>
                </a:lnTo>
                <a:lnTo>
                  <a:pt x="10800" y="0"/>
                </a:lnTo>
                <a:lnTo>
                  <a:pt x="6171" y="5937"/>
                </a:lnTo>
                <a:lnTo>
                  <a:pt x="9257" y="5937"/>
                </a:lnTo>
                <a:lnTo>
                  <a:pt x="3086" y="11874"/>
                </a:lnTo>
                <a:lnTo>
                  <a:pt x="9257" y="11874"/>
                </a:lnTo>
                <a:lnTo>
                  <a:pt x="0" y="17811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1116013" y="1341438"/>
            <a:ext cx="433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3924300" y="90805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2771775" y="2636838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3851275" y="4365625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1187450" y="5013325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</a:rPr>
              <a:t>6</a:t>
            </a:r>
          </a:p>
        </p:txBody>
      </p:sp>
      <p:graphicFrame>
        <p:nvGraphicFramePr>
          <p:cNvPr id="4158" name="Object 62"/>
          <p:cNvGraphicFramePr>
            <a:graphicFrameLocks noChangeAspect="1"/>
          </p:cNvGraphicFramePr>
          <p:nvPr/>
        </p:nvGraphicFramePr>
        <p:xfrm>
          <a:off x="5580063" y="1989138"/>
          <a:ext cx="31623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Equation" r:id="rId3" imgW="1536033" imgH="393529" progId="Equation.3">
                  <p:embed/>
                </p:oleObj>
              </mc:Choice>
              <mc:Fallback>
                <p:oleObj name="Equation" r:id="rId3" imgW="1536033" imgH="393529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989138"/>
                        <a:ext cx="31623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4" name="Group 108"/>
          <p:cNvGrpSpPr>
            <a:grpSpLocks/>
          </p:cNvGrpSpPr>
          <p:nvPr/>
        </p:nvGrpSpPr>
        <p:grpSpPr bwMode="auto">
          <a:xfrm>
            <a:off x="5508625" y="3357563"/>
            <a:ext cx="3335338" cy="2538412"/>
            <a:chOff x="3508" y="1654"/>
            <a:chExt cx="2101" cy="1599"/>
          </a:xfrm>
        </p:grpSpPr>
        <p:sp>
          <p:nvSpPr>
            <p:cNvPr id="18503" name="Text Box 66"/>
            <p:cNvSpPr txBox="1">
              <a:spLocks noChangeArrowheads="1"/>
            </p:cNvSpPr>
            <p:nvPr/>
          </p:nvSpPr>
          <p:spPr bwMode="auto">
            <a:xfrm>
              <a:off x="4876" y="2659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latin typeface="Symbol" panose="05050102010706020507" pitchFamily="18" charset="2"/>
                </a:rPr>
                <a:t>S</a:t>
              </a:r>
              <a:r>
                <a:rPr lang="it-IT" altLang="it-IT" sz="1800"/>
                <a:t>=</a:t>
              </a:r>
            </a:p>
          </p:txBody>
        </p:sp>
        <p:sp>
          <p:nvSpPr>
            <p:cNvPr id="18504" name="Text Box 67"/>
            <p:cNvSpPr txBox="1">
              <a:spLocks noChangeArrowheads="1"/>
            </p:cNvSpPr>
            <p:nvPr/>
          </p:nvSpPr>
          <p:spPr bwMode="auto">
            <a:xfrm>
              <a:off x="4785" y="2840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n-1=</a:t>
              </a:r>
            </a:p>
          </p:txBody>
        </p:sp>
        <p:sp>
          <p:nvSpPr>
            <p:cNvPr id="18505" name="Text Box 68"/>
            <p:cNvSpPr txBox="1">
              <a:spLocks noChangeArrowheads="1"/>
            </p:cNvSpPr>
            <p:nvPr/>
          </p:nvSpPr>
          <p:spPr bwMode="auto">
            <a:xfrm>
              <a:off x="4830" y="3022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latin typeface="Symbol" panose="05050102010706020507" pitchFamily="18" charset="2"/>
                </a:rPr>
                <a:t>s</a:t>
              </a:r>
              <a:r>
                <a:rPr lang="it-IT" altLang="it-IT" sz="1800" baseline="30000">
                  <a:latin typeface="Symbol" panose="05050102010706020507" pitchFamily="18" charset="2"/>
                </a:rPr>
                <a:t>2</a:t>
              </a:r>
              <a:r>
                <a:rPr lang="it-IT" altLang="it-IT" sz="1800"/>
                <a:t>=</a:t>
              </a:r>
            </a:p>
          </p:txBody>
        </p:sp>
        <p:sp>
          <p:nvSpPr>
            <p:cNvPr id="18506" name="AutoShape 69"/>
            <p:cNvSpPr>
              <a:spLocks noChangeAspect="1" noChangeArrowheads="1" noTextEdit="1"/>
            </p:cNvSpPr>
            <p:nvPr/>
          </p:nvSpPr>
          <p:spPr bwMode="auto">
            <a:xfrm>
              <a:off x="3515" y="1661"/>
              <a:ext cx="2087" cy="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Rectangle 71"/>
            <p:cNvSpPr>
              <a:spLocks noChangeArrowheads="1"/>
            </p:cNvSpPr>
            <p:nvPr/>
          </p:nvSpPr>
          <p:spPr bwMode="auto">
            <a:xfrm>
              <a:off x="3522" y="1668"/>
              <a:ext cx="2075" cy="19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Rectangle 72"/>
            <p:cNvSpPr>
              <a:spLocks noChangeArrowheads="1"/>
            </p:cNvSpPr>
            <p:nvPr/>
          </p:nvSpPr>
          <p:spPr bwMode="auto">
            <a:xfrm>
              <a:off x="3835" y="1691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b="1">
                  <a:solidFill>
                    <a:srgbClr val="000000"/>
                  </a:solidFill>
                </a:rPr>
                <a:t>x</a:t>
              </a:r>
              <a:endParaRPr lang="it-IT" altLang="it-IT" sz="1800"/>
            </a:p>
          </p:txBody>
        </p:sp>
        <p:sp>
          <p:nvSpPr>
            <p:cNvPr id="18509" name="Rectangle 73"/>
            <p:cNvSpPr>
              <a:spLocks noChangeArrowheads="1"/>
            </p:cNvSpPr>
            <p:nvPr/>
          </p:nvSpPr>
          <p:spPr bwMode="auto">
            <a:xfrm>
              <a:off x="4466" y="1691"/>
              <a:ext cx="1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b="1">
                  <a:solidFill>
                    <a:srgbClr val="000000"/>
                  </a:solidFill>
                </a:rPr>
                <a:t>x-x</a:t>
              </a:r>
              <a:endParaRPr lang="it-IT" altLang="it-IT" sz="1800"/>
            </a:p>
          </p:txBody>
        </p:sp>
        <p:sp>
          <p:nvSpPr>
            <p:cNvPr id="18510" name="Rectangle 74"/>
            <p:cNvSpPr>
              <a:spLocks noChangeArrowheads="1"/>
            </p:cNvSpPr>
            <p:nvPr/>
          </p:nvSpPr>
          <p:spPr bwMode="auto">
            <a:xfrm>
              <a:off x="5086" y="1689"/>
              <a:ext cx="28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b="1">
                  <a:solidFill>
                    <a:srgbClr val="000000"/>
                  </a:solidFill>
                </a:rPr>
                <a:t>(x-x)</a:t>
              </a:r>
              <a:endParaRPr lang="it-IT" altLang="it-IT" sz="1800"/>
            </a:p>
          </p:txBody>
        </p:sp>
        <p:sp>
          <p:nvSpPr>
            <p:cNvPr id="18511" name="Rectangle 75"/>
            <p:cNvSpPr>
              <a:spLocks noChangeArrowheads="1"/>
            </p:cNvSpPr>
            <p:nvPr/>
          </p:nvSpPr>
          <p:spPr bwMode="auto">
            <a:xfrm>
              <a:off x="5375" y="16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100" b="1">
                  <a:solidFill>
                    <a:srgbClr val="000000"/>
                  </a:solidFill>
                </a:rPr>
                <a:t>2</a:t>
              </a:r>
              <a:endParaRPr lang="it-IT" altLang="it-IT" sz="1800"/>
            </a:p>
          </p:txBody>
        </p:sp>
        <p:sp>
          <p:nvSpPr>
            <p:cNvPr id="18512" name="Rectangle 76"/>
            <p:cNvSpPr>
              <a:spLocks noChangeArrowheads="1"/>
            </p:cNvSpPr>
            <p:nvPr/>
          </p:nvSpPr>
          <p:spPr bwMode="auto">
            <a:xfrm>
              <a:off x="3835" y="1865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6</a:t>
              </a:r>
              <a:endParaRPr lang="it-IT" altLang="it-IT" sz="1800"/>
            </a:p>
          </p:txBody>
        </p:sp>
        <p:sp>
          <p:nvSpPr>
            <p:cNvPr id="18513" name="Rectangle 77"/>
            <p:cNvSpPr>
              <a:spLocks noChangeArrowheads="1"/>
            </p:cNvSpPr>
            <p:nvPr/>
          </p:nvSpPr>
          <p:spPr bwMode="auto">
            <a:xfrm>
              <a:off x="4471" y="1865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1.4</a:t>
              </a:r>
              <a:endParaRPr lang="it-IT" altLang="it-IT" sz="1800"/>
            </a:p>
          </p:txBody>
        </p:sp>
        <p:sp>
          <p:nvSpPr>
            <p:cNvPr id="18514" name="Rectangle 78"/>
            <p:cNvSpPr>
              <a:spLocks noChangeArrowheads="1"/>
            </p:cNvSpPr>
            <p:nvPr/>
          </p:nvSpPr>
          <p:spPr bwMode="auto">
            <a:xfrm>
              <a:off x="5124" y="1865"/>
              <a:ext cx="2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1.96</a:t>
              </a:r>
              <a:endParaRPr lang="it-IT" altLang="it-IT" sz="1800"/>
            </a:p>
          </p:txBody>
        </p:sp>
        <p:sp>
          <p:nvSpPr>
            <p:cNvPr id="18515" name="Rectangle 79"/>
            <p:cNvSpPr>
              <a:spLocks noChangeArrowheads="1"/>
            </p:cNvSpPr>
            <p:nvPr/>
          </p:nvSpPr>
          <p:spPr bwMode="auto">
            <a:xfrm>
              <a:off x="3835" y="203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6</a:t>
              </a:r>
              <a:endParaRPr lang="it-IT" altLang="it-IT" sz="1800"/>
            </a:p>
          </p:txBody>
        </p:sp>
        <p:sp>
          <p:nvSpPr>
            <p:cNvPr id="18516" name="Rectangle 80"/>
            <p:cNvSpPr>
              <a:spLocks noChangeArrowheads="1"/>
            </p:cNvSpPr>
            <p:nvPr/>
          </p:nvSpPr>
          <p:spPr bwMode="auto">
            <a:xfrm>
              <a:off x="4471" y="2034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1.4</a:t>
              </a:r>
              <a:endParaRPr lang="it-IT" altLang="it-IT" sz="1800"/>
            </a:p>
          </p:txBody>
        </p:sp>
        <p:sp>
          <p:nvSpPr>
            <p:cNvPr id="18517" name="Rectangle 81"/>
            <p:cNvSpPr>
              <a:spLocks noChangeArrowheads="1"/>
            </p:cNvSpPr>
            <p:nvPr/>
          </p:nvSpPr>
          <p:spPr bwMode="auto">
            <a:xfrm>
              <a:off x="5124" y="2034"/>
              <a:ext cx="2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1.96</a:t>
              </a:r>
              <a:endParaRPr lang="it-IT" altLang="it-IT" sz="1800"/>
            </a:p>
          </p:txBody>
        </p:sp>
        <p:sp>
          <p:nvSpPr>
            <p:cNvPr id="18518" name="Rectangle 82"/>
            <p:cNvSpPr>
              <a:spLocks noChangeArrowheads="1"/>
            </p:cNvSpPr>
            <p:nvPr/>
          </p:nvSpPr>
          <p:spPr bwMode="auto">
            <a:xfrm>
              <a:off x="3835" y="2203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4</a:t>
              </a:r>
              <a:endParaRPr lang="it-IT" altLang="it-IT" sz="1800"/>
            </a:p>
          </p:txBody>
        </p:sp>
        <p:sp>
          <p:nvSpPr>
            <p:cNvPr id="18519" name="Rectangle 83"/>
            <p:cNvSpPr>
              <a:spLocks noChangeArrowheads="1"/>
            </p:cNvSpPr>
            <p:nvPr/>
          </p:nvSpPr>
          <p:spPr bwMode="auto">
            <a:xfrm>
              <a:off x="4448" y="2203"/>
              <a:ext cx="23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-0.6</a:t>
              </a:r>
              <a:endParaRPr lang="it-IT" altLang="it-IT" sz="1800"/>
            </a:p>
          </p:txBody>
        </p:sp>
        <p:sp>
          <p:nvSpPr>
            <p:cNvPr id="18520" name="Rectangle 84"/>
            <p:cNvSpPr>
              <a:spLocks noChangeArrowheads="1"/>
            </p:cNvSpPr>
            <p:nvPr/>
          </p:nvSpPr>
          <p:spPr bwMode="auto">
            <a:xfrm>
              <a:off x="5124" y="2203"/>
              <a:ext cx="2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0.36</a:t>
              </a:r>
              <a:endParaRPr lang="it-IT" altLang="it-IT" sz="1800"/>
            </a:p>
          </p:txBody>
        </p:sp>
        <p:sp>
          <p:nvSpPr>
            <p:cNvPr id="18521" name="Rectangle 85"/>
            <p:cNvSpPr>
              <a:spLocks noChangeArrowheads="1"/>
            </p:cNvSpPr>
            <p:nvPr/>
          </p:nvSpPr>
          <p:spPr bwMode="auto">
            <a:xfrm>
              <a:off x="3835" y="2372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1</a:t>
              </a:r>
              <a:endParaRPr lang="it-IT" altLang="it-IT" sz="1800"/>
            </a:p>
          </p:txBody>
        </p:sp>
        <p:sp>
          <p:nvSpPr>
            <p:cNvPr id="18522" name="Rectangle 86"/>
            <p:cNvSpPr>
              <a:spLocks noChangeArrowheads="1"/>
            </p:cNvSpPr>
            <p:nvPr/>
          </p:nvSpPr>
          <p:spPr bwMode="auto">
            <a:xfrm>
              <a:off x="4448" y="2372"/>
              <a:ext cx="23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-3.6</a:t>
              </a:r>
              <a:endParaRPr lang="it-IT" altLang="it-IT" sz="1800"/>
            </a:p>
          </p:txBody>
        </p:sp>
        <p:sp>
          <p:nvSpPr>
            <p:cNvPr id="18523" name="Rectangle 87"/>
            <p:cNvSpPr>
              <a:spLocks noChangeArrowheads="1"/>
            </p:cNvSpPr>
            <p:nvPr/>
          </p:nvSpPr>
          <p:spPr bwMode="auto">
            <a:xfrm>
              <a:off x="5057" y="2372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12.96</a:t>
              </a:r>
              <a:endParaRPr lang="it-IT" altLang="it-IT" sz="1800"/>
            </a:p>
          </p:txBody>
        </p:sp>
        <p:sp>
          <p:nvSpPr>
            <p:cNvPr id="18524" name="Rectangle 88"/>
            <p:cNvSpPr>
              <a:spLocks noChangeArrowheads="1"/>
            </p:cNvSpPr>
            <p:nvPr/>
          </p:nvSpPr>
          <p:spPr bwMode="auto">
            <a:xfrm>
              <a:off x="3835" y="253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6</a:t>
              </a:r>
              <a:endParaRPr lang="it-IT" altLang="it-IT" sz="1800"/>
            </a:p>
          </p:txBody>
        </p:sp>
        <p:sp>
          <p:nvSpPr>
            <p:cNvPr id="18525" name="Rectangle 89"/>
            <p:cNvSpPr>
              <a:spLocks noChangeArrowheads="1"/>
            </p:cNvSpPr>
            <p:nvPr/>
          </p:nvSpPr>
          <p:spPr bwMode="auto">
            <a:xfrm>
              <a:off x="4471" y="2538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1.4</a:t>
              </a:r>
              <a:endParaRPr lang="it-IT" altLang="it-IT" sz="1800"/>
            </a:p>
          </p:txBody>
        </p:sp>
        <p:sp>
          <p:nvSpPr>
            <p:cNvPr id="18526" name="Rectangle 90"/>
            <p:cNvSpPr>
              <a:spLocks noChangeArrowheads="1"/>
            </p:cNvSpPr>
            <p:nvPr/>
          </p:nvSpPr>
          <p:spPr bwMode="auto">
            <a:xfrm>
              <a:off x="5124" y="2538"/>
              <a:ext cx="2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1.96</a:t>
              </a:r>
              <a:endParaRPr lang="it-IT" altLang="it-IT" sz="1800"/>
            </a:p>
          </p:txBody>
        </p:sp>
        <p:sp>
          <p:nvSpPr>
            <p:cNvPr id="18527" name="Rectangle 91"/>
            <p:cNvSpPr>
              <a:spLocks noChangeArrowheads="1"/>
            </p:cNvSpPr>
            <p:nvPr/>
          </p:nvSpPr>
          <p:spPr bwMode="auto">
            <a:xfrm>
              <a:off x="5124" y="2715"/>
              <a:ext cx="2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b="1">
                  <a:solidFill>
                    <a:srgbClr val="000000"/>
                  </a:solidFill>
                </a:rPr>
                <a:t>19.2</a:t>
              </a:r>
              <a:endParaRPr lang="it-IT" altLang="it-IT" sz="1800"/>
            </a:p>
          </p:txBody>
        </p:sp>
        <p:sp>
          <p:nvSpPr>
            <p:cNvPr id="18528" name="Rectangle 92"/>
            <p:cNvSpPr>
              <a:spLocks noChangeArrowheads="1"/>
            </p:cNvSpPr>
            <p:nvPr/>
          </p:nvSpPr>
          <p:spPr bwMode="auto">
            <a:xfrm>
              <a:off x="5218" y="2889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4</a:t>
              </a:r>
              <a:endParaRPr lang="it-IT" altLang="it-IT" sz="1800"/>
            </a:p>
          </p:txBody>
        </p:sp>
        <p:sp>
          <p:nvSpPr>
            <p:cNvPr id="18529" name="Rectangle 93"/>
            <p:cNvSpPr>
              <a:spLocks noChangeArrowheads="1"/>
            </p:cNvSpPr>
            <p:nvPr/>
          </p:nvSpPr>
          <p:spPr bwMode="auto">
            <a:xfrm>
              <a:off x="5162" y="3059"/>
              <a:ext cx="1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</a:rPr>
                <a:t>4.8</a:t>
              </a:r>
              <a:endParaRPr lang="it-IT" altLang="it-IT" sz="1800"/>
            </a:p>
          </p:txBody>
        </p:sp>
        <p:sp>
          <p:nvSpPr>
            <p:cNvPr id="18530" name="Rectangle 94"/>
            <p:cNvSpPr>
              <a:spLocks noChangeArrowheads="1"/>
            </p:cNvSpPr>
            <p:nvPr/>
          </p:nvSpPr>
          <p:spPr bwMode="auto">
            <a:xfrm>
              <a:off x="3508" y="1654"/>
              <a:ext cx="27" cy="107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31" name="Line 95"/>
            <p:cNvSpPr>
              <a:spLocks noChangeShapeType="1"/>
            </p:cNvSpPr>
            <p:nvPr/>
          </p:nvSpPr>
          <p:spPr bwMode="auto">
            <a:xfrm>
              <a:off x="4206" y="1681"/>
              <a:ext cx="1" cy="10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Rectangle 96"/>
            <p:cNvSpPr>
              <a:spLocks noChangeArrowheads="1"/>
            </p:cNvSpPr>
            <p:nvPr/>
          </p:nvSpPr>
          <p:spPr bwMode="auto">
            <a:xfrm>
              <a:off x="4206" y="1681"/>
              <a:ext cx="13" cy="10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33" name="Line 97"/>
            <p:cNvSpPr>
              <a:spLocks noChangeShapeType="1"/>
            </p:cNvSpPr>
            <p:nvPr/>
          </p:nvSpPr>
          <p:spPr bwMode="auto">
            <a:xfrm>
              <a:off x="4898" y="1681"/>
              <a:ext cx="1" cy="10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Rectangle 98"/>
            <p:cNvSpPr>
              <a:spLocks noChangeArrowheads="1"/>
            </p:cNvSpPr>
            <p:nvPr/>
          </p:nvSpPr>
          <p:spPr bwMode="auto">
            <a:xfrm>
              <a:off x="4898" y="1681"/>
              <a:ext cx="13" cy="10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35" name="Rectangle 99"/>
            <p:cNvSpPr>
              <a:spLocks noChangeArrowheads="1"/>
            </p:cNvSpPr>
            <p:nvPr/>
          </p:nvSpPr>
          <p:spPr bwMode="auto">
            <a:xfrm>
              <a:off x="5582" y="1681"/>
              <a:ext cx="27" cy="10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36" name="Rectangle 100"/>
            <p:cNvSpPr>
              <a:spLocks noChangeArrowheads="1"/>
            </p:cNvSpPr>
            <p:nvPr/>
          </p:nvSpPr>
          <p:spPr bwMode="auto">
            <a:xfrm>
              <a:off x="3535" y="1654"/>
              <a:ext cx="2074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37" name="Line 101"/>
            <p:cNvSpPr>
              <a:spLocks noChangeShapeType="1"/>
            </p:cNvSpPr>
            <p:nvPr/>
          </p:nvSpPr>
          <p:spPr bwMode="auto">
            <a:xfrm>
              <a:off x="3535" y="1850"/>
              <a:ext cx="20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Rectangle 102"/>
            <p:cNvSpPr>
              <a:spLocks noChangeArrowheads="1"/>
            </p:cNvSpPr>
            <p:nvPr/>
          </p:nvSpPr>
          <p:spPr bwMode="auto">
            <a:xfrm>
              <a:off x="3535" y="1850"/>
              <a:ext cx="2047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39" name="Rectangle 103"/>
            <p:cNvSpPr>
              <a:spLocks noChangeArrowheads="1"/>
            </p:cNvSpPr>
            <p:nvPr/>
          </p:nvSpPr>
          <p:spPr bwMode="auto">
            <a:xfrm>
              <a:off x="3535" y="2699"/>
              <a:ext cx="207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40" name="Line 104"/>
            <p:cNvSpPr>
              <a:spLocks noChangeShapeType="1"/>
            </p:cNvSpPr>
            <p:nvPr/>
          </p:nvSpPr>
          <p:spPr bwMode="auto">
            <a:xfrm>
              <a:off x="4904" y="3044"/>
              <a:ext cx="6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Rectangle 105"/>
            <p:cNvSpPr>
              <a:spLocks noChangeArrowheads="1"/>
            </p:cNvSpPr>
            <p:nvPr/>
          </p:nvSpPr>
          <p:spPr bwMode="auto">
            <a:xfrm>
              <a:off x="4904" y="3044"/>
              <a:ext cx="693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42" name="Line 64"/>
            <p:cNvSpPr>
              <a:spLocks noChangeShapeType="1"/>
            </p:cNvSpPr>
            <p:nvPr/>
          </p:nvSpPr>
          <p:spPr bwMode="auto">
            <a:xfrm flipV="1">
              <a:off x="4581" y="172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Line 65"/>
            <p:cNvSpPr>
              <a:spLocks noChangeShapeType="1"/>
            </p:cNvSpPr>
            <p:nvPr/>
          </p:nvSpPr>
          <p:spPr bwMode="auto">
            <a:xfrm flipV="1">
              <a:off x="5239" y="172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Rectangle 107"/>
            <p:cNvSpPr>
              <a:spLocks noChangeArrowheads="1"/>
            </p:cNvSpPr>
            <p:nvPr/>
          </p:nvSpPr>
          <p:spPr bwMode="auto">
            <a:xfrm>
              <a:off x="4876" y="3067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45" name="Text Box 106"/>
            <p:cNvSpPr txBox="1">
              <a:spLocks noChangeArrowheads="1"/>
            </p:cNvSpPr>
            <p:nvPr/>
          </p:nvSpPr>
          <p:spPr bwMode="auto">
            <a:xfrm>
              <a:off x="4830" y="3022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s</a:t>
              </a:r>
              <a:r>
                <a:rPr lang="it-IT" altLang="it-IT" sz="1800" baseline="30000"/>
                <a:t>2</a:t>
              </a:r>
            </a:p>
          </p:txBody>
        </p:sp>
      </p:grpSp>
      <p:grpSp>
        <p:nvGrpSpPr>
          <p:cNvPr id="4212" name="Group 116"/>
          <p:cNvGrpSpPr>
            <a:grpSpLocks/>
          </p:cNvGrpSpPr>
          <p:nvPr/>
        </p:nvGrpSpPr>
        <p:grpSpPr bwMode="auto">
          <a:xfrm>
            <a:off x="5867400" y="981075"/>
            <a:ext cx="2449513" cy="1008063"/>
            <a:chOff x="3696" y="618"/>
            <a:chExt cx="1543" cy="635"/>
          </a:xfrm>
        </p:grpSpPr>
        <p:sp>
          <p:nvSpPr>
            <p:cNvPr id="18498" name="Line 110"/>
            <p:cNvSpPr>
              <a:spLocks noChangeShapeType="1"/>
            </p:cNvSpPr>
            <p:nvPr/>
          </p:nvSpPr>
          <p:spPr bwMode="auto">
            <a:xfrm>
              <a:off x="3696" y="618"/>
              <a:ext cx="182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Line 111"/>
            <p:cNvSpPr>
              <a:spLocks noChangeShapeType="1"/>
            </p:cNvSpPr>
            <p:nvPr/>
          </p:nvSpPr>
          <p:spPr bwMode="auto">
            <a:xfrm>
              <a:off x="4105" y="618"/>
              <a:ext cx="9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112"/>
            <p:cNvSpPr>
              <a:spLocks noChangeShapeType="1"/>
            </p:cNvSpPr>
            <p:nvPr/>
          </p:nvSpPr>
          <p:spPr bwMode="auto">
            <a:xfrm>
              <a:off x="4468" y="618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113"/>
            <p:cNvSpPr>
              <a:spLocks noChangeShapeType="1"/>
            </p:cNvSpPr>
            <p:nvPr/>
          </p:nvSpPr>
          <p:spPr bwMode="auto">
            <a:xfrm flipH="1">
              <a:off x="4740" y="618"/>
              <a:ext cx="136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Line 114"/>
            <p:cNvSpPr>
              <a:spLocks noChangeShapeType="1"/>
            </p:cNvSpPr>
            <p:nvPr/>
          </p:nvSpPr>
          <p:spPr bwMode="auto">
            <a:xfrm flipH="1">
              <a:off x="5012" y="618"/>
              <a:ext cx="22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1" name="Rectangle 115"/>
          <p:cNvSpPr>
            <a:spLocks noChangeArrowheads="1"/>
          </p:cNvSpPr>
          <p:nvPr/>
        </p:nvSpPr>
        <p:spPr bwMode="auto">
          <a:xfrm>
            <a:off x="5292725" y="188913"/>
            <a:ext cx="3600450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49601 -0.130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5989 -0.067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45677 -0.3196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40955 -0.5717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7717 -0.6662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-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" grpId="0" animBg="1"/>
      <p:bldP spid="4148" grpId="0" animBg="1"/>
      <p:bldP spid="4149" grpId="0" animBg="1"/>
      <p:bldP spid="4150" grpId="0" animBg="1"/>
      <p:bldP spid="4151" grpId="0" animBg="1"/>
      <p:bldP spid="4153" grpId="0"/>
      <p:bldP spid="4153" grpId="1"/>
      <p:bldP spid="4154" grpId="0"/>
      <p:bldP spid="4154" grpId="1"/>
      <p:bldP spid="4155" grpId="0"/>
      <p:bldP spid="4155" grpId="1"/>
      <p:bldP spid="4156" grpId="0"/>
      <p:bldP spid="4156" grpId="1"/>
      <p:bldP spid="4157" grpId="0"/>
      <p:bldP spid="4157" grpId="1"/>
      <p:bldP spid="42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375"/>
            <a:ext cx="42481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98438" y="147638"/>
          <a:ext cx="290353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4" imgW="1104900" imgH="393700" progId="Equation.3">
                  <p:embed/>
                </p:oleObj>
              </mc:Choice>
              <mc:Fallback>
                <p:oleObj name="Equation" r:id="rId4" imgW="11049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47638"/>
                        <a:ext cx="290353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3355975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Gradi di libertà = 5-1= 4</a:t>
            </a:r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4427538" y="2122488"/>
            <a:ext cx="2641600" cy="1490662"/>
          </a:xfrm>
          <a:custGeom>
            <a:avLst/>
            <a:gdLst>
              <a:gd name="T0" fmla="*/ 0 w 1664"/>
              <a:gd name="T1" fmla="*/ 0 h 939"/>
              <a:gd name="T2" fmla="*/ 2147483646 w 1664"/>
              <a:gd name="T3" fmla="*/ 2147483646 h 9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64" h="939">
                <a:moveTo>
                  <a:pt x="0" y="0"/>
                </a:moveTo>
                <a:cubicBezTo>
                  <a:pt x="1475" y="5"/>
                  <a:pt x="1664" y="12"/>
                  <a:pt x="1664" y="93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43438" y="3500438"/>
            <a:ext cx="3529012" cy="215900"/>
          </a:xfrm>
          <a:prstGeom prst="rect">
            <a:avLst/>
          </a:prstGeom>
          <a:noFill/>
          <a:ln w="9525">
            <a:solidFill>
              <a:srgbClr val="DE334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581525" y="2882900"/>
            <a:ext cx="3657600" cy="835025"/>
          </a:xfrm>
          <a:prstGeom prst="rect">
            <a:avLst/>
          </a:prstGeom>
          <a:solidFill>
            <a:srgbClr val="CCFFCC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3798888" y="3606800"/>
            <a:ext cx="642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382588" y="3990975"/>
            <a:ext cx="3525837" cy="2052638"/>
            <a:chOff x="215" y="2836"/>
            <a:chExt cx="2221" cy="1293"/>
          </a:xfrm>
        </p:grpSpPr>
        <p:sp>
          <p:nvSpPr>
            <p:cNvPr id="19472" name="Text Box 9"/>
            <p:cNvSpPr txBox="1">
              <a:spLocks noChangeArrowheads="1"/>
            </p:cNvSpPr>
            <p:nvPr/>
          </p:nvSpPr>
          <p:spPr bwMode="auto">
            <a:xfrm>
              <a:off x="215" y="2836"/>
              <a:ext cx="2221" cy="12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 b="1"/>
                <a:t>Attenzione</a:t>
              </a:r>
              <a:br>
                <a:rPr lang="it-IT" altLang="it-IT" sz="2000" b="1"/>
              </a:br>
              <a:r>
                <a:rPr lang="it-IT" altLang="it-IT" sz="800" b="1"/>
                <a:t/>
              </a:r>
              <a:br>
                <a:rPr lang="it-IT" altLang="it-IT" sz="800" b="1"/>
              </a:br>
              <a:r>
                <a:rPr lang="it-IT" altLang="it-IT" sz="2000"/>
                <a:t>Il test è effettivamente valido solo se: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/>
                <a:t>   n &gt; 6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/>
                <a:t>   x &gt; 1</a:t>
              </a:r>
            </a:p>
          </p:txBody>
        </p:sp>
        <p:sp>
          <p:nvSpPr>
            <p:cNvPr id="19473" name="Line 10"/>
            <p:cNvSpPr>
              <a:spLocks noChangeShapeType="1"/>
            </p:cNvSpPr>
            <p:nvPr/>
          </p:nvSpPr>
          <p:spPr bwMode="auto">
            <a:xfrm>
              <a:off x="401" y="3957"/>
              <a:ext cx="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Oval 11"/>
            <p:cNvSpPr>
              <a:spLocks noChangeArrowheads="1"/>
            </p:cNvSpPr>
            <p:nvPr/>
          </p:nvSpPr>
          <p:spPr bwMode="auto">
            <a:xfrm>
              <a:off x="292" y="3704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5" name="Oval 12"/>
            <p:cNvSpPr>
              <a:spLocks noChangeArrowheads="1"/>
            </p:cNvSpPr>
            <p:nvPr/>
          </p:nvSpPr>
          <p:spPr bwMode="auto">
            <a:xfrm>
              <a:off x="290" y="3986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799138" y="6165850"/>
            <a:ext cx="1169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p(</a:t>
            </a:r>
            <a:r>
              <a:rPr lang="it-IT" altLang="it-IT" sz="1400" b="1">
                <a:latin typeface="Symbol" panose="05050102010706020507" pitchFamily="18" charset="2"/>
              </a:rPr>
              <a:t>C</a:t>
            </a:r>
            <a:r>
              <a:rPr lang="it-IT" altLang="it-IT" sz="1400" b="1" baseline="30000"/>
              <a:t>2</a:t>
            </a:r>
            <a:r>
              <a:rPr lang="it-IT" altLang="it-IT" sz="1400" b="1"/>
              <a:t>)=0.05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270750" y="6132513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p(</a:t>
            </a:r>
            <a:r>
              <a:rPr lang="it-IT" altLang="it-IT" sz="1400" b="1">
                <a:latin typeface="Symbol" panose="05050102010706020507" pitchFamily="18" charset="2"/>
              </a:rPr>
              <a:t>C</a:t>
            </a:r>
            <a:r>
              <a:rPr lang="it-IT" altLang="it-IT" sz="1400" b="1" baseline="30000"/>
              <a:t>2</a:t>
            </a:r>
            <a:r>
              <a:rPr lang="it-IT" altLang="it-IT" sz="1400" b="1"/>
              <a:t>)=0.95</a:t>
            </a:r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3167063" y="155575"/>
            <a:ext cx="5643562" cy="930275"/>
            <a:chOff x="1995" y="98"/>
            <a:chExt cx="3555" cy="586"/>
          </a:xfrm>
        </p:grpSpPr>
        <p:sp>
          <p:nvSpPr>
            <p:cNvPr id="19470" name="AutoShape 16"/>
            <p:cNvSpPr>
              <a:spLocks/>
            </p:cNvSpPr>
            <p:nvPr/>
          </p:nvSpPr>
          <p:spPr bwMode="auto">
            <a:xfrm>
              <a:off x="1995" y="137"/>
              <a:ext cx="253" cy="547"/>
            </a:xfrm>
            <a:prstGeom prst="leftBrace">
              <a:avLst>
                <a:gd name="adj1" fmla="val 180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1" name="Text Box 17"/>
            <p:cNvSpPr txBox="1">
              <a:spLocks noChangeArrowheads="1"/>
            </p:cNvSpPr>
            <p:nvPr/>
          </p:nvSpPr>
          <p:spPr bwMode="auto">
            <a:xfrm>
              <a:off x="2276" y="98"/>
              <a:ext cx="327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&lt;1 </a:t>
              </a:r>
              <a:r>
                <a:rPr lang="it-IT" altLang="it-IT" sz="1800">
                  <a:sym typeface="Wingdings" panose="05000000000000000000" pitchFamily="2" charset="2"/>
                </a:rPr>
                <a:t> bassa variabilità, pattern regolare</a:t>
              </a:r>
              <a:br>
                <a:rPr lang="it-IT" altLang="it-IT" sz="1800">
                  <a:sym typeface="Wingdings" panose="05000000000000000000" pitchFamily="2" charset="2"/>
                </a:rPr>
              </a:br>
              <a:r>
                <a:rPr lang="it-IT" altLang="it-IT" sz="180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≈1  </a:t>
              </a:r>
              <a:r>
                <a:rPr lang="it-IT" altLang="it-IT" sz="1800">
                  <a:cs typeface="Times New Roman" panose="02020603050405020304" pitchFamily="18" charset="0"/>
                  <a:sym typeface="Wingdings" panose="05000000000000000000" pitchFamily="2" charset="2"/>
                </a:rPr>
                <a:t>media=varianza, pattern casuale (Poisson)</a:t>
              </a:r>
              <a:br>
                <a:rPr lang="it-IT" altLang="it-IT" sz="1800">
                  <a:cs typeface="Times New Roman" panose="02020603050405020304" pitchFamily="18" charset="0"/>
                  <a:sym typeface="Wingdings" panose="05000000000000000000" pitchFamily="2" charset="2"/>
                </a:rPr>
              </a:br>
              <a:r>
                <a:rPr lang="it-IT" altLang="it-IT" sz="1800">
                  <a:cs typeface="Times New Roman" panose="02020603050405020304" pitchFamily="18" charset="0"/>
                  <a:sym typeface="Wingdings" panose="05000000000000000000" pitchFamily="2" charset="2"/>
                </a:rPr>
                <a:t>&gt;1  alta variabilità, pattern aggregato</a:t>
              </a:r>
              <a:endParaRPr lang="it-IT" altLang="it-IT" sz="1800"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4595" name="Object 19"/>
          <p:cNvGraphicFramePr>
            <a:graphicFrameLocks noChangeAspect="1"/>
          </p:cNvGraphicFramePr>
          <p:nvPr/>
        </p:nvGraphicFramePr>
        <p:xfrm>
          <a:off x="155575" y="1616075"/>
          <a:ext cx="43053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6" imgW="1637589" imgH="393529" progId="Equation.3">
                  <p:embed/>
                </p:oleObj>
              </mc:Choice>
              <mc:Fallback>
                <p:oleObj name="Equation" r:id="rId6" imgW="1637589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616075"/>
                        <a:ext cx="43053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2" grpId="0" animBg="1"/>
      <p:bldP spid="24583" grpId="0" animBg="1"/>
      <p:bldP spid="24584" grpId="0" animBg="1"/>
      <p:bldP spid="24590" grpId="0"/>
      <p:bldP spid="245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it-IT" altLang="en-US" smtClean="0">
                <a:solidFill>
                  <a:srgbClr val="0070C0"/>
                </a:solidFill>
              </a:rPr>
              <a:t>Per testare un valore di R</a:t>
            </a:r>
            <a:endParaRPr lang="en-US" altLang="en-US" smtClean="0">
              <a:solidFill>
                <a:srgbClr val="0070C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708525"/>
          </a:xfrm>
        </p:spPr>
        <p:txBody>
          <a:bodyPr/>
          <a:lstStyle/>
          <a:p>
            <a:r>
              <a:rPr lang="it-IT" altLang="en-US" sz="2800" smtClean="0"/>
              <a:t>R è distribuito come </a:t>
            </a:r>
            <a:r>
              <a:rPr lang="it-IT" altLang="en-US" sz="2800" smtClean="0">
                <a:latin typeface="Symbol" panose="05050102010706020507" pitchFamily="18" charset="2"/>
              </a:rPr>
              <a:t>c</a:t>
            </a:r>
            <a:r>
              <a:rPr lang="it-IT" altLang="en-US" sz="2800" baseline="30000" smtClean="0"/>
              <a:t>2</a:t>
            </a:r>
          </a:p>
          <a:p>
            <a:r>
              <a:rPr lang="it-IT" altLang="en-US" sz="2800" smtClean="0"/>
              <a:t>Si può usare la funzione di Excel:</a:t>
            </a:r>
          </a:p>
          <a:p>
            <a:pPr marL="457200" lvl="1" indent="0">
              <a:buFontTx/>
              <a:buNone/>
            </a:pPr>
            <a:r>
              <a:rPr lang="en-US" altLang="en-US" smtClean="0"/>
              <a:t>DISTRIB.CHI.QUAD(R;gradi di libertà;VERO)</a:t>
            </a:r>
          </a:p>
          <a:p>
            <a:pPr marL="457200" lvl="1" indent="0">
              <a:buFontTx/>
              <a:buNone/>
            </a:pPr>
            <a:r>
              <a:rPr lang="en-US" altLang="en-US" smtClean="0"/>
              <a:t>o, in inglese,</a:t>
            </a:r>
            <a:br>
              <a:rPr lang="en-US" altLang="en-US" smtClean="0"/>
            </a:br>
            <a:r>
              <a:rPr lang="en-US" altLang="en-US" smtClean="0"/>
              <a:t>CHISQ.DIST(R,gradi di libertà,TRUE)</a:t>
            </a:r>
          </a:p>
          <a:p>
            <a:r>
              <a:rPr lang="it-IT" altLang="en-US" sz="2800" smtClean="0"/>
              <a:t>Se il risultato è &gt;0.05 si rigetta l’ipotesi nulla di distribuzione regolare, se è &lt;0.95 si rigetta l’ipotesi nulla di distribuzione aggregata (test a 1 coda). Se non è compreso fra 0.025 e 0.975, si rigetta l’ipotesi nulla di distribuzione casuale (test a 2 code).</a:t>
            </a:r>
            <a:endParaRPr lang="en-US" altLang="en-US" sz="2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11113" y="404813"/>
            <a:ext cx="9120188" cy="6191250"/>
            <a:chOff x="-7" y="255"/>
            <a:chExt cx="5745" cy="390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" y="255"/>
              <a:ext cx="5745" cy="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2563" y="3929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2971" y="3838"/>
              <a:ext cx="34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2517" y="3884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1400">
                  <a:latin typeface="Times" panose="02020603050405020304" pitchFamily="18" charset="0"/>
                </a:rPr>
                <a:t>0.0514</a:t>
              </a: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2949" y="3828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1400">
                  <a:latin typeface="Times" panose="02020603050405020304" pitchFamily="18" charset="0"/>
                </a:rPr>
                <a:t>0.0412</a:t>
              </a: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969" y="3884"/>
              <a:ext cx="27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3924" y="3873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1400">
                  <a:latin typeface="Times" panose="02020603050405020304" pitchFamily="18" charset="0"/>
                </a:rPr>
                <a:t>0.070</a:t>
              </a: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445" y="3884"/>
              <a:ext cx="27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4400" y="3873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1400">
                  <a:latin typeface="Times" panose="02020603050405020304" pitchFamily="18" charset="0"/>
                </a:rPr>
                <a:t>0.037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2150"/>
            <a:ext cx="7315200" cy="5486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82" name="Freeform 30"/>
          <p:cNvSpPr>
            <a:spLocks/>
          </p:cNvSpPr>
          <p:nvPr/>
        </p:nvSpPr>
        <p:spPr bwMode="auto">
          <a:xfrm>
            <a:off x="1116013" y="4868863"/>
            <a:ext cx="630237" cy="320675"/>
          </a:xfrm>
          <a:custGeom>
            <a:avLst/>
            <a:gdLst>
              <a:gd name="T0" fmla="*/ 375502190 w 397"/>
              <a:gd name="T1" fmla="*/ 0 h 202"/>
              <a:gd name="T2" fmla="*/ 0 w 397"/>
              <a:gd name="T3" fmla="*/ 312499375 h 202"/>
              <a:gd name="T4" fmla="*/ 657759466 w 397"/>
              <a:gd name="T5" fmla="*/ 509071563 h 202"/>
              <a:gd name="T6" fmla="*/ 1000500444 w 397"/>
              <a:gd name="T7" fmla="*/ 166330313 h 202"/>
              <a:gd name="T8" fmla="*/ 375502190 w 397"/>
              <a:gd name="T9" fmla="*/ 0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7" h="202">
                <a:moveTo>
                  <a:pt x="149" y="0"/>
                </a:moveTo>
                <a:lnTo>
                  <a:pt x="0" y="124"/>
                </a:lnTo>
                <a:lnTo>
                  <a:pt x="261" y="202"/>
                </a:lnTo>
                <a:lnTo>
                  <a:pt x="397" y="66"/>
                </a:lnTo>
                <a:lnTo>
                  <a:pt x="149" y="0"/>
                </a:lnTo>
                <a:close/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86" name="Group 34"/>
          <p:cNvGrpSpPr>
            <a:grpSpLocks/>
          </p:cNvGrpSpPr>
          <p:nvPr/>
        </p:nvGrpSpPr>
        <p:grpSpPr bwMode="auto">
          <a:xfrm>
            <a:off x="1725613" y="1196975"/>
            <a:ext cx="6359525" cy="3776663"/>
            <a:chOff x="1087" y="754"/>
            <a:chExt cx="4006" cy="2379"/>
          </a:xfrm>
        </p:grpSpPr>
        <p:sp>
          <p:nvSpPr>
            <p:cNvPr id="4101" name="Rectangle 29"/>
            <p:cNvSpPr>
              <a:spLocks noChangeArrowheads="1"/>
            </p:cNvSpPr>
            <p:nvPr/>
          </p:nvSpPr>
          <p:spPr bwMode="auto">
            <a:xfrm>
              <a:off x="1973" y="754"/>
              <a:ext cx="3120" cy="23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4102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45"/>
              <a:ext cx="2939" cy="2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3" name="Line 31"/>
            <p:cNvSpPr>
              <a:spLocks noChangeShapeType="1"/>
            </p:cNvSpPr>
            <p:nvPr/>
          </p:nvSpPr>
          <p:spPr bwMode="auto">
            <a:xfrm flipV="1">
              <a:off x="1094" y="769"/>
              <a:ext cx="882" cy="236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Line 33"/>
            <p:cNvSpPr>
              <a:spLocks noChangeShapeType="1"/>
            </p:cNvSpPr>
            <p:nvPr/>
          </p:nvSpPr>
          <p:spPr bwMode="auto">
            <a:xfrm flipV="1">
              <a:off x="1087" y="3101"/>
              <a:ext cx="892" cy="2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63282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6250"/>
            <a:ext cx="8713787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ChangeAspect="1" noChangeArrowheads="1"/>
          </p:cNvSpPr>
          <p:nvPr/>
        </p:nvSpPr>
        <p:spPr bwMode="auto">
          <a:xfrm>
            <a:off x="7812088" y="815975"/>
            <a:ext cx="809625" cy="809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2733675" y="815975"/>
            <a:ext cx="5888038" cy="4911725"/>
            <a:chOff x="1722" y="514"/>
            <a:chExt cx="3709" cy="3094"/>
          </a:xfrm>
        </p:grpSpPr>
        <p:sp>
          <p:nvSpPr>
            <p:cNvPr id="23557" name="Line 8"/>
            <p:cNvSpPr>
              <a:spLocks noChangeShapeType="1"/>
            </p:cNvSpPr>
            <p:nvPr/>
          </p:nvSpPr>
          <p:spPr bwMode="auto">
            <a:xfrm flipH="1">
              <a:off x="1722" y="514"/>
              <a:ext cx="3199" cy="7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9"/>
            <p:cNvSpPr>
              <a:spLocks noChangeShapeType="1"/>
            </p:cNvSpPr>
            <p:nvPr/>
          </p:nvSpPr>
          <p:spPr bwMode="auto">
            <a:xfrm flipH="1">
              <a:off x="1722" y="1024"/>
              <a:ext cx="3199" cy="2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Line 10"/>
            <p:cNvSpPr>
              <a:spLocks noChangeShapeType="1"/>
            </p:cNvSpPr>
            <p:nvPr/>
          </p:nvSpPr>
          <p:spPr bwMode="auto">
            <a:xfrm flipH="1">
              <a:off x="4038" y="1024"/>
              <a:ext cx="1393" cy="2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11"/>
            <p:cNvSpPr>
              <a:spLocks noChangeShapeType="1"/>
            </p:cNvSpPr>
            <p:nvPr/>
          </p:nvSpPr>
          <p:spPr bwMode="auto">
            <a:xfrm flipH="1">
              <a:off x="4038" y="514"/>
              <a:ext cx="1393" cy="7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25" y="1295"/>
              <a:ext cx="2310" cy="23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871538"/>
            <a:ext cx="81819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47750"/>
            <a:ext cx="71628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81088"/>
            <a:ext cx="70485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476375" y="515938"/>
            <a:ext cx="6816725" cy="6342062"/>
            <a:chOff x="912" y="162"/>
            <a:chExt cx="4294" cy="399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62"/>
              <a:ext cx="4294" cy="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930" y="3612"/>
              <a:ext cx="4173" cy="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76200" y="1628775"/>
            <a:ext cx="8991600" cy="3983038"/>
            <a:chOff x="48" y="905"/>
            <a:chExt cx="5664" cy="2509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905"/>
              <a:ext cx="5664" cy="2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204" y="3067"/>
              <a:ext cx="127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38"/>
            <a:ext cx="6189663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5250" y="5762625"/>
            <a:ext cx="6048375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90875" y="3817938"/>
            <a:ext cx="1152525" cy="1800225"/>
          </a:xfrm>
          <a:prstGeom prst="rect">
            <a:avLst/>
          </a:prstGeom>
          <a:noFill/>
          <a:ln w="28575">
            <a:solidFill>
              <a:srgbClr val="DE334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3190875" y="865188"/>
            <a:ext cx="5376863" cy="4752975"/>
            <a:chOff x="2154" y="300"/>
            <a:chExt cx="3387" cy="2994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436"/>
              <a:ext cx="1981" cy="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3560" y="300"/>
              <a:ext cx="1951" cy="2676"/>
            </a:xfrm>
            <a:prstGeom prst="rect">
              <a:avLst/>
            </a:prstGeom>
            <a:noFill/>
            <a:ln w="28575">
              <a:solidFill>
                <a:srgbClr val="DE3345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 flipV="1">
              <a:off x="2154" y="300"/>
              <a:ext cx="1406" cy="1860"/>
            </a:xfrm>
            <a:prstGeom prst="line">
              <a:avLst/>
            </a:prstGeom>
            <a:noFill/>
            <a:ln w="9525">
              <a:solidFill>
                <a:srgbClr val="DE334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V="1">
              <a:off x="2880" y="2976"/>
              <a:ext cx="2631" cy="318"/>
            </a:xfrm>
            <a:prstGeom prst="line">
              <a:avLst/>
            </a:prstGeom>
            <a:noFill/>
            <a:ln w="9525">
              <a:solidFill>
                <a:srgbClr val="DE334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V="1">
              <a:off x="2880" y="1661"/>
              <a:ext cx="680" cy="499"/>
            </a:xfrm>
            <a:prstGeom prst="line">
              <a:avLst/>
            </a:prstGeom>
            <a:noFill/>
            <a:ln w="9525">
              <a:solidFill>
                <a:srgbClr val="DE334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V="1">
              <a:off x="2154" y="2976"/>
              <a:ext cx="1406" cy="318"/>
            </a:xfrm>
            <a:prstGeom prst="line">
              <a:avLst/>
            </a:prstGeom>
            <a:noFill/>
            <a:ln w="9525">
              <a:solidFill>
                <a:srgbClr val="DE334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2773363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87363"/>
            <a:ext cx="2773362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76250"/>
            <a:ext cx="277336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55650" y="4724400"/>
            <a:ext cx="17732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" panose="02020603050405020304" pitchFamily="18" charset="0"/>
              </a:rPr>
              <a:t>distribuzione</a:t>
            </a:r>
            <a:br>
              <a:rPr lang="it-IT" altLang="it-IT" sz="2400">
                <a:latin typeface="Times" panose="02020603050405020304" pitchFamily="18" charset="0"/>
              </a:rPr>
            </a:br>
            <a:r>
              <a:rPr lang="it-IT" altLang="it-IT" sz="2400">
                <a:latin typeface="Times" panose="02020603050405020304" pitchFamily="18" charset="0"/>
              </a:rPr>
              <a:t>regolare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" panose="02020603050405020304" pitchFamily="18" charset="0"/>
              </a:rPr>
              <a:t>N=50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684588" y="4724400"/>
            <a:ext cx="17732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" panose="02020603050405020304" pitchFamily="18" charset="0"/>
              </a:rPr>
              <a:t>distribuzione</a:t>
            </a:r>
            <a:br>
              <a:rPr lang="it-IT" altLang="it-IT" sz="2400">
                <a:latin typeface="Times" panose="02020603050405020304" pitchFamily="18" charset="0"/>
              </a:rPr>
            </a:br>
            <a:r>
              <a:rPr lang="it-IT" altLang="it-IT" sz="2400">
                <a:latin typeface="Times" panose="02020603050405020304" pitchFamily="18" charset="0"/>
              </a:rPr>
              <a:t>casuale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" panose="02020603050405020304" pitchFamily="18" charset="0"/>
              </a:rPr>
              <a:t>N=50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588125" y="4724400"/>
            <a:ext cx="17732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" panose="02020603050405020304" pitchFamily="18" charset="0"/>
              </a:rPr>
              <a:t>distribuzione</a:t>
            </a:r>
            <a:br>
              <a:rPr lang="it-IT" altLang="it-IT" sz="2400">
                <a:latin typeface="Times" panose="02020603050405020304" pitchFamily="18" charset="0"/>
              </a:rPr>
            </a:br>
            <a:r>
              <a:rPr lang="it-IT" altLang="it-IT" sz="2400">
                <a:latin typeface="Times" panose="02020603050405020304" pitchFamily="18" charset="0"/>
              </a:rPr>
              <a:t>aggregata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" panose="02020603050405020304" pitchFamily="18" charset="0"/>
              </a:rPr>
              <a:t>N=50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156</Words>
  <Application>Microsoft Office PowerPoint</Application>
  <PresentationFormat>On-screen Show (4:3)</PresentationFormat>
  <Paragraphs>61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</vt:lpstr>
      <vt:lpstr>Symbol</vt:lpstr>
      <vt:lpstr>Wingdings</vt:lpstr>
      <vt:lpstr>Times New Roman</vt:lpstr>
      <vt:lpstr>Default Design</vt:lpstr>
      <vt:lpstr>Microsoft Equation 3.0</vt:lpstr>
      <vt:lpstr>Le modalità di dispersione degli organismi nello spazio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 testare un valore di R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Michele Scardi</dc:creator>
  <cp:lastModifiedBy>ms</cp:lastModifiedBy>
  <cp:revision>14</cp:revision>
  <dcterms:created xsi:type="dcterms:W3CDTF">2004-06-03T22:22:04Z</dcterms:created>
  <dcterms:modified xsi:type="dcterms:W3CDTF">2023-01-05T15:38:55Z</dcterms:modified>
</cp:coreProperties>
</file>