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7" r:id="rId2"/>
    <p:sldId id="259" r:id="rId3"/>
    <p:sldId id="256" r:id="rId4"/>
    <p:sldId id="271" r:id="rId5"/>
    <p:sldId id="273" r:id="rId6"/>
    <p:sldId id="272" r:id="rId7"/>
    <p:sldId id="263" r:id="rId8"/>
    <p:sldId id="276" r:id="rId9"/>
    <p:sldId id="274" r:id="rId10"/>
    <p:sldId id="270" r:id="rId11"/>
    <p:sldId id="262" r:id="rId12"/>
    <p:sldId id="266" r:id="rId13"/>
    <p:sldId id="269" r:id="rId14"/>
    <p:sldId id="288" r:id="rId15"/>
    <p:sldId id="279" r:id="rId16"/>
    <p:sldId id="286" r:id="rId17"/>
    <p:sldId id="280" r:id="rId18"/>
    <p:sldId id="287" r:id="rId19"/>
    <p:sldId id="281" r:id="rId20"/>
    <p:sldId id="277" r:id="rId21"/>
    <p:sldId id="282" r:id="rId22"/>
    <p:sldId id="278" r:id="rId23"/>
    <p:sldId id="306" r:id="rId24"/>
    <p:sldId id="289" r:id="rId25"/>
    <p:sldId id="265" r:id="rId26"/>
    <p:sldId id="267" r:id="rId27"/>
    <p:sldId id="335" r:id="rId28"/>
    <p:sldId id="268" r:id="rId29"/>
    <p:sldId id="290" r:id="rId30"/>
    <p:sldId id="291" r:id="rId31"/>
    <p:sldId id="285" r:id="rId32"/>
    <p:sldId id="275" r:id="rId33"/>
    <p:sldId id="293" r:id="rId34"/>
    <p:sldId id="294" r:id="rId35"/>
    <p:sldId id="296" r:id="rId36"/>
    <p:sldId id="292" r:id="rId37"/>
    <p:sldId id="258" r:id="rId38"/>
    <p:sldId id="297" r:id="rId39"/>
    <p:sldId id="307" r:id="rId40"/>
    <p:sldId id="308" r:id="rId41"/>
    <p:sldId id="309" r:id="rId42"/>
    <p:sldId id="310" r:id="rId43"/>
    <p:sldId id="318" r:id="rId44"/>
    <p:sldId id="320" r:id="rId45"/>
    <p:sldId id="319" r:id="rId46"/>
    <p:sldId id="322" r:id="rId47"/>
    <p:sldId id="321" r:id="rId48"/>
    <p:sldId id="329" r:id="rId49"/>
    <p:sldId id="328" r:id="rId50"/>
    <p:sldId id="323" r:id="rId51"/>
    <p:sldId id="325" r:id="rId52"/>
    <p:sldId id="324" r:id="rId53"/>
    <p:sldId id="330" r:id="rId54"/>
    <p:sldId id="331" r:id="rId55"/>
    <p:sldId id="332" r:id="rId56"/>
    <p:sldId id="333" r:id="rId57"/>
    <p:sldId id="334" r:id="rId58"/>
    <p:sldId id="326" r:id="rId59"/>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FF99FF"/>
    <a:srgbClr val="800000"/>
    <a:srgbClr val="FF9999"/>
    <a:srgbClr val="DDDDDD"/>
    <a:srgbClr val="FF0000"/>
    <a:srgbClr val="FFFF0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118" d="100"/>
          <a:sy n="118" d="100"/>
        </p:scale>
        <p:origin x="1666" y="8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1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it-IT"/>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it-IT"/>
          </a:p>
        </p:txBody>
      </p:sp>
      <p:sp>
        <p:nvSpPr>
          <p:cNvPr id="20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noProof="0" smtClean="0"/>
              <a:t>Click to edit Master text styles</a:t>
            </a:r>
          </a:p>
          <a:p>
            <a:pPr lvl="1"/>
            <a:r>
              <a:rPr lang="it-IT" noProof="0" smtClean="0"/>
              <a:t>Second level</a:t>
            </a:r>
          </a:p>
          <a:p>
            <a:pPr lvl="2"/>
            <a:r>
              <a:rPr lang="it-IT" noProof="0" smtClean="0"/>
              <a:t>Third level</a:t>
            </a:r>
          </a:p>
          <a:p>
            <a:pPr lvl="3"/>
            <a:r>
              <a:rPr lang="it-IT" noProof="0" smtClean="0"/>
              <a:t>Fourth level</a:t>
            </a:r>
          </a:p>
          <a:p>
            <a:pPr lvl="4"/>
            <a:r>
              <a:rPr lang="it-IT" noProof="0" smtClean="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it-IT"/>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369C133-0FD4-4044-854F-23F59122A55E}" type="slidenum">
              <a:rPr lang="it-IT" altLang="en-US"/>
              <a:pPr>
                <a:defRPr/>
              </a:pPr>
              <a:t>‹#›</a:t>
            </a:fld>
            <a:endParaRPr lang="it-IT" altLang="en-US"/>
          </a:p>
        </p:txBody>
      </p:sp>
    </p:spTree>
    <p:extLst>
      <p:ext uri="{BB962C8B-B14F-4D97-AF65-F5344CB8AC3E}">
        <p14:creationId xmlns:p14="http://schemas.microsoft.com/office/powerpoint/2010/main" val="23940123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0780A51-F82B-4CF6-A7E0-82D11DC74DBB}" type="slidenum">
              <a:rPr lang="it-IT" altLang="en-US" smtClean="0"/>
              <a:pPr>
                <a:spcBef>
                  <a:spcPct val="0"/>
                </a:spcBef>
              </a:pPr>
              <a:t>4</a:t>
            </a:fld>
            <a:endParaRPr lang="it-IT" altLang="en-US" smtClean="0"/>
          </a:p>
        </p:txBody>
      </p:sp>
      <p:sp>
        <p:nvSpPr>
          <p:cNvPr id="7171" name="Rectangle 2"/>
          <p:cNvSpPr>
            <a:spLocks noRot="1" noChangeArrowheads="1" noTextEdit="1"/>
          </p:cNvSpPr>
          <p:nvPr>
            <p:ph type="sldImg"/>
          </p:nvPr>
        </p:nvSpPr>
        <p:spPr>
          <a:ln/>
        </p:spPr>
      </p:sp>
      <p:sp>
        <p:nvSpPr>
          <p:cNvPr id="7172"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7912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F70C512-276C-42BE-9D74-ECAD95327E86}" type="slidenum">
              <a:rPr lang="it-IT" altLang="en-US" smtClean="0"/>
              <a:pPr>
                <a:spcBef>
                  <a:spcPct val="0"/>
                </a:spcBef>
              </a:pPr>
              <a:t>19</a:t>
            </a:fld>
            <a:endParaRPr lang="it-IT" altLang="en-US" smtClean="0"/>
          </a:p>
        </p:txBody>
      </p:sp>
      <p:sp>
        <p:nvSpPr>
          <p:cNvPr id="31747" name="Rectangle 2"/>
          <p:cNvSpPr>
            <a:spLocks noRot="1" noChangeArrowheads="1" noTextEdit="1"/>
          </p:cNvSpPr>
          <p:nvPr>
            <p:ph type="sldImg"/>
          </p:nvPr>
        </p:nvSpPr>
        <p:spPr>
          <a:ln/>
        </p:spPr>
      </p:sp>
      <p:sp>
        <p:nvSpPr>
          <p:cNvPr id="31748"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6782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D51ABC0-130C-4E4B-805A-C4A6875088D4}" type="slidenum">
              <a:rPr lang="it-IT" altLang="en-US" smtClean="0"/>
              <a:pPr>
                <a:spcBef>
                  <a:spcPct val="0"/>
                </a:spcBef>
              </a:pPr>
              <a:t>20</a:t>
            </a:fld>
            <a:endParaRPr lang="it-IT" altLang="en-US" smtClean="0"/>
          </a:p>
        </p:txBody>
      </p:sp>
      <p:sp>
        <p:nvSpPr>
          <p:cNvPr id="33795" name="Rectangle 2"/>
          <p:cNvSpPr>
            <a:spLocks noRot="1" noChangeArrowheads="1" noTextEdit="1"/>
          </p:cNvSpPr>
          <p:nvPr>
            <p:ph type="sldImg"/>
          </p:nvPr>
        </p:nvSpPr>
        <p:spPr>
          <a:ln/>
        </p:spPr>
      </p:sp>
      <p:sp>
        <p:nvSpPr>
          <p:cNvPr id="33796"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4118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4B1FB69-CE28-4870-A15B-F39CBC495D9D}" type="slidenum">
              <a:rPr lang="it-IT" altLang="en-US" smtClean="0"/>
              <a:pPr>
                <a:spcBef>
                  <a:spcPct val="0"/>
                </a:spcBef>
              </a:pPr>
              <a:t>21</a:t>
            </a:fld>
            <a:endParaRPr lang="it-IT" altLang="en-US" smtClean="0"/>
          </a:p>
        </p:txBody>
      </p:sp>
      <p:sp>
        <p:nvSpPr>
          <p:cNvPr id="35843" name="Rectangle 2"/>
          <p:cNvSpPr>
            <a:spLocks noRot="1" noChangeArrowheads="1" noTextEdit="1"/>
          </p:cNvSpPr>
          <p:nvPr>
            <p:ph type="sldImg"/>
          </p:nvPr>
        </p:nvSpPr>
        <p:spPr>
          <a:ln/>
        </p:spPr>
      </p:sp>
      <p:sp>
        <p:nvSpPr>
          <p:cNvPr id="35844"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8148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0F8E3E5-2DA1-433E-A4DC-53923AC857D9}" type="slidenum">
              <a:rPr lang="it-IT" altLang="en-US" smtClean="0"/>
              <a:pPr>
                <a:spcBef>
                  <a:spcPct val="0"/>
                </a:spcBef>
              </a:pPr>
              <a:t>22</a:t>
            </a:fld>
            <a:endParaRPr lang="it-IT" altLang="en-US" smtClean="0"/>
          </a:p>
        </p:txBody>
      </p:sp>
      <p:sp>
        <p:nvSpPr>
          <p:cNvPr id="37891" name="Rectangle 2"/>
          <p:cNvSpPr>
            <a:spLocks noRot="1" noChangeArrowheads="1" noTextEdit="1"/>
          </p:cNvSpPr>
          <p:nvPr>
            <p:ph type="sldImg"/>
          </p:nvPr>
        </p:nvSpPr>
        <p:spPr>
          <a:ln/>
        </p:spPr>
      </p:sp>
      <p:sp>
        <p:nvSpPr>
          <p:cNvPr id="37892"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7523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14F5C15-55E9-4EB0-B16E-7328431A862E}" type="slidenum">
              <a:rPr lang="it-IT" altLang="en-US" smtClean="0"/>
              <a:pPr>
                <a:spcBef>
                  <a:spcPct val="0"/>
                </a:spcBef>
              </a:pPr>
              <a:t>24</a:t>
            </a:fld>
            <a:endParaRPr lang="it-IT" altLang="en-US" smtClean="0"/>
          </a:p>
        </p:txBody>
      </p:sp>
      <p:sp>
        <p:nvSpPr>
          <p:cNvPr id="40963" name="Rectangle 2"/>
          <p:cNvSpPr>
            <a:spLocks noRot="1" noChangeArrowheads="1" noTextEdit="1"/>
          </p:cNvSpPr>
          <p:nvPr>
            <p:ph type="sldImg"/>
          </p:nvPr>
        </p:nvSpPr>
        <p:spPr>
          <a:ln/>
        </p:spPr>
      </p:sp>
      <p:sp>
        <p:nvSpPr>
          <p:cNvPr id="40964"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6312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E0645F9-DB6C-4EDB-AD17-5D8B04879E33}" type="slidenum">
              <a:rPr lang="it-IT" altLang="en-US" smtClean="0"/>
              <a:pPr>
                <a:spcBef>
                  <a:spcPct val="0"/>
                </a:spcBef>
              </a:pPr>
              <a:t>29</a:t>
            </a:fld>
            <a:endParaRPr lang="it-IT" altLang="en-US" smtClean="0"/>
          </a:p>
        </p:txBody>
      </p:sp>
      <p:sp>
        <p:nvSpPr>
          <p:cNvPr id="47107" name="Rectangle 2"/>
          <p:cNvSpPr>
            <a:spLocks noRot="1" noChangeArrowheads="1" noTextEdit="1"/>
          </p:cNvSpPr>
          <p:nvPr>
            <p:ph type="sldImg"/>
          </p:nvPr>
        </p:nvSpPr>
        <p:spPr>
          <a:ln/>
        </p:spPr>
      </p:sp>
      <p:sp>
        <p:nvSpPr>
          <p:cNvPr id="47108"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5650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D45751E-CA4A-4A77-BF38-F9D59184C022}" type="slidenum">
              <a:rPr lang="it-IT" altLang="en-US" smtClean="0"/>
              <a:pPr>
                <a:spcBef>
                  <a:spcPct val="0"/>
                </a:spcBef>
              </a:pPr>
              <a:t>30</a:t>
            </a:fld>
            <a:endParaRPr lang="it-IT" altLang="en-US" smtClean="0"/>
          </a:p>
        </p:txBody>
      </p:sp>
      <p:sp>
        <p:nvSpPr>
          <p:cNvPr id="49155" name="Rectangle 2"/>
          <p:cNvSpPr>
            <a:spLocks noRot="1" noChangeArrowheads="1" noTextEdit="1"/>
          </p:cNvSpPr>
          <p:nvPr>
            <p:ph type="sldImg"/>
          </p:nvPr>
        </p:nvSpPr>
        <p:spPr>
          <a:ln/>
        </p:spPr>
      </p:sp>
      <p:sp>
        <p:nvSpPr>
          <p:cNvPr id="49156"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1509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A651838-E6E0-404C-84B7-216A0816D5AF}" type="slidenum">
              <a:rPr lang="it-IT" altLang="en-US" smtClean="0"/>
              <a:pPr>
                <a:spcBef>
                  <a:spcPct val="0"/>
                </a:spcBef>
              </a:pPr>
              <a:t>31</a:t>
            </a:fld>
            <a:endParaRPr lang="it-IT" altLang="en-US" smtClean="0"/>
          </a:p>
        </p:txBody>
      </p:sp>
      <p:sp>
        <p:nvSpPr>
          <p:cNvPr id="51203" name="Rectangle 2"/>
          <p:cNvSpPr>
            <a:spLocks noRot="1" noChangeArrowheads="1" noTextEdit="1"/>
          </p:cNvSpPr>
          <p:nvPr>
            <p:ph type="sldImg"/>
          </p:nvPr>
        </p:nvSpPr>
        <p:spPr>
          <a:ln/>
        </p:spPr>
      </p:sp>
      <p:sp>
        <p:nvSpPr>
          <p:cNvPr id="51204"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7951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0B29FDE-B9AE-4808-9DDB-BE18DFC90870}" type="slidenum">
              <a:rPr lang="it-IT" altLang="en-US" smtClean="0"/>
              <a:pPr>
                <a:spcBef>
                  <a:spcPct val="0"/>
                </a:spcBef>
              </a:pPr>
              <a:t>33</a:t>
            </a:fld>
            <a:endParaRPr lang="it-IT" altLang="en-US" smtClean="0"/>
          </a:p>
        </p:txBody>
      </p:sp>
      <p:sp>
        <p:nvSpPr>
          <p:cNvPr id="54275" name="Rectangle 2"/>
          <p:cNvSpPr>
            <a:spLocks noRot="1" noChangeArrowheads="1" noTextEdit="1"/>
          </p:cNvSpPr>
          <p:nvPr>
            <p:ph type="sldImg"/>
          </p:nvPr>
        </p:nvSpPr>
        <p:spPr>
          <a:ln/>
        </p:spPr>
      </p:sp>
      <p:sp>
        <p:nvSpPr>
          <p:cNvPr id="54276"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0102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774C14C-A0B8-4B4B-BF2C-69F18BFD7F63}" type="slidenum">
              <a:rPr lang="it-IT" altLang="en-US" smtClean="0"/>
              <a:pPr>
                <a:spcBef>
                  <a:spcPct val="0"/>
                </a:spcBef>
              </a:pPr>
              <a:t>34</a:t>
            </a:fld>
            <a:endParaRPr lang="it-IT" altLang="en-US" smtClean="0"/>
          </a:p>
        </p:txBody>
      </p:sp>
      <p:sp>
        <p:nvSpPr>
          <p:cNvPr id="56323" name="Rectangle 2"/>
          <p:cNvSpPr>
            <a:spLocks noRot="1" noChangeArrowheads="1" noTextEdit="1"/>
          </p:cNvSpPr>
          <p:nvPr>
            <p:ph type="sldImg"/>
          </p:nvPr>
        </p:nvSpPr>
        <p:spPr>
          <a:ln/>
        </p:spPr>
      </p:sp>
      <p:sp>
        <p:nvSpPr>
          <p:cNvPr id="56324"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2332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F513BF5-0F8F-452A-8EEB-6941DBFC13A2}" type="slidenum">
              <a:rPr lang="it-IT" altLang="en-US" smtClean="0"/>
              <a:pPr>
                <a:spcBef>
                  <a:spcPct val="0"/>
                </a:spcBef>
              </a:pPr>
              <a:t>5</a:t>
            </a:fld>
            <a:endParaRPr lang="it-IT" altLang="en-US" smtClean="0"/>
          </a:p>
        </p:txBody>
      </p:sp>
      <p:sp>
        <p:nvSpPr>
          <p:cNvPr id="9219" name="Rectangle 2"/>
          <p:cNvSpPr>
            <a:spLocks noRot="1" noChangeArrowheads="1" noTextEdit="1"/>
          </p:cNvSpPr>
          <p:nvPr>
            <p:ph type="sldImg"/>
          </p:nvPr>
        </p:nvSpPr>
        <p:spPr>
          <a:ln/>
        </p:spPr>
      </p:sp>
      <p:sp>
        <p:nvSpPr>
          <p:cNvPr id="9220" name="Rectangle 3"/>
          <p:cNvSpPr>
            <a:spLocks noGrp="1" noChangeArrowheads="1"/>
          </p:cNvSpPr>
          <p:nvPr>
            <p:ph type="body" idx="1"/>
          </p:nvPr>
        </p:nvSpPr>
        <p:spPr>
          <a:xfrm>
            <a:off x="914400" y="4343400"/>
            <a:ext cx="5029200" cy="4114800"/>
          </a:xfrm>
          <a:noFill/>
        </p:spPr>
        <p:txBody>
          <a:bodyPr/>
          <a:lstStyle/>
          <a:p>
            <a:pPr eaLnBrk="1" hangingPunct="1"/>
            <a:r>
              <a:rPr lang="en-US" altLang="en-US" smtClean="0">
                <a:latin typeface="Arial" panose="020B0604020202020204" pitchFamily="34" charset="0"/>
                <a:cs typeface="Arial" panose="020B0604020202020204" pitchFamily="34" charset="0"/>
              </a:rPr>
              <a:t>The global water cycle. The estimated sizes of compartments (dark boxes) and transfers between components (light boxes) are expressed as billion billion (10</a:t>
            </a:r>
            <a:r>
              <a:rPr lang="en-US" altLang="en-US" baseline="30000" smtClean="0">
                <a:latin typeface="Arial" panose="020B0604020202020204" pitchFamily="34" charset="0"/>
                <a:cs typeface="Arial" panose="020B0604020202020204" pitchFamily="34" charset="0"/>
              </a:rPr>
              <a:t>18</a:t>
            </a:r>
            <a:r>
              <a:rPr lang="en-US" altLang="en-US" smtClean="0">
                <a:latin typeface="Arial" panose="020B0604020202020204" pitchFamily="34" charset="0"/>
                <a:cs typeface="Arial" panose="020B0604020202020204" pitchFamily="34" charset="0"/>
              </a:rPr>
              <a:t>) grams, or teratons (TT) per year, respectively.</a:t>
            </a:r>
          </a:p>
        </p:txBody>
      </p:sp>
    </p:spTree>
    <p:extLst>
      <p:ext uri="{BB962C8B-B14F-4D97-AF65-F5344CB8AC3E}">
        <p14:creationId xmlns:p14="http://schemas.microsoft.com/office/powerpoint/2010/main" val="2135723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4392631-5721-4D93-98A7-DD031D126993}" type="slidenum">
              <a:rPr lang="it-IT" altLang="en-US" smtClean="0"/>
              <a:pPr>
                <a:spcBef>
                  <a:spcPct val="0"/>
                </a:spcBef>
              </a:pPr>
              <a:t>36</a:t>
            </a:fld>
            <a:endParaRPr lang="it-IT" altLang="en-US" smtClean="0"/>
          </a:p>
        </p:txBody>
      </p:sp>
      <p:sp>
        <p:nvSpPr>
          <p:cNvPr id="59395" name="Rectangle 2"/>
          <p:cNvSpPr>
            <a:spLocks noRot="1" noChangeArrowheads="1" noTextEdit="1"/>
          </p:cNvSpPr>
          <p:nvPr>
            <p:ph type="sldImg"/>
          </p:nvPr>
        </p:nvSpPr>
        <p:spPr>
          <a:ln/>
        </p:spPr>
      </p:sp>
      <p:sp>
        <p:nvSpPr>
          <p:cNvPr id="59396"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0913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20C5B73-6A28-4023-A2DB-81A324C59BDD}" type="slidenum">
              <a:rPr lang="it-IT" altLang="en-US" smtClean="0"/>
              <a:pPr>
                <a:spcBef>
                  <a:spcPct val="0"/>
                </a:spcBef>
              </a:pPr>
              <a:t>39</a:t>
            </a:fld>
            <a:endParaRPr lang="it-IT" altLang="en-US" smtClean="0"/>
          </a:p>
        </p:txBody>
      </p:sp>
      <p:sp>
        <p:nvSpPr>
          <p:cNvPr id="63491" name="Rectangle 2"/>
          <p:cNvSpPr>
            <a:spLocks noRot="1" noChangeArrowheads="1" noTextEdit="1"/>
          </p:cNvSpPr>
          <p:nvPr>
            <p:ph type="sldImg"/>
          </p:nvPr>
        </p:nvSpPr>
        <p:spPr>
          <a:ln/>
        </p:spPr>
      </p:sp>
      <p:sp>
        <p:nvSpPr>
          <p:cNvPr id="63492"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595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8182831-8F7C-4BA2-A62A-FC094CB5C157}" type="slidenum">
              <a:rPr lang="it-IT" altLang="en-US" smtClean="0"/>
              <a:pPr>
                <a:spcBef>
                  <a:spcPct val="0"/>
                </a:spcBef>
              </a:pPr>
              <a:t>40</a:t>
            </a:fld>
            <a:endParaRPr lang="it-IT" altLang="en-US" smtClean="0"/>
          </a:p>
        </p:txBody>
      </p:sp>
      <p:sp>
        <p:nvSpPr>
          <p:cNvPr id="65539" name="Rectangle 2"/>
          <p:cNvSpPr>
            <a:spLocks noRot="1" noChangeArrowheads="1" noTextEdit="1"/>
          </p:cNvSpPr>
          <p:nvPr>
            <p:ph type="sldImg"/>
          </p:nvPr>
        </p:nvSpPr>
        <p:spPr>
          <a:ln/>
        </p:spPr>
      </p:sp>
      <p:sp>
        <p:nvSpPr>
          <p:cNvPr id="65540"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044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01C8385-9AC5-4AED-8677-F3888A32A065}" type="slidenum">
              <a:rPr lang="it-IT" altLang="en-US" smtClean="0"/>
              <a:pPr>
                <a:spcBef>
                  <a:spcPct val="0"/>
                </a:spcBef>
              </a:pPr>
              <a:t>41</a:t>
            </a:fld>
            <a:endParaRPr lang="it-IT" altLang="en-US" smtClean="0"/>
          </a:p>
        </p:txBody>
      </p:sp>
      <p:sp>
        <p:nvSpPr>
          <p:cNvPr id="67587" name="Rectangle 2"/>
          <p:cNvSpPr>
            <a:spLocks noRo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7765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A785BB9-B990-478D-A566-81FFBD9A991B}" type="slidenum">
              <a:rPr lang="it-IT" altLang="en-US" smtClean="0"/>
              <a:pPr>
                <a:spcBef>
                  <a:spcPct val="0"/>
                </a:spcBef>
              </a:pPr>
              <a:t>42</a:t>
            </a:fld>
            <a:endParaRPr lang="it-IT" altLang="en-US" smtClean="0"/>
          </a:p>
        </p:txBody>
      </p:sp>
      <p:sp>
        <p:nvSpPr>
          <p:cNvPr id="69635" name="Rectangle 2"/>
          <p:cNvSpPr>
            <a:spLocks noRot="1" noChangeArrowheads="1" noTextEdit="1"/>
          </p:cNvSpPr>
          <p:nvPr>
            <p:ph type="sldImg"/>
          </p:nvPr>
        </p:nvSpPr>
        <p:spPr>
          <a:ln/>
        </p:spPr>
      </p:sp>
      <p:sp>
        <p:nvSpPr>
          <p:cNvPr id="69636" name="Rectangle 3"/>
          <p:cNvSpPr>
            <a:spLocks noGrp="1" noChangeArrowheads="1"/>
          </p:cNvSpPr>
          <p:nvPr>
            <p:ph type="body" idx="1"/>
          </p:nvPr>
        </p:nvSpPr>
        <p:spPr>
          <a:xfrm>
            <a:off x="914400" y="4343400"/>
            <a:ext cx="5029200" cy="4114800"/>
          </a:xfrm>
          <a:noFill/>
        </p:spPr>
        <p:txBody>
          <a:bodyPr/>
          <a:lstStyle/>
          <a:p>
            <a:pPr eaLnBrk="1" hangingPunct="1"/>
            <a:r>
              <a:rPr lang="en-US" altLang="en-US" smtClean="0">
                <a:latin typeface="Arial" panose="020B0604020202020204" pitchFamily="34" charset="0"/>
                <a:cs typeface="Arial" panose="020B0604020202020204" pitchFamily="34" charset="0"/>
              </a:rPr>
              <a:t>Large areas of tropical forest are cleared and burned each year for agriculture. Trees in the forest of lowland Panama have been cut and burned to make room for planting crops. Soil fertility will decrease dramatically within two or three years.</a:t>
            </a:r>
          </a:p>
        </p:txBody>
      </p:sp>
    </p:spTree>
    <p:extLst>
      <p:ext uri="{BB962C8B-B14F-4D97-AF65-F5344CB8AC3E}">
        <p14:creationId xmlns:p14="http://schemas.microsoft.com/office/powerpoint/2010/main" val="3157035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608301B-66D1-4ADD-8955-99355FFA693C}" type="slidenum">
              <a:rPr lang="it-IT" altLang="en-US" smtClean="0"/>
              <a:pPr>
                <a:spcBef>
                  <a:spcPct val="0"/>
                </a:spcBef>
              </a:pPr>
              <a:t>43</a:t>
            </a:fld>
            <a:endParaRPr lang="it-IT" altLang="en-US" smtClean="0"/>
          </a:p>
        </p:txBody>
      </p:sp>
      <p:sp>
        <p:nvSpPr>
          <p:cNvPr id="71683" name="Rectangle 2"/>
          <p:cNvSpPr>
            <a:spLocks noRot="1" noChangeArrowheads="1" noTextEdit="1"/>
          </p:cNvSpPr>
          <p:nvPr>
            <p:ph type="sldImg"/>
          </p:nvPr>
        </p:nvSpPr>
        <p:spPr>
          <a:ln/>
        </p:spPr>
      </p:sp>
      <p:sp>
        <p:nvSpPr>
          <p:cNvPr id="71684"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0068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88C74CA-1F97-4505-924D-3A9A7AECF092}" type="slidenum">
              <a:rPr lang="it-IT" altLang="en-US" smtClean="0"/>
              <a:pPr>
                <a:spcBef>
                  <a:spcPct val="0"/>
                </a:spcBef>
              </a:pPr>
              <a:t>44</a:t>
            </a:fld>
            <a:endParaRPr lang="it-IT" altLang="en-US" smtClean="0"/>
          </a:p>
        </p:txBody>
      </p:sp>
      <p:sp>
        <p:nvSpPr>
          <p:cNvPr id="73731" name="Rectangle 2"/>
          <p:cNvSpPr>
            <a:spLocks noRot="1" noChangeArrowheads="1" noTextEdit="1"/>
          </p:cNvSpPr>
          <p:nvPr>
            <p:ph type="sldImg"/>
          </p:nvPr>
        </p:nvSpPr>
        <p:spPr>
          <a:ln/>
        </p:spPr>
      </p:sp>
      <p:sp>
        <p:nvSpPr>
          <p:cNvPr id="73732"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0195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D8B50F7-2D87-4707-9202-CB2492855C6C}" type="slidenum">
              <a:rPr lang="it-IT" altLang="en-US" smtClean="0"/>
              <a:pPr>
                <a:spcBef>
                  <a:spcPct val="0"/>
                </a:spcBef>
              </a:pPr>
              <a:t>45</a:t>
            </a:fld>
            <a:endParaRPr lang="it-IT" altLang="en-US" smtClean="0"/>
          </a:p>
        </p:txBody>
      </p:sp>
      <p:sp>
        <p:nvSpPr>
          <p:cNvPr id="75779" name="Rectangle 2"/>
          <p:cNvSpPr>
            <a:spLocks noRot="1" noChangeArrowheads="1" noTextEdit="1"/>
          </p:cNvSpPr>
          <p:nvPr>
            <p:ph type="sldImg"/>
          </p:nvPr>
        </p:nvSpPr>
        <p:spPr>
          <a:ln/>
        </p:spPr>
      </p:sp>
      <p:sp>
        <p:nvSpPr>
          <p:cNvPr id="75780"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50442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C0E80FA-3A72-40CA-9300-055BA8126EBA}" type="slidenum">
              <a:rPr lang="it-IT" altLang="en-US" smtClean="0"/>
              <a:pPr>
                <a:spcBef>
                  <a:spcPct val="0"/>
                </a:spcBef>
              </a:pPr>
              <a:t>46</a:t>
            </a:fld>
            <a:endParaRPr lang="it-IT" altLang="en-US" smtClean="0"/>
          </a:p>
        </p:txBody>
      </p:sp>
      <p:sp>
        <p:nvSpPr>
          <p:cNvPr id="77827" name="Rectangle 2"/>
          <p:cNvSpPr>
            <a:spLocks noRo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5621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C9218C8-E270-4FCA-A9E7-22CDFF3DAF8D}" type="slidenum">
              <a:rPr lang="it-IT" altLang="en-US" smtClean="0"/>
              <a:pPr>
                <a:spcBef>
                  <a:spcPct val="0"/>
                </a:spcBef>
              </a:pPr>
              <a:t>47</a:t>
            </a:fld>
            <a:endParaRPr lang="it-IT" altLang="en-US" smtClean="0"/>
          </a:p>
        </p:txBody>
      </p:sp>
      <p:sp>
        <p:nvSpPr>
          <p:cNvPr id="79875" name="Rectangle 2"/>
          <p:cNvSpPr>
            <a:spLocks noRot="1" noChangeArrowheads="1" noTextEdit="1"/>
          </p:cNvSpPr>
          <p:nvPr>
            <p:ph type="sldImg"/>
          </p:nvPr>
        </p:nvSpPr>
        <p:spPr>
          <a:ln/>
        </p:spPr>
      </p:sp>
      <p:sp>
        <p:nvSpPr>
          <p:cNvPr id="79876"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0662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1FBA89D-5D47-41EB-859E-315DB302EB4C}" type="slidenum">
              <a:rPr lang="it-IT" altLang="en-US" smtClean="0"/>
              <a:pPr>
                <a:spcBef>
                  <a:spcPct val="0"/>
                </a:spcBef>
              </a:pPr>
              <a:t>6</a:t>
            </a:fld>
            <a:endParaRPr lang="it-IT" altLang="en-US" smtClean="0"/>
          </a:p>
        </p:txBody>
      </p:sp>
      <p:sp>
        <p:nvSpPr>
          <p:cNvPr id="11267" name="Rectangle 2"/>
          <p:cNvSpPr>
            <a:spLocks noRot="1" noChangeArrowheads="1" noTextEdit="1"/>
          </p:cNvSpPr>
          <p:nvPr>
            <p:ph type="sldImg"/>
          </p:nvPr>
        </p:nvSpPr>
        <p:spPr>
          <a:ln/>
        </p:spPr>
      </p:sp>
      <p:sp>
        <p:nvSpPr>
          <p:cNvPr id="11268"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50702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F95C3A3-BED2-4B8F-B9C9-2F60C74F5DB1}" type="slidenum">
              <a:rPr lang="it-IT" altLang="en-US" smtClean="0"/>
              <a:pPr>
                <a:spcBef>
                  <a:spcPct val="0"/>
                </a:spcBef>
              </a:pPr>
              <a:t>50</a:t>
            </a:fld>
            <a:endParaRPr lang="it-IT" altLang="en-US" smtClean="0"/>
          </a:p>
        </p:txBody>
      </p:sp>
      <p:sp>
        <p:nvSpPr>
          <p:cNvPr id="83971" name="Rectangle 2"/>
          <p:cNvSpPr>
            <a:spLocks noRot="1" noChangeArrowheads="1" noTextEdit="1"/>
          </p:cNvSpPr>
          <p:nvPr>
            <p:ph type="sldImg"/>
          </p:nvPr>
        </p:nvSpPr>
        <p:spPr>
          <a:ln/>
        </p:spPr>
      </p:sp>
      <p:sp>
        <p:nvSpPr>
          <p:cNvPr id="83972" name="Rectangle 3"/>
          <p:cNvSpPr>
            <a:spLocks noGrp="1" noChangeArrowheads="1"/>
          </p:cNvSpPr>
          <p:nvPr>
            <p:ph type="body" idx="1"/>
          </p:nvPr>
        </p:nvSpPr>
        <p:spPr>
          <a:xfrm>
            <a:off x="914400" y="4343400"/>
            <a:ext cx="5029200" cy="4114800"/>
          </a:xfrm>
          <a:noFill/>
        </p:spPr>
        <p:txBody>
          <a:bodyPr/>
          <a:lstStyle/>
          <a:p>
            <a:pPr eaLnBrk="1" hangingPunct="1"/>
            <a:r>
              <a:rPr lang="en-US" altLang="en-US" smtClean="0">
                <a:latin typeface="Arial" panose="020B0604020202020204" pitchFamily="34" charset="0"/>
                <a:cs typeface="Arial" panose="020B0604020202020204" pitchFamily="34" charset="0"/>
              </a:rPr>
              <a:t>Clear-cutting experiments demonstrate the role of vegetation in nutrient retention. This clear-cut watershed at Coweeta Hydrological Laboratory, North Carolina, was employed in studies of evapotranspiration and runoff in forest ecosystems. </a:t>
            </a:r>
          </a:p>
        </p:txBody>
      </p:sp>
    </p:spTree>
    <p:extLst>
      <p:ext uri="{BB962C8B-B14F-4D97-AF65-F5344CB8AC3E}">
        <p14:creationId xmlns:p14="http://schemas.microsoft.com/office/powerpoint/2010/main" val="3716045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B05E3D3-2961-4DFC-BEB2-5B722D14F2DD}" type="slidenum">
              <a:rPr lang="it-IT" altLang="en-US" smtClean="0"/>
              <a:pPr>
                <a:spcBef>
                  <a:spcPct val="0"/>
                </a:spcBef>
              </a:pPr>
              <a:t>51</a:t>
            </a:fld>
            <a:endParaRPr lang="it-IT" altLang="en-US" smtClean="0"/>
          </a:p>
        </p:txBody>
      </p:sp>
      <p:sp>
        <p:nvSpPr>
          <p:cNvPr id="86019" name="Rectangle 2"/>
          <p:cNvSpPr>
            <a:spLocks noRo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47503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2121815-1D72-40CA-B143-81333DCCF887}" type="slidenum">
              <a:rPr lang="it-IT" altLang="en-US" smtClean="0"/>
              <a:pPr>
                <a:spcBef>
                  <a:spcPct val="0"/>
                </a:spcBef>
              </a:pPr>
              <a:t>52</a:t>
            </a:fld>
            <a:endParaRPr lang="it-IT" altLang="en-US" smtClean="0"/>
          </a:p>
        </p:txBody>
      </p:sp>
      <p:sp>
        <p:nvSpPr>
          <p:cNvPr id="88067" name="Rectangle 2"/>
          <p:cNvSpPr>
            <a:spLocks noRot="1" noChangeArrowheads="1" noTextEdit="1"/>
          </p:cNvSpPr>
          <p:nvPr>
            <p:ph type="sldImg"/>
          </p:nvPr>
        </p:nvSpPr>
        <p:spPr>
          <a:ln/>
        </p:spPr>
      </p:sp>
      <p:sp>
        <p:nvSpPr>
          <p:cNvPr id="88068" name="Rectangle 3"/>
          <p:cNvSpPr>
            <a:spLocks noGrp="1" noChangeArrowheads="1"/>
          </p:cNvSpPr>
          <p:nvPr>
            <p:ph type="body" idx="1"/>
          </p:nvPr>
        </p:nvSpPr>
        <p:spPr>
          <a:xfrm>
            <a:off x="914400" y="4343400"/>
            <a:ext cx="5029200" cy="4114800"/>
          </a:xfrm>
          <a:noFill/>
        </p:spPr>
        <p:txBody>
          <a:bodyPr/>
          <a:lstStyle/>
          <a:p>
            <a:pPr eaLnBrk="1" hangingPunct="1"/>
            <a:r>
              <a:rPr lang="en-US" altLang="en-US" smtClean="0">
                <a:latin typeface="Arial" panose="020B0604020202020204" pitchFamily="34" charset="0"/>
                <a:cs typeface="Arial" panose="020B0604020202020204" pitchFamily="34" charset="0"/>
              </a:rPr>
              <a:t>Stream gauges are used to measure nutrient outputs. This gauge has been placed at the lower end of the Coweeta Hydrological Laboratory, North Carolina. The V-shaped notch is engineered so that the flow of water through the lower weir can be estimated from the water level in the basin behind the notch.</a:t>
            </a:r>
          </a:p>
        </p:txBody>
      </p:sp>
    </p:spTree>
    <p:extLst>
      <p:ext uri="{BB962C8B-B14F-4D97-AF65-F5344CB8AC3E}">
        <p14:creationId xmlns:p14="http://schemas.microsoft.com/office/powerpoint/2010/main" val="3029013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25858EB-B83B-4A1F-824E-2C72B647E986}" type="slidenum">
              <a:rPr lang="it-IT" altLang="en-US" smtClean="0"/>
              <a:pPr>
                <a:spcBef>
                  <a:spcPct val="0"/>
                </a:spcBef>
              </a:pPr>
              <a:t>8</a:t>
            </a:fld>
            <a:endParaRPr lang="it-IT" altLang="en-US" smtClean="0"/>
          </a:p>
        </p:txBody>
      </p:sp>
      <p:sp>
        <p:nvSpPr>
          <p:cNvPr id="14339" name="Rectangle 2"/>
          <p:cNvSpPr>
            <a:spLocks noRot="1" noChangeArrowheads="1" noTextEdit="1"/>
          </p:cNvSpPr>
          <p:nvPr>
            <p:ph type="sldImg"/>
          </p:nvPr>
        </p:nvSpPr>
        <p:spPr>
          <a:ln/>
        </p:spPr>
      </p:sp>
      <p:sp>
        <p:nvSpPr>
          <p:cNvPr id="14340"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1186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7370753-0EDA-40F6-B040-15EBB45138D4}" type="slidenum">
              <a:rPr lang="it-IT" altLang="en-US" smtClean="0"/>
              <a:pPr>
                <a:spcBef>
                  <a:spcPct val="0"/>
                </a:spcBef>
              </a:pPr>
              <a:t>14</a:t>
            </a:fld>
            <a:endParaRPr lang="it-IT" altLang="en-US" smtClean="0"/>
          </a:p>
        </p:txBody>
      </p:sp>
      <p:sp>
        <p:nvSpPr>
          <p:cNvPr id="21507" name="Rectangle 2"/>
          <p:cNvSpPr>
            <a:spLocks noRot="1" noChangeArrowheads="1" noTextEdit="1"/>
          </p:cNvSpPr>
          <p:nvPr>
            <p:ph type="sldImg"/>
          </p:nvPr>
        </p:nvSpPr>
        <p:spPr>
          <a:ln/>
        </p:spPr>
      </p:sp>
      <p:sp>
        <p:nvSpPr>
          <p:cNvPr id="21508"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1753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57D6E2D-FED5-41CB-944B-5B5575D802DE}" type="slidenum">
              <a:rPr lang="it-IT" altLang="en-US" smtClean="0"/>
              <a:pPr>
                <a:spcBef>
                  <a:spcPct val="0"/>
                </a:spcBef>
              </a:pPr>
              <a:t>15</a:t>
            </a:fld>
            <a:endParaRPr lang="it-IT" altLang="en-US" smtClean="0"/>
          </a:p>
        </p:txBody>
      </p:sp>
      <p:sp>
        <p:nvSpPr>
          <p:cNvPr id="23555" name="Rectangle 2"/>
          <p:cNvSpPr>
            <a:spLocks noRot="1" noChangeArrowheads="1" noTextEdit="1"/>
          </p:cNvSpPr>
          <p:nvPr>
            <p:ph type="sldImg"/>
          </p:nvPr>
        </p:nvSpPr>
        <p:spPr>
          <a:ln/>
        </p:spPr>
      </p:sp>
      <p:sp>
        <p:nvSpPr>
          <p:cNvPr id="23556"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3636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893ED63-514B-4DF3-BD43-362AB63E2A3D}" type="slidenum">
              <a:rPr lang="it-IT" altLang="en-US" smtClean="0"/>
              <a:pPr>
                <a:spcBef>
                  <a:spcPct val="0"/>
                </a:spcBef>
              </a:pPr>
              <a:t>16</a:t>
            </a:fld>
            <a:endParaRPr lang="it-IT" altLang="en-US" smtClean="0"/>
          </a:p>
        </p:txBody>
      </p:sp>
      <p:sp>
        <p:nvSpPr>
          <p:cNvPr id="25603" name="Rectangle 2"/>
          <p:cNvSpPr>
            <a:spLocks noRot="1" noChangeArrowheads="1" noTextEdit="1"/>
          </p:cNvSpPr>
          <p:nvPr>
            <p:ph type="sldImg"/>
          </p:nvPr>
        </p:nvSpPr>
        <p:spPr>
          <a:ln/>
        </p:spPr>
      </p:sp>
      <p:sp>
        <p:nvSpPr>
          <p:cNvPr id="25604"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8861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342D0B7-368E-4B74-BEF5-612D0C9A19AA}" type="slidenum">
              <a:rPr lang="it-IT" altLang="en-US" smtClean="0"/>
              <a:pPr>
                <a:spcBef>
                  <a:spcPct val="0"/>
                </a:spcBef>
              </a:pPr>
              <a:t>17</a:t>
            </a:fld>
            <a:endParaRPr lang="it-IT" altLang="en-US" smtClean="0"/>
          </a:p>
        </p:txBody>
      </p:sp>
      <p:sp>
        <p:nvSpPr>
          <p:cNvPr id="27651" name="Rectangle 2"/>
          <p:cNvSpPr>
            <a:spLocks noRot="1" noChangeArrowheads="1" noTextEdit="1"/>
          </p:cNvSpPr>
          <p:nvPr>
            <p:ph type="sldImg"/>
          </p:nvPr>
        </p:nvSpPr>
        <p:spPr>
          <a:ln/>
        </p:spPr>
      </p:sp>
      <p:sp>
        <p:nvSpPr>
          <p:cNvPr id="27652"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0771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977D120-E7A1-4E9C-8062-EB99F545161F}" type="slidenum">
              <a:rPr lang="it-IT" altLang="en-US" smtClean="0"/>
              <a:pPr>
                <a:spcBef>
                  <a:spcPct val="0"/>
                </a:spcBef>
              </a:pPr>
              <a:t>18</a:t>
            </a:fld>
            <a:endParaRPr lang="it-IT" altLang="en-US" smtClean="0"/>
          </a:p>
        </p:txBody>
      </p:sp>
      <p:sp>
        <p:nvSpPr>
          <p:cNvPr id="29699" name="Rectangle 2"/>
          <p:cNvSpPr>
            <a:spLocks noRot="1" noChangeArrowheads="1" noTextEdit="1"/>
          </p:cNvSpPr>
          <p:nvPr>
            <p:ph type="sldImg"/>
          </p:nvPr>
        </p:nvSpPr>
        <p:spPr>
          <a:ln/>
        </p:spPr>
      </p:sp>
      <p:sp>
        <p:nvSpPr>
          <p:cNvPr id="29700"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945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21661D5-D9DF-478E-891E-B82A69716098}" type="slidenum">
              <a:rPr lang="it-IT" altLang="en-US"/>
              <a:pPr>
                <a:defRPr/>
              </a:pPr>
              <a:t>‹#›</a:t>
            </a:fld>
            <a:endParaRPr lang="it-IT" altLang="en-US"/>
          </a:p>
        </p:txBody>
      </p:sp>
    </p:spTree>
    <p:extLst>
      <p:ext uri="{BB962C8B-B14F-4D97-AF65-F5344CB8AC3E}">
        <p14:creationId xmlns:p14="http://schemas.microsoft.com/office/powerpoint/2010/main" val="2808896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E55F798-1531-4102-A448-03410A4620DC}" type="slidenum">
              <a:rPr lang="it-IT" altLang="en-US"/>
              <a:pPr>
                <a:defRPr/>
              </a:pPr>
              <a:t>‹#›</a:t>
            </a:fld>
            <a:endParaRPr lang="it-IT" altLang="en-US"/>
          </a:p>
        </p:txBody>
      </p:sp>
    </p:spTree>
    <p:extLst>
      <p:ext uri="{BB962C8B-B14F-4D97-AF65-F5344CB8AC3E}">
        <p14:creationId xmlns:p14="http://schemas.microsoft.com/office/powerpoint/2010/main" val="401699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B368E6A-5690-41B7-9923-91637A81E1E9}" type="slidenum">
              <a:rPr lang="it-IT" altLang="en-US"/>
              <a:pPr>
                <a:defRPr/>
              </a:pPr>
              <a:t>‹#›</a:t>
            </a:fld>
            <a:endParaRPr lang="it-IT" altLang="en-US"/>
          </a:p>
        </p:txBody>
      </p:sp>
    </p:spTree>
    <p:extLst>
      <p:ext uri="{BB962C8B-B14F-4D97-AF65-F5344CB8AC3E}">
        <p14:creationId xmlns:p14="http://schemas.microsoft.com/office/powerpoint/2010/main" val="3138865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1B81D32-863D-4866-A3A9-2CC98BE32B03}" type="slidenum">
              <a:rPr lang="it-IT" altLang="en-US"/>
              <a:pPr>
                <a:defRPr/>
              </a:pPr>
              <a:t>‹#›</a:t>
            </a:fld>
            <a:endParaRPr lang="it-IT" altLang="en-US"/>
          </a:p>
        </p:txBody>
      </p:sp>
    </p:spTree>
    <p:extLst>
      <p:ext uri="{BB962C8B-B14F-4D97-AF65-F5344CB8AC3E}">
        <p14:creationId xmlns:p14="http://schemas.microsoft.com/office/powerpoint/2010/main" val="1289175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B8E4470-C4F2-495A-B76D-F2FCE1488C06}" type="slidenum">
              <a:rPr lang="it-IT" altLang="en-US"/>
              <a:pPr>
                <a:defRPr/>
              </a:pPr>
              <a:t>‹#›</a:t>
            </a:fld>
            <a:endParaRPr lang="it-IT" altLang="en-US"/>
          </a:p>
        </p:txBody>
      </p:sp>
    </p:spTree>
    <p:extLst>
      <p:ext uri="{BB962C8B-B14F-4D97-AF65-F5344CB8AC3E}">
        <p14:creationId xmlns:p14="http://schemas.microsoft.com/office/powerpoint/2010/main" val="3734417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53DABC1-9DC5-459B-A4A0-E204C6E40AC9}" type="slidenum">
              <a:rPr lang="it-IT" altLang="en-US"/>
              <a:pPr>
                <a:defRPr/>
              </a:pPr>
              <a:t>‹#›</a:t>
            </a:fld>
            <a:endParaRPr lang="it-IT" altLang="en-US"/>
          </a:p>
        </p:txBody>
      </p:sp>
    </p:spTree>
    <p:extLst>
      <p:ext uri="{BB962C8B-B14F-4D97-AF65-F5344CB8AC3E}">
        <p14:creationId xmlns:p14="http://schemas.microsoft.com/office/powerpoint/2010/main" val="3162612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39B9A1F0-E822-448D-B353-4D456CCD1288}" type="slidenum">
              <a:rPr lang="it-IT" altLang="en-US"/>
              <a:pPr>
                <a:defRPr/>
              </a:pPr>
              <a:t>‹#›</a:t>
            </a:fld>
            <a:endParaRPr lang="it-IT" altLang="en-US"/>
          </a:p>
        </p:txBody>
      </p:sp>
    </p:spTree>
    <p:extLst>
      <p:ext uri="{BB962C8B-B14F-4D97-AF65-F5344CB8AC3E}">
        <p14:creationId xmlns:p14="http://schemas.microsoft.com/office/powerpoint/2010/main" val="2836518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9AF16F89-E2F9-4D47-AF9A-9A36FEB9C27F}" type="slidenum">
              <a:rPr lang="it-IT" altLang="en-US"/>
              <a:pPr>
                <a:defRPr/>
              </a:pPr>
              <a:t>‹#›</a:t>
            </a:fld>
            <a:endParaRPr lang="it-IT" altLang="en-US"/>
          </a:p>
        </p:txBody>
      </p:sp>
    </p:spTree>
    <p:extLst>
      <p:ext uri="{BB962C8B-B14F-4D97-AF65-F5344CB8AC3E}">
        <p14:creationId xmlns:p14="http://schemas.microsoft.com/office/powerpoint/2010/main" val="2682507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7AE2B3CA-A238-4AA6-B7FB-03A067FDFB68}" type="slidenum">
              <a:rPr lang="it-IT" altLang="en-US"/>
              <a:pPr>
                <a:defRPr/>
              </a:pPr>
              <a:t>‹#›</a:t>
            </a:fld>
            <a:endParaRPr lang="it-IT" altLang="en-US"/>
          </a:p>
        </p:txBody>
      </p:sp>
    </p:spTree>
    <p:extLst>
      <p:ext uri="{BB962C8B-B14F-4D97-AF65-F5344CB8AC3E}">
        <p14:creationId xmlns:p14="http://schemas.microsoft.com/office/powerpoint/2010/main" val="1483258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E051C55-24FC-434E-9504-DFF4C5451EEA}" type="slidenum">
              <a:rPr lang="it-IT" altLang="en-US"/>
              <a:pPr>
                <a:defRPr/>
              </a:pPr>
              <a:t>‹#›</a:t>
            </a:fld>
            <a:endParaRPr lang="it-IT" altLang="en-US"/>
          </a:p>
        </p:txBody>
      </p:sp>
    </p:spTree>
    <p:extLst>
      <p:ext uri="{BB962C8B-B14F-4D97-AF65-F5344CB8AC3E}">
        <p14:creationId xmlns:p14="http://schemas.microsoft.com/office/powerpoint/2010/main" val="1360670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59F4FF3-2234-4214-9955-EAE10DF2B591}" type="slidenum">
              <a:rPr lang="it-IT" altLang="en-US"/>
              <a:pPr>
                <a:defRPr/>
              </a:pPr>
              <a:t>‹#›</a:t>
            </a:fld>
            <a:endParaRPr lang="it-IT" altLang="en-US"/>
          </a:p>
        </p:txBody>
      </p:sp>
    </p:spTree>
    <p:extLst>
      <p:ext uri="{BB962C8B-B14F-4D97-AF65-F5344CB8AC3E}">
        <p14:creationId xmlns:p14="http://schemas.microsoft.com/office/powerpoint/2010/main" val="457269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en-US" smtClean="0"/>
              <a:t>Click to edit Master text styles</a:t>
            </a:r>
          </a:p>
          <a:p>
            <a:pPr lvl="1"/>
            <a:r>
              <a:rPr lang="it-IT" altLang="en-US" smtClean="0"/>
              <a:t>Second level</a:t>
            </a:r>
          </a:p>
          <a:p>
            <a:pPr lvl="2"/>
            <a:r>
              <a:rPr lang="it-IT" altLang="en-US" smtClean="0"/>
              <a:t>Third level</a:t>
            </a:r>
          </a:p>
          <a:p>
            <a:pPr lvl="3"/>
            <a:r>
              <a:rPr lang="it-IT" altLang="en-US" smtClean="0"/>
              <a:t>Fourth level</a:t>
            </a:r>
          </a:p>
          <a:p>
            <a:pPr lvl="4"/>
            <a:r>
              <a:rPr lang="it-IT"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38B0DFD6-8C06-4E64-A397-97F37BA5BA99}" type="slidenum">
              <a:rPr lang="it-IT" altLang="en-US"/>
              <a:pPr>
                <a:defRPr/>
              </a:pPr>
              <a:t>‹#›</a:t>
            </a:fld>
            <a:endParaRPr lang="it-IT"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404813"/>
            <a:ext cx="6119812" cy="611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15888"/>
            <a:ext cx="6126162" cy="643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6" name="AutoShape 2"/>
          <p:cNvSpPr>
            <a:spLocks noChangeArrowheads="1"/>
          </p:cNvSpPr>
          <p:nvPr/>
        </p:nvSpPr>
        <p:spPr bwMode="auto">
          <a:xfrm rot="-5400000">
            <a:off x="2667000" y="1524000"/>
            <a:ext cx="3810000" cy="38100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7" name="AutoShape 3"/>
          <p:cNvSpPr>
            <a:spLocks noChangeArrowheads="1"/>
          </p:cNvSpPr>
          <p:nvPr/>
        </p:nvSpPr>
        <p:spPr bwMode="auto">
          <a:xfrm rot="5400000">
            <a:off x="2667000" y="1524000"/>
            <a:ext cx="3810000" cy="38100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en-US"/>
          </a:p>
        </p:txBody>
      </p:sp>
      <p:sp>
        <p:nvSpPr>
          <p:cNvPr id="2" name="AutoShape 4"/>
          <p:cNvSpPr>
            <a:spLocks noChangeArrowheads="1"/>
          </p:cNvSpPr>
          <p:nvPr/>
        </p:nvSpPr>
        <p:spPr bwMode="auto">
          <a:xfrm>
            <a:off x="684213" y="2708275"/>
            <a:ext cx="7920037" cy="13779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638 h 21600"/>
              <a:gd name="T14" fmla="*/ 20500 w 21600"/>
              <a:gd name="T15" fmla="*/ 15962 h 21600"/>
            </a:gdLst>
            <a:ahLst/>
            <a:cxnLst>
              <a:cxn ang="T8">
                <a:pos x="T0" y="T1"/>
              </a:cxn>
              <a:cxn ang="T9">
                <a:pos x="T2" y="T3"/>
              </a:cxn>
              <a:cxn ang="T10">
                <a:pos x="T4" y="T5"/>
              </a:cxn>
              <a:cxn ang="T11">
                <a:pos x="T6" y="T7"/>
              </a:cxn>
            </a:cxnLst>
            <a:rect l="T12" t="T13" r="T14" b="T15"/>
            <a:pathLst>
              <a:path w="21600" h="21600">
                <a:moveTo>
                  <a:pt x="19299" y="0"/>
                </a:moveTo>
                <a:lnTo>
                  <a:pt x="19299" y="5638"/>
                </a:lnTo>
                <a:lnTo>
                  <a:pt x="3375" y="5638"/>
                </a:lnTo>
                <a:lnTo>
                  <a:pt x="3375" y="15962"/>
                </a:lnTo>
                <a:lnTo>
                  <a:pt x="19299" y="15962"/>
                </a:lnTo>
                <a:lnTo>
                  <a:pt x="19299" y="21600"/>
                </a:lnTo>
                <a:lnTo>
                  <a:pt x="21600" y="10800"/>
                </a:lnTo>
                <a:lnTo>
                  <a:pt x="19299" y="0"/>
                </a:lnTo>
                <a:close/>
              </a:path>
              <a:path w="21600" h="21600">
                <a:moveTo>
                  <a:pt x="1350" y="5638"/>
                </a:moveTo>
                <a:lnTo>
                  <a:pt x="1350" y="15962"/>
                </a:lnTo>
                <a:lnTo>
                  <a:pt x="2700" y="15962"/>
                </a:lnTo>
                <a:lnTo>
                  <a:pt x="2700" y="5638"/>
                </a:lnTo>
                <a:lnTo>
                  <a:pt x="1350" y="5638"/>
                </a:lnTo>
                <a:close/>
              </a:path>
              <a:path w="21600" h="21600">
                <a:moveTo>
                  <a:pt x="0" y="5638"/>
                </a:moveTo>
                <a:lnTo>
                  <a:pt x="0" y="15962"/>
                </a:lnTo>
                <a:lnTo>
                  <a:pt x="675" y="15962"/>
                </a:lnTo>
                <a:lnTo>
                  <a:pt x="675" y="5638"/>
                </a:lnTo>
                <a:lnTo>
                  <a:pt x="0" y="5638"/>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en-US" sz="3600" b="1"/>
              <a:t>energia</a:t>
            </a:r>
            <a:endParaRPr lang="en-GB" altLang="en-US" sz="3600" b="1"/>
          </a:p>
        </p:txBody>
      </p:sp>
      <p:sp>
        <p:nvSpPr>
          <p:cNvPr id="3" name="Text Box 5"/>
          <p:cNvSpPr txBox="1">
            <a:spLocks noChangeArrowheads="1"/>
          </p:cNvSpPr>
          <p:nvPr/>
        </p:nvSpPr>
        <p:spPr bwMode="auto">
          <a:xfrm>
            <a:off x="3467100" y="1676400"/>
            <a:ext cx="2209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it-IT" altLang="en-US" sz="3600" b="1"/>
              <a:t>materia</a:t>
            </a:r>
            <a:endParaRPr lang="en-GB" altLang="en-US" sz="36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2000"/>
                                        <p:tgtEl>
                                          <p:spTgt spid="30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2000"/>
                                        <p:tgtEl>
                                          <p:spTgt spid="3078"/>
                                        </p:tgtEl>
                                      </p:cBhvr>
                                    </p:animEffect>
                                    <p:set>
                                      <p:cBhvr>
                                        <p:cTn id="12" dur="1" fill="hold">
                                          <p:stCondLst>
                                            <p:cond delay="1999"/>
                                          </p:stCondLst>
                                        </p:cTn>
                                        <p:tgtEl>
                                          <p:spTgt spid="307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079"/>
                                        </p:tgtEl>
                                        <p:attrNameLst>
                                          <p:attrName>style.visibility</p:attrName>
                                        </p:attrNameLst>
                                      </p:cBhvr>
                                      <p:to>
                                        <p:strVal val="visible"/>
                                      </p:to>
                                    </p:set>
                                    <p:animEffect transition="in" filter="fade">
                                      <p:cBhvr>
                                        <p:cTn id="15" dur="20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99" name="Group 91"/>
          <p:cNvGraphicFramePr>
            <a:graphicFrameLocks noGrp="1"/>
          </p:cNvGraphicFramePr>
          <p:nvPr/>
        </p:nvGraphicFramePr>
        <p:xfrm>
          <a:off x="611188" y="765175"/>
          <a:ext cx="7920037" cy="5508625"/>
        </p:xfrm>
        <a:graphic>
          <a:graphicData uri="http://schemas.openxmlformats.org/drawingml/2006/table">
            <a:tbl>
              <a:tblPr/>
              <a:tblGrid>
                <a:gridCol w="2303462">
                  <a:extLst>
                    <a:ext uri="{9D8B030D-6E8A-4147-A177-3AD203B41FA5}">
                      <a16:colId xmlns:a16="http://schemas.microsoft.com/office/drawing/2014/main" xmlns="" val="20000"/>
                    </a:ext>
                  </a:extLst>
                </a:gridCol>
                <a:gridCol w="2925763">
                  <a:extLst>
                    <a:ext uri="{9D8B030D-6E8A-4147-A177-3AD203B41FA5}">
                      <a16:colId xmlns:a16="http://schemas.microsoft.com/office/drawing/2014/main" xmlns="" val="20001"/>
                    </a:ext>
                  </a:extLst>
                </a:gridCol>
                <a:gridCol w="2690812">
                  <a:extLst>
                    <a:ext uri="{9D8B030D-6E8A-4147-A177-3AD203B41FA5}">
                      <a16:colId xmlns:a16="http://schemas.microsoft.com/office/drawing/2014/main" xmlns="" val="20002"/>
                    </a:ext>
                  </a:extLst>
                </a:gridCol>
              </a:tblGrid>
              <a:tr h="9448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800" b="1" i="0" u="none" strike="noStrike" cap="none" normalizeH="0" baseline="0" smtClean="0">
                          <a:ln>
                            <a:noFill/>
                          </a:ln>
                          <a:solidFill>
                            <a:schemeClr val="accent2"/>
                          </a:solidFill>
                          <a:effectLst/>
                          <a:latin typeface="Verdana" pitchFamily="34" charset="0"/>
                          <a:cs typeface="Arial" charset="0"/>
                        </a:rPr>
                        <a:t>Comparto</a:t>
                      </a:r>
                      <a:endParaRPr kumimoji="0" lang="it-IT" sz="2800" b="0" i="0" u="none" strike="noStrike" cap="none" normalizeH="0" baseline="0" smtClean="0">
                        <a:ln>
                          <a:noFill/>
                        </a:ln>
                        <a:solidFill>
                          <a:schemeClr val="accent2"/>
                        </a:solidFill>
                        <a:effectLst/>
                        <a:latin typeface="Arial" charset="0"/>
                        <a:cs typeface="Arial" charset="0"/>
                      </a:endParaRPr>
                    </a:p>
                  </a:txBody>
                  <a:tcPr marT="45710" marB="45710" anchor="ct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accent2"/>
                        </a:solidFill>
                        <a:effectLst/>
                        <a:latin typeface="Arial" charset="0"/>
                        <a:cs typeface="Arial" charset="0"/>
                      </a:endParaRPr>
                    </a:p>
                  </a:txBody>
                  <a:tcPr marT="45710" marB="45710" anchor="ctr" horzOverflow="overflow">
                    <a:lnL>
                      <a:noFill/>
                    </a:lnL>
                    <a:lnR>
                      <a:noFill/>
                    </a:lnR>
                    <a:lnT cap="fla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it-IT" sz="2800" b="1" i="0" u="none" strike="noStrike" cap="none" normalizeH="0" baseline="0" smtClean="0">
                          <a:ln>
                            <a:noFill/>
                          </a:ln>
                          <a:solidFill>
                            <a:schemeClr val="accent2"/>
                          </a:solidFill>
                          <a:effectLst/>
                          <a:latin typeface="Verdana" pitchFamily="34" charset="0"/>
                          <a:cs typeface="Arial" charset="0"/>
                        </a:rPr>
                        <a:t>Quantità</a:t>
                      </a:r>
                    </a:p>
                    <a:p>
                      <a:pPr marL="0" marR="0" lvl="0" indent="0" algn="r" defTabSz="914400" rtl="0" eaLnBrk="1" fontAlgn="base" latinLnBrk="0" hangingPunct="1">
                        <a:lnSpc>
                          <a:spcPct val="100000"/>
                        </a:lnSpc>
                        <a:spcBef>
                          <a:spcPct val="0"/>
                        </a:spcBef>
                        <a:spcAft>
                          <a:spcPct val="0"/>
                        </a:spcAft>
                        <a:buClrTx/>
                        <a:buSzTx/>
                        <a:buFontTx/>
                        <a:buNone/>
                        <a:tabLst/>
                      </a:pPr>
                      <a:r>
                        <a:rPr kumimoji="0" lang="it-IT" sz="2800" b="1" i="0" u="none" strike="noStrike" cap="none" normalizeH="0" baseline="0" smtClean="0">
                          <a:ln>
                            <a:noFill/>
                          </a:ln>
                          <a:solidFill>
                            <a:schemeClr val="accent2"/>
                          </a:solidFill>
                          <a:effectLst/>
                          <a:latin typeface="Verdana" pitchFamily="34" charset="0"/>
                          <a:cs typeface="Arial" charset="0"/>
                        </a:rPr>
                        <a:t>(10</a:t>
                      </a:r>
                      <a:r>
                        <a:rPr kumimoji="0" lang="it-IT" sz="2800" b="1" i="0" u="none" strike="noStrike" cap="none" normalizeH="0" baseline="30000" smtClean="0">
                          <a:ln>
                            <a:noFill/>
                          </a:ln>
                          <a:solidFill>
                            <a:schemeClr val="accent2"/>
                          </a:solidFill>
                          <a:effectLst/>
                          <a:latin typeface="Verdana" pitchFamily="34" charset="0"/>
                          <a:cs typeface="Arial" charset="0"/>
                        </a:rPr>
                        <a:t>9</a:t>
                      </a:r>
                      <a:r>
                        <a:rPr kumimoji="0" lang="it-IT" sz="2800" b="1" i="0" u="none" strike="noStrike" cap="none" normalizeH="0" baseline="0" smtClean="0">
                          <a:ln>
                            <a:noFill/>
                          </a:ln>
                          <a:solidFill>
                            <a:schemeClr val="accent2"/>
                          </a:solidFill>
                          <a:effectLst/>
                          <a:latin typeface="Verdana" pitchFamily="34" charset="0"/>
                          <a:cs typeface="Arial" charset="0"/>
                        </a:rPr>
                        <a:t> t N)</a:t>
                      </a:r>
                      <a:endParaRPr kumimoji="0" lang="it-IT" sz="2800" b="0" i="0" u="none" strike="noStrike" cap="none" normalizeH="0" baseline="0" smtClean="0">
                        <a:ln>
                          <a:noFill/>
                        </a:ln>
                        <a:solidFill>
                          <a:schemeClr val="accent2"/>
                        </a:solidFill>
                        <a:effectLst/>
                        <a:latin typeface="Arial" charset="0"/>
                        <a:cs typeface="Arial" charset="0"/>
                      </a:endParaRPr>
                    </a:p>
                  </a:txBody>
                  <a:tcPr marT="45710" marB="4571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xmlns="" val="10000"/>
                  </a:ext>
                </a:extLst>
              </a:tr>
              <a:tr h="45716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smtClean="0">
                        <a:ln>
                          <a:noFill/>
                        </a:ln>
                        <a:solidFill>
                          <a:schemeClr val="tx1"/>
                        </a:solidFill>
                        <a:effectLst/>
                        <a:latin typeface="Verdana" pitchFamily="34" charset="0"/>
                        <a:cs typeface="Arial" charset="0"/>
                      </a:endParaRPr>
                    </a:p>
                  </a:txBody>
                  <a:tcPr marT="45710" marB="4571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smtClean="0">
                        <a:ln>
                          <a:noFill/>
                        </a:ln>
                        <a:solidFill>
                          <a:schemeClr val="tx1"/>
                        </a:solidFill>
                        <a:effectLst/>
                        <a:latin typeface="Verdana" pitchFamily="34" charset="0"/>
                        <a:cs typeface="Arial" charset="0"/>
                      </a:endParaRPr>
                    </a:p>
                  </a:txBody>
                  <a:tcPr marT="45710" marB="45710"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smtClean="0">
                        <a:ln>
                          <a:noFill/>
                        </a:ln>
                        <a:solidFill>
                          <a:schemeClr val="tx1"/>
                        </a:solidFill>
                        <a:effectLst/>
                        <a:latin typeface="Verdana" pitchFamily="34" charset="0"/>
                        <a:cs typeface="Arial" charset="0"/>
                      </a:endParaRPr>
                    </a:p>
                  </a:txBody>
                  <a:tcPr marT="45710" marB="45710"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1"/>
                  </a:ext>
                </a:extLst>
              </a:tr>
              <a:tr h="54597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smtClean="0">
                        <a:ln>
                          <a:noFill/>
                        </a:ln>
                        <a:solidFill>
                          <a:schemeClr val="tx1"/>
                        </a:solidFill>
                        <a:effectLst/>
                        <a:latin typeface="Verdana" pitchFamily="34" charset="0"/>
                        <a:cs typeface="Arial" charset="0"/>
                      </a:endParaRPr>
                    </a:p>
                  </a:txBody>
                  <a:tcPr marT="45710" marB="4571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smtClean="0">
                          <a:ln>
                            <a:noFill/>
                          </a:ln>
                          <a:solidFill>
                            <a:schemeClr val="tx1"/>
                          </a:solidFill>
                          <a:effectLst/>
                          <a:latin typeface="Verdana" pitchFamily="34" charset="0"/>
                          <a:cs typeface="Arial" charset="0"/>
                        </a:rPr>
                        <a:t>crosta terrestre</a:t>
                      </a:r>
                    </a:p>
                  </a:txBody>
                  <a:tcPr marT="45710" marB="45710"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smtClean="0">
                          <a:ln>
                            <a:noFill/>
                          </a:ln>
                          <a:solidFill>
                            <a:schemeClr val="tx1"/>
                          </a:solidFill>
                          <a:effectLst/>
                          <a:latin typeface="Verdana" pitchFamily="34" charset="0"/>
                          <a:cs typeface="Arial" charset="0"/>
                        </a:rPr>
                        <a:t>14.000.000</a:t>
                      </a:r>
                    </a:p>
                  </a:txBody>
                  <a:tcPr marT="45710" marB="45710"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2"/>
                  </a:ext>
                </a:extLst>
              </a:tr>
              <a:tr h="54597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smtClean="0">
                          <a:ln>
                            <a:noFill/>
                          </a:ln>
                          <a:solidFill>
                            <a:schemeClr val="tx1"/>
                          </a:solidFill>
                          <a:effectLst/>
                          <a:latin typeface="Verdana" pitchFamily="34" charset="0"/>
                          <a:cs typeface="Arial" charset="0"/>
                        </a:rPr>
                        <a:t>Litosfera</a:t>
                      </a:r>
                    </a:p>
                  </a:txBody>
                  <a:tcPr marT="45710" marB="4571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smtClean="0">
                          <a:ln>
                            <a:noFill/>
                          </a:ln>
                          <a:solidFill>
                            <a:schemeClr val="tx1"/>
                          </a:solidFill>
                          <a:effectLst/>
                          <a:latin typeface="Verdana" pitchFamily="34" charset="0"/>
                          <a:cs typeface="Arial" charset="0"/>
                        </a:rPr>
                        <a:t>sedimenti</a:t>
                      </a:r>
                      <a:endParaRPr kumimoji="0" lang="it-IT" sz="2400" b="0" i="0" u="none" strike="noStrike" cap="none" normalizeH="0" baseline="0" smtClean="0">
                        <a:ln>
                          <a:noFill/>
                        </a:ln>
                        <a:solidFill>
                          <a:schemeClr val="tx1"/>
                        </a:solidFill>
                        <a:effectLst/>
                        <a:latin typeface="Arial" charset="0"/>
                        <a:cs typeface="Arial" charset="0"/>
                      </a:endParaRPr>
                    </a:p>
                  </a:txBody>
                  <a:tcPr marT="45710" marB="45710"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smtClean="0">
                          <a:ln>
                            <a:noFill/>
                          </a:ln>
                          <a:solidFill>
                            <a:schemeClr val="tx1"/>
                          </a:solidFill>
                          <a:effectLst/>
                          <a:latin typeface="Verdana" pitchFamily="34" charset="0"/>
                          <a:cs typeface="Arial" charset="0"/>
                        </a:rPr>
                        <a:t>4.000.000</a:t>
                      </a:r>
                      <a:endParaRPr kumimoji="0" lang="it-IT" sz="2400" b="0" i="0" u="none" strike="noStrike" cap="none" normalizeH="0" baseline="0" smtClean="0">
                        <a:ln>
                          <a:noFill/>
                        </a:ln>
                        <a:solidFill>
                          <a:schemeClr val="tx1"/>
                        </a:solidFill>
                        <a:effectLst/>
                        <a:latin typeface="Arial" charset="0"/>
                        <a:cs typeface="Arial" charset="0"/>
                      </a:endParaRPr>
                    </a:p>
                  </a:txBody>
                  <a:tcPr marT="45710" marB="45710"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3"/>
                  </a:ext>
                </a:extLst>
              </a:tr>
              <a:tr h="82290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smtClean="0">
                          <a:ln>
                            <a:noFill/>
                          </a:ln>
                          <a:solidFill>
                            <a:schemeClr val="tx1"/>
                          </a:solidFill>
                          <a:effectLst/>
                          <a:latin typeface="Arial" charset="0"/>
                          <a:cs typeface="Arial" charset="0"/>
                        </a:rPr>
                        <a:t> </a:t>
                      </a:r>
                    </a:p>
                  </a:txBody>
                  <a:tcPr marT="45710" marB="4571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smtClean="0">
                          <a:ln>
                            <a:noFill/>
                          </a:ln>
                          <a:solidFill>
                            <a:schemeClr val="tx1"/>
                          </a:solidFill>
                          <a:effectLst/>
                          <a:latin typeface="Verdana" pitchFamily="34" charset="0"/>
                          <a:cs typeface="Arial" charset="0"/>
                        </a:rPr>
                        <a:t>pedosfera</a:t>
                      </a:r>
                      <a:br>
                        <a:rPr kumimoji="0" lang="it-IT" sz="2400" b="1" i="0" u="none" strike="noStrike" cap="none" normalizeH="0" baseline="0" smtClean="0">
                          <a:ln>
                            <a:noFill/>
                          </a:ln>
                          <a:solidFill>
                            <a:schemeClr val="tx1"/>
                          </a:solidFill>
                          <a:effectLst/>
                          <a:latin typeface="Verdana" pitchFamily="34" charset="0"/>
                          <a:cs typeface="Arial" charset="0"/>
                        </a:rPr>
                      </a:br>
                      <a:endParaRPr kumimoji="0" lang="it-IT" sz="2400" b="0" i="0" u="none" strike="noStrike" cap="none" normalizeH="0" baseline="0" smtClean="0">
                        <a:ln>
                          <a:noFill/>
                        </a:ln>
                        <a:solidFill>
                          <a:schemeClr val="tx1"/>
                        </a:solidFill>
                        <a:effectLst/>
                        <a:latin typeface="Arial" charset="0"/>
                        <a:cs typeface="Arial" charset="0"/>
                      </a:endParaRPr>
                    </a:p>
                  </a:txBody>
                  <a:tcPr marT="45710" marB="45710"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smtClean="0">
                          <a:ln>
                            <a:noFill/>
                          </a:ln>
                          <a:solidFill>
                            <a:schemeClr val="tx1"/>
                          </a:solidFill>
                          <a:effectLst/>
                          <a:latin typeface="Verdana" pitchFamily="34" charset="0"/>
                          <a:cs typeface="Arial" charset="0"/>
                        </a:rPr>
                        <a:t>610</a:t>
                      </a:r>
                      <a:br>
                        <a:rPr kumimoji="0" lang="it-IT" sz="2400" b="1" i="0" u="none" strike="noStrike" cap="none" normalizeH="0" baseline="0" smtClean="0">
                          <a:ln>
                            <a:noFill/>
                          </a:ln>
                          <a:solidFill>
                            <a:schemeClr val="tx1"/>
                          </a:solidFill>
                          <a:effectLst/>
                          <a:latin typeface="Verdana" pitchFamily="34" charset="0"/>
                          <a:cs typeface="Arial" charset="0"/>
                        </a:rPr>
                      </a:br>
                      <a:endParaRPr kumimoji="0" lang="it-IT" sz="2400" b="0" i="0" u="none" strike="noStrike" cap="none" normalizeH="0" baseline="0" smtClean="0">
                        <a:ln>
                          <a:noFill/>
                        </a:ln>
                        <a:solidFill>
                          <a:schemeClr val="tx1"/>
                        </a:solidFill>
                        <a:effectLst/>
                        <a:latin typeface="Arial" charset="0"/>
                        <a:cs typeface="Arial" charset="0"/>
                      </a:endParaRPr>
                    </a:p>
                  </a:txBody>
                  <a:tcPr marT="45710" marB="45710"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4"/>
                  </a:ext>
                </a:extLst>
              </a:tr>
              <a:tr h="82290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smtClean="0">
                          <a:ln>
                            <a:noFill/>
                          </a:ln>
                          <a:solidFill>
                            <a:schemeClr val="tx1"/>
                          </a:solidFill>
                          <a:effectLst/>
                          <a:latin typeface="Verdana" pitchFamily="34" charset="0"/>
                          <a:cs typeface="Arial" charset="0"/>
                        </a:rPr>
                        <a:t>Atmosfera</a:t>
                      </a:r>
                      <a:endParaRPr kumimoji="0" lang="it-IT" sz="2400" b="0" i="0" u="none" strike="noStrike" cap="none" normalizeH="0" baseline="0" smtClean="0">
                        <a:ln>
                          <a:noFill/>
                        </a:ln>
                        <a:solidFill>
                          <a:schemeClr val="tx1"/>
                        </a:solidFill>
                        <a:effectLst/>
                        <a:latin typeface="Arial" charset="0"/>
                        <a:cs typeface="Arial" charset="0"/>
                      </a:endParaRPr>
                    </a:p>
                  </a:txBody>
                  <a:tcPr marT="45710" marB="4571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smtClean="0">
                          <a:ln>
                            <a:noFill/>
                          </a:ln>
                          <a:solidFill>
                            <a:schemeClr val="tx1"/>
                          </a:solidFill>
                          <a:effectLst/>
                          <a:latin typeface="Arial" charset="0"/>
                          <a:cs typeface="Arial" charset="0"/>
                        </a:rPr>
                        <a:t> </a:t>
                      </a:r>
                    </a:p>
                  </a:txBody>
                  <a:tcPr marT="45710" marB="45710"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smtClean="0">
                          <a:ln>
                            <a:noFill/>
                          </a:ln>
                          <a:solidFill>
                            <a:schemeClr val="tx1"/>
                          </a:solidFill>
                          <a:effectLst/>
                          <a:latin typeface="Verdana" pitchFamily="34" charset="0"/>
                          <a:cs typeface="Arial" charset="0"/>
                        </a:rPr>
                        <a:t>3.900.000</a:t>
                      </a:r>
                      <a:br>
                        <a:rPr kumimoji="0" lang="it-IT" sz="2400" b="1" i="0" u="none" strike="noStrike" cap="none" normalizeH="0" baseline="0" smtClean="0">
                          <a:ln>
                            <a:noFill/>
                          </a:ln>
                          <a:solidFill>
                            <a:schemeClr val="tx1"/>
                          </a:solidFill>
                          <a:effectLst/>
                          <a:latin typeface="Verdana" pitchFamily="34" charset="0"/>
                          <a:cs typeface="Arial" charset="0"/>
                        </a:rPr>
                      </a:br>
                      <a:endParaRPr kumimoji="0" lang="it-IT" sz="2400" b="0" i="0" u="none" strike="noStrike" cap="none" normalizeH="0" baseline="0" smtClean="0">
                        <a:ln>
                          <a:noFill/>
                        </a:ln>
                        <a:solidFill>
                          <a:schemeClr val="tx1"/>
                        </a:solidFill>
                        <a:effectLst/>
                        <a:latin typeface="Arial" charset="0"/>
                        <a:cs typeface="Arial" charset="0"/>
                      </a:endParaRPr>
                    </a:p>
                  </a:txBody>
                  <a:tcPr marT="45710" marB="45710"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5"/>
                  </a:ext>
                </a:extLst>
              </a:tr>
              <a:tr h="82290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smtClean="0">
                          <a:ln>
                            <a:noFill/>
                          </a:ln>
                          <a:solidFill>
                            <a:schemeClr val="tx1"/>
                          </a:solidFill>
                          <a:effectLst/>
                          <a:latin typeface="Verdana" pitchFamily="34" charset="0"/>
                          <a:cs typeface="Arial" charset="0"/>
                        </a:rPr>
                        <a:t>Idrosfera</a:t>
                      </a:r>
                      <a:endParaRPr kumimoji="0" lang="it-IT" sz="2400" b="0" i="0" u="none" strike="noStrike" cap="none" normalizeH="0" baseline="0" smtClean="0">
                        <a:ln>
                          <a:noFill/>
                        </a:ln>
                        <a:solidFill>
                          <a:schemeClr val="tx1"/>
                        </a:solidFill>
                        <a:effectLst/>
                        <a:latin typeface="Arial" charset="0"/>
                        <a:cs typeface="Arial" charset="0"/>
                      </a:endParaRPr>
                    </a:p>
                  </a:txBody>
                  <a:tcPr marT="45710" marB="4571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smtClean="0">
                          <a:ln>
                            <a:noFill/>
                          </a:ln>
                          <a:solidFill>
                            <a:schemeClr val="tx1"/>
                          </a:solidFill>
                          <a:effectLst/>
                          <a:latin typeface="Arial" charset="0"/>
                          <a:cs typeface="Arial" charset="0"/>
                        </a:rPr>
                        <a:t> </a:t>
                      </a:r>
                    </a:p>
                  </a:txBody>
                  <a:tcPr marT="45710" marB="45710"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smtClean="0">
                          <a:ln>
                            <a:noFill/>
                          </a:ln>
                          <a:solidFill>
                            <a:schemeClr val="tx1"/>
                          </a:solidFill>
                          <a:effectLst/>
                          <a:latin typeface="Verdana" pitchFamily="34" charset="0"/>
                          <a:cs typeface="Arial" charset="0"/>
                        </a:rPr>
                        <a:t>23.000</a:t>
                      </a:r>
                      <a:br>
                        <a:rPr kumimoji="0" lang="it-IT" sz="2400" b="1" i="0" u="none" strike="noStrike" cap="none" normalizeH="0" baseline="0" smtClean="0">
                          <a:ln>
                            <a:noFill/>
                          </a:ln>
                          <a:solidFill>
                            <a:schemeClr val="tx1"/>
                          </a:solidFill>
                          <a:effectLst/>
                          <a:latin typeface="Verdana" pitchFamily="34" charset="0"/>
                          <a:cs typeface="Arial" charset="0"/>
                        </a:rPr>
                      </a:br>
                      <a:endParaRPr kumimoji="0" lang="it-IT" sz="2400" b="0" i="0" u="none" strike="noStrike" cap="none" normalizeH="0" baseline="0" smtClean="0">
                        <a:ln>
                          <a:noFill/>
                        </a:ln>
                        <a:solidFill>
                          <a:schemeClr val="tx1"/>
                        </a:solidFill>
                        <a:effectLst/>
                        <a:latin typeface="Arial" charset="0"/>
                        <a:cs typeface="Arial" charset="0"/>
                      </a:endParaRPr>
                    </a:p>
                  </a:txBody>
                  <a:tcPr marT="45710" marB="45710"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6"/>
                  </a:ext>
                </a:extLst>
              </a:tr>
              <a:tr h="54597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smtClean="0">
                          <a:ln>
                            <a:noFill/>
                          </a:ln>
                          <a:solidFill>
                            <a:schemeClr val="tx1"/>
                          </a:solidFill>
                          <a:effectLst/>
                          <a:latin typeface="Verdana" pitchFamily="34" charset="0"/>
                          <a:cs typeface="Arial" charset="0"/>
                        </a:rPr>
                        <a:t>Biosfera</a:t>
                      </a:r>
                      <a:endParaRPr kumimoji="0" lang="it-IT" sz="2400" b="0" i="0" u="none" strike="noStrike" cap="none" normalizeH="0" baseline="0" smtClean="0">
                        <a:ln>
                          <a:noFill/>
                        </a:ln>
                        <a:solidFill>
                          <a:schemeClr val="tx1"/>
                        </a:solidFill>
                        <a:effectLst/>
                        <a:latin typeface="Arial" charset="0"/>
                        <a:cs typeface="Arial" charset="0"/>
                      </a:endParaRPr>
                    </a:p>
                  </a:txBody>
                  <a:tcPr marT="45710" marB="45710"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smtClean="0">
                          <a:ln>
                            <a:noFill/>
                          </a:ln>
                          <a:solidFill>
                            <a:schemeClr val="tx1"/>
                          </a:solidFill>
                          <a:effectLst/>
                          <a:latin typeface="Arial" charset="0"/>
                          <a:cs typeface="Arial" charset="0"/>
                        </a:rPr>
                        <a:t> </a:t>
                      </a:r>
                    </a:p>
                  </a:txBody>
                  <a:tcPr marT="45710" marB="45710" anchor="ctr" horzOverflow="overflow">
                    <a:lnL>
                      <a:noFill/>
                    </a:lnL>
                    <a:lnR>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smtClean="0">
                          <a:ln>
                            <a:noFill/>
                          </a:ln>
                          <a:solidFill>
                            <a:schemeClr val="tx1"/>
                          </a:solidFill>
                          <a:effectLst/>
                          <a:latin typeface="Verdana" pitchFamily="34" charset="0"/>
                          <a:cs typeface="Arial" charset="0"/>
                        </a:rPr>
                        <a:t>13</a:t>
                      </a:r>
                      <a:endParaRPr kumimoji="0" lang="it-IT" sz="2400" b="0" i="0" u="none" strike="noStrike" cap="none" normalizeH="0" baseline="0" smtClean="0">
                        <a:ln>
                          <a:noFill/>
                        </a:ln>
                        <a:solidFill>
                          <a:schemeClr val="tx1"/>
                        </a:solidFill>
                        <a:effectLst/>
                        <a:latin typeface="Arial" charset="0"/>
                        <a:cs typeface="Arial" charset="0"/>
                      </a:endParaRPr>
                    </a:p>
                  </a:txBody>
                  <a:tcPr marT="45710" marB="45710"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xmlns="" val="10007"/>
                  </a:ext>
                </a:extLst>
              </a:tr>
            </a:tbl>
          </a:graphicData>
        </a:graphic>
      </p:graphicFrame>
      <p:sp>
        <p:nvSpPr>
          <p:cNvPr id="16411" name="Line 92"/>
          <p:cNvSpPr>
            <a:spLocks noChangeShapeType="1"/>
          </p:cNvSpPr>
          <p:nvPr/>
        </p:nvSpPr>
        <p:spPr bwMode="auto">
          <a:xfrm flipV="1">
            <a:off x="539750" y="1916113"/>
            <a:ext cx="8135938" cy="1587"/>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12" name="AutoShape 93"/>
          <p:cNvSpPr>
            <a:spLocks/>
          </p:cNvSpPr>
          <p:nvPr/>
        </p:nvSpPr>
        <p:spPr bwMode="auto">
          <a:xfrm>
            <a:off x="2555875" y="2205038"/>
            <a:ext cx="144463" cy="1655762"/>
          </a:xfrm>
          <a:prstGeom prst="leftBrace">
            <a:avLst>
              <a:gd name="adj1" fmla="val 95512"/>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03" name="AutoShape 95"/>
          <p:cNvSpPr>
            <a:spLocks noChangeArrowheads="1"/>
          </p:cNvSpPr>
          <p:nvPr/>
        </p:nvSpPr>
        <p:spPr bwMode="auto">
          <a:xfrm>
            <a:off x="3113088" y="260350"/>
            <a:ext cx="2971800" cy="1008063"/>
          </a:xfrm>
          <a:prstGeom prst="wedgeRectCallout">
            <a:avLst>
              <a:gd name="adj1" fmla="val -76602"/>
              <a:gd name="adj2" fmla="val 216616"/>
            </a:avLst>
          </a:prstGeom>
          <a:solidFill>
            <a:schemeClr val="bg1"/>
          </a:solidFill>
          <a:ln w="28575">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en-US" sz="2800" b="1">
                <a:solidFill>
                  <a:srgbClr val="800000"/>
                </a:solidFill>
              </a:rPr>
              <a:t>Utilizzabile in minima parte!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17503"/>
                                        </p:tgtEl>
                                        <p:attrNameLst>
                                          <p:attrName>style.visibility</p:attrName>
                                        </p:attrNameLst>
                                      </p:cBhvr>
                                      <p:to>
                                        <p:strVal val="visible"/>
                                      </p:to>
                                    </p:set>
                                    <p:anim calcmode="lin" valueType="num">
                                      <p:cBhvr>
                                        <p:cTn id="7" dur="500" fill="hold"/>
                                        <p:tgtEl>
                                          <p:spTgt spid="17503"/>
                                        </p:tgtEl>
                                        <p:attrNameLst>
                                          <p:attrName>ppt_x</p:attrName>
                                        </p:attrNameLst>
                                      </p:cBhvr>
                                      <p:tavLst>
                                        <p:tav tm="0">
                                          <p:val>
                                            <p:strVal val="#ppt_x"/>
                                          </p:val>
                                        </p:tav>
                                        <p:tav tm="100000">
                                          <p:val>
                                            <p:strVal val="#ppt_x"/>
                                          </p:val>
                                        </p:tav>
                                      </p:tavLst>
                                    </p:anim>
                                    <p:anim calcmode="lin" valueType="num">
                                      <p:cBhvr>
                                        <p:cTn id="8" dur="500" fill="hold"/>
                                        <p:tgtEl>
                                          <p:spTgt spid="17503"/>
                                        </p:tgtEl>
                                        <p:attrNameLst>
                                          <p:attrName>ppt_y</p:attrName>
                                        </p:attrNameLst>
                                      </p:cBhvr>
                                      <p:tavLst>
                                        <p:tav tm="0">
                                          <p:val>
                                            <p:strVal val="#ppt_y+#ppt_h/2"/>
                                          </p:val>
                                        </p:tav>
                                        <p:tav tm="100000">
                                          <p:val>
                                            <p:strVal val="#ppt_y"/>
                                          </p:val>
                                        </p:tav>
                                      </p:tavLst>
                                    </p:anim>
                                    <p:anim calcmode="lin" valueType="num">
                                      <p:cBhvr>
                                        <p:cTn id="9" dur="500" fill="hold"/>
                                        <p:tgtEl>
                                          <p:spTgt spid="17503"/>
                                        </p:tgtEl>
                                        <p:attrNameLst>
                                          <p:attrName>ppt_w</p:attrName>
                                        </p:attrNameLst>
                                      </p:cBhvr>
                                      <p:tavLst>
                                        <p:tav tm="0">
                                          <p:val>
                                            <p:strVal val="#ppt_w"/>
                                          </p:val>
                                        </p:tav>
                                        <p:tav tm="100000">
                                          <p:val>
                                            <p:strVal val="#ppt_w"/>
                                          </p:val>
                                        </p:tav>
                                      </p:tavLst>
                                    </p:anim>
                                    <p:anim calcmode="lin" valueType="num">
                                      <p:cBhvr>
                                        <p:cTn id="10" dur="500" fill="hold"/>
                                        <p:tgtEl>
                                          <p:spTgt spid="175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0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8063"/>
            <a:ext cx="91440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5"/>
          <p:cNvSpPr>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t>Ciclo dell’azoto</a:t>
            </a:r>
          </a:p>
        </p:txBody>
      </p:sp>
      <p:sp>
        <p:nvSpPr>
          <p:cNvPr id="8199" name="AutoShape 7"/>
          <p:cNvSpPr>
            <a:spLocks noChangeArrowheads="1"/>
          </p:cNvSpPr>
          <p:nvPr/>
        </p:nvSpPr>
        <p:spPr bwMode="auto">
          <a:xfrm rot="3134769">
            <a:off x="684213" y="2852737"/>
            <a:ext cx="719138" cy="576263"/>
          </a:xfrm>
          <a:custGeom>
            <a:avLst/>
            <a:gdLst>
              <a:gd name="T0" fmla="*/ 445470300 w 21600"/>
              <a:gd name="T1" fmla="*/ 0 h 21600"/>
              <a:gd name="T2" fmla="*/ 0 w 21600"/>
              <a:gd name="T3" fmla="*/ 205081010 h 21600"/>
              <a:gd name="T4" fmla="*/ 445470300 w 21600"/>
              <a:gd name="T5" fmla="*/ 410161326 h 21600"/>
              <a:gd name="T6" fmla="*/ 797130114 w 21600"/>
              <a:gd name="T7" fmla="*/ 205081010 h 21600"/>
              <a:gd name="T8" fmla="*/ 17694720 60000 65536"/>
              <a:gd name="T9" fmla="*/ 11796480 60000 65536"/>
              <a:gd name="T10" fmla="*/ 5898240 60000 65536"/>
              <a:gd name="T11" fmla="*/ 0 60000 65536"/>
              <a:gd name="T12" fmla="*/ 3375 w 21600"/>
              <a:gd name="T13" fmla="*/ 5415 h 21600"/>
              <a:gd name="T14" fmla="*/ 16849 w 21600"/>
              <a:gd name="T15" fmla="*/ 16185 h 21600"/>
            </a:gdLst>
            <a:ahLst/>
            <a:cxnLst>
              <a:cxn ang="T8">
                <a:pos x="T0" y="T1"/>
              </a:cxn>
              <a:cxn ang="T9">
                <a:pos x="T2" y="T3"/>
              </a:cxn>
              <a:cxn ang="T10">
                <a:pos x="T4" y="T5"/>
              </a:cxn>
              <a:cxn ang="T11">
                <a:pos x="T6" y="T7"/>
              </a:cxn>
            </a:cxnLst>
            <a:rect l="T12" t="T13" r="T14" b="T15"/>
            <a:pathLst>
              <a:path w="21600" h="21600">
                <a:moveTo>
                  <a:pt x="12071" y="0"/>
                </a:moveTo>
                <a:lnTo>
                  <a:pt x="12071" y="5415"/>
                </a:lnTo>
                <a:lnTo>
                  <a:pt x="3375" y="5415"/>
                </a:lnTo>
                <a:lnTo>
                  <a:pt x="3375" y="16185"/>
                </a:lnTo>
                <a:lnTo>
                  <a:pt x="12071" y="16185"/>
                </a:lnTo>
                <a:lnTo>
                  <a:pt x="12071" y="21600"/>
                </a:lnTo>
                <a:lnTo>
                  <a:pt x="21600" y="10800"/>
                </a:lnTo>
                <a:lnTo>
                  <a:pt x="12071" y="0"/>
                </a:lnTo>
                <a:close/>
              </a:path>
              <a:path w="21600" h="21600">
                <a:moveTo>
                  <a:pt x="1350" y="5415"/>
                </a:moveTo>
                <a:lnTo>
                  <a:pt x="1350" y="16185"/>
                </a:lnTo>
                <a:lnTo>
                  <a:pt x="2700" y="16185"/>
                </a:lnTo>
                <a:lnTo>
                  <a:pt x="2700" y="5415"/>
                </a:lnTo>
                <a:lnTo>
                  <a:pt x="1350" y="5415"/>
                </a:lnTo>
                <a:close/>
              </a:path>
              <a:path w="21600" h="21600">
                <a:moveTo>
                  <a:pt x="0" y="5415"/>
                </a:moveTo>
                <a:lnTo>
                  <a:pt x="0" y="16185"/>
                </a:lnTo>
                <a:lnTo>
                  <a:pt x="675" y="16185"/>
                </a:lnTo>
                <a:lnTo>
                  <a:pt x="675" y="5415"/>
                </a:lnTo>
                <a:lnTo>
                  <a:pt x="0" y="5415"/>
                </a:lnTo>
                <a:close/>
              </a:path>
            </a:pathLst>
          </a:custGeom>
          <a:solidFill>
            <a:srgbClr val="FF99FF"/>
          </a:soli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en-US" sz="2400" b="1"/>
              <a:t>E</a:t>
            </a:r>
          </a:p>
        </p:txBody>
      </p:sp>
      <p:sp>
        <p:nvSpPr>
          <p:cNvPr id="8200" name="AutoShape 8"/>
          <p:cNvSpPr>
            <a:spLocks noChangeArrowheads="1"/>
          </p:cNvSpPr>
          <p:nvPr/>
        </p:nvSpPr>
        <p:spPr bwMode="auto">
          <a:xfrm rot="3134769">
            <a:off x="1116013" y="5084762"/>
            <a:ext cx="719138" cy="576263"/>
          </a:xfrm>
          <a:custGeom>
            <a:avLst/>
            <a:gdLst>
              <a:gd name="T0" fmla="*/ 445470300 w 21600"/>
              <a:gd name="T1" fmla="*/ 0 h 21600"/>
              <a:gd name="T2" fmla="*/ 0 w 21600"/>
              <a:gd name="T3" fmla="*/ 205081010 h 21600"/>
              <a:gd name="T4" fmla="*/ 445470300 w 21600"/>
              <a:gd name="T5" fmla="*/ 410161326 h 21600"/>
              <a:gd name="T6" fmla="*/ 797130114 w 21600"/>
              <a:gd name="T7" fmla="*/ 205081010 h 21600"/>
              <a:gd name="T8" fmla="*/ 17694720 60000 65536"/>
              <a:gd name="T9" fmla="*/ 11796480 60000 65536"/>
              <a:gd name="T10" fmla="*/ 5898240 60000 65536"/>
              <a:gd name="T11" fmla="*/ 0 60000 65536"/>
              <a:gd name="T12" fmla="*/ 3375 w 21600"/>
              <a:gd name="T13" fmla="*/ 5415 h 21600"/>
              <a:gd name="T14" fmla="*/ 16849 w 21600"/>
              <a:gd name="T15" fmla="*/ 16185 h 21600"/>
            </a:gdLst>
            <a:ahLst/>
            <a:cxnLst>
              <a:cxn ang="T8">
                <a:pos x="T0" y="T1"/>
              </a:cxn>
              <a:cxn ang="T9">
                <a:pos x="T2" y="T3"/>
              </a:cxn>
              <a:cxn ang="T10">
                <a:pos x="T4" y="T5"/>
              </a:cxn>
              <a:cxn ang="T11">
                <a:pos x="T6" y="T7"/>
              </a:cxn>
            </a:cxnLst>
            <a:rect l="T12" t="T13" r="T14" b="T15"/>
            <a:pathLst>
              <a:path w="21600" h="21600">
                <a:moveTo>
                  <a:pt x="12071" y="0"/>
                </a:moveTo>
                <a:lnTo>
                  <a:pt x="12071" y="5415"/>
                </a:lnTo>
                <a:lnTo>
                  <a:pt x="3375" y="5415"/>
                </a:lnTo>
                <a:lnTo>
                  <a:pt x="3375" y="16185"/>
                </a:lnTo>
                <a:lnTo>
                  <a:pt x="12071" y="16185"/>
                </a:lnTo>
                <a:lnTo>
                  <a:pt x="12071" y="21600"/>
                </a:lnTo>
                <a:lnTo>
                  <a:pt x="21600" y="10800"/>
                </a:lnTo>
                <a:lnTo>
                  <a:pt x="12071" y="0"/>
                </a:lnTo>
                <a:close/>
              </a:path>
              <a:path w="21600" h="21600">
                <a:moveTo>
                  <a:pt x="1350" y="5415"/>
                </a:moveTo>
                <a:lnTo>
                  <a:pt x="1350" y="16185"/>
                </a:lnTo>
                <a:lnTo>
                  <a:pt x="2700" y="16185"/>
                </a:lnTo>
                <a:lnTo>
                  <a:pt x="2700" y="5415"/>
                </a:lnTo>
                <a:lnTo>
                  <a:pt x="1350" y="5415"/>
                </a:lnTo>
                <a:close/>
              </a:path>
              <a:path w="21600" h="21600">
                <a:moveTo>
                  <a:pt x="0" y="5415"/>
                </a:moveTo>
                <a:lnTo>
                  <a:pt x="0" y="16185"/>
                </a:lnTo>
                <a:lnTo>
                  <a:pt x="675" y="16185"/>
                </a:lnTo>
                <a:lnTo>
                  <a:pt x="675" y="5415"/>
                </a:lnTo>
                <a:lnTo>
                  <a:pt x="0" y="5415"/>
                </a:lnTo>
                <a:close/>
              </a:path>
            </a:pathLst>
          </a:custGeom>
          <a:solidFill>
            <a:srgbClr val="FF99FF"/>
          </a:soli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en-US" sz="2400" b="1"/>
              <a:t>E</a:t>
            </a:r>
          </a:p>
        </p:txBody>
      </p:sp>
      <p:sp>
        <p:nvSpPr>
          <p:cNvPr id="8201" name="AutoShape 9"/>
          <p:cNvSpPr>
            <a:spLocks noChangeArrowheads="1"/>
          </p:cNvSpPr>
          <p:nvPr/>
        </p:nvSpPr>
        <p:spPr bwMode="auto">
          <a:xfrm rot="3134769">
            <a:off x="7596188" y="2420937"/>
            <a:ext cx="719138" cy="576263"/>
          </a:xfrm>
          <a:custGeom>
            <a:avLst/>
            <a:gdLst>
              <a:gd name="T0" fmla="*/ 445470300 w 21600"/>
              <a:gd name="T1" fmla="*/ 0 h 21600"/>
              <a:gd name="T2" fmla="*/ 0 w 21600"/>
              <a:gd name="T3" fmla="*/ 205081010 h 21600"/>
              <a:gd name="T4" fmla="*/ 445470300 w 21600"/>
              <a:gd name="T5" fmla="*/ 410161326 h 21600"/>
              <a:gd name="T6" fmla="*/ 797130114 w 21600"/>
              <a:gd name="T7" fmla="*/ 205081010 h 21600"/>
              <a:gd name="T8" fmla="*/ 17694720 60000 65536"/>
              <a:gd name="T9" fmla="*/ 11796480 60000 65536"/>
              <a:gd name="T10" fmla="*/ 5898240 60000 65536"/>
              <a:gd name="T11" fmla="*/ 0 60000 65536"/>
              <a:gd name="T12" fmla="*/ 3375 w 21600"/>
              <a:gd name="T13" fmla="*/ 5415 h 21600"/>
              <a:gd name="T14" fmla="*/ 16849 w 21600"/>
              <a:gd name="T15" fmla="*/ 16185 h 21600"/>
            </a:gdLst>
            <a:ahLst/>
            <a:cxnLst>
              <a:cxn ang="T8">
                <a:pos x="T0" y="T1"/>
              </a:cxn>
              <a:cxn ang="T9">
                <a:pos x="T2" y="T3"/>
              </a:cxn>
              <a:cxn ang="T10">
                <a:pos x="T4" y="T5"/>
              </a:cxn>
              <a:cxn ang="T11">
                <a:pos x="T6" y="T7"/>
              </a:cxn>
            </a:cxnLst>
            <a:rect l="T12" t="T13" r="T14" b="T15"/>
            <a:pathLst>
              <a:path w="21600" h="21600">
                <a:moveTo>
                  <a:pt x="12071" y="0"/>
                </a:moveTo>
                <a:lnTo>
                  <a:pt x="12071" y="5415"/>
                </a:lnTo>
                <a:lnTo>
                  <a:pt x="3375" y="5415"/>
                </a:lnTo>
                <a:lnTo>
                  <a:pt x="3375" y="16185"/>
                </a:lnTo>
                <a:lnTo>
                  <a:pt x="12071" y="16185"/>
                </a:lnTo>
                <a:lnTo>
                  <a:pt x="12071" y="21600"/>
                </a:lnTo>
                <a:lnTo>
                  <a:pt x="21600" y="10800"/>
                </a:lnTo>
                <a:lnTo>
                  <a:pt x="12071" y="0"/>
                </a:lnTo>
                <a:close/>
              </a:path>
              <a:path w="21600" h="21600">
                <a:moveTo>
                  <a:pt x="1350" y="5415"/>
                </a:moveTo>
                <a:lnTo>
                  <a:pt x="1350" y="16185"/>
                </a:lnTo>
                <a:lnTo>
                  <a:pt x="2700" y="16185"/>
                </a:lnTo>
                <a:lnTo>
                  <a:pt x="2700" y="5415"/>
                </a:lnTo>
                <a:lnTo>
                  <a:pt x="1350" y="5415"/>
                </a:lnTo>
                <a:close/>
              </a:path>
              <a:path w="21600" h="21600">
                <a:moveTo>
                  <a:pt x="0" y="5415"/>
                </a:moveTo>
                <a:lnTo>
                  <a:pt x="0" y="16185"/>
                </a:lnTo>
                <a:lnTo>
                  <a:pt x="675" y="16185"/>
                </a:lnTo>
                <a:lnTo>
                  <a:pt x="675" y="5415"/>
                </a:lnTo>
                <a:lnTo>
                  <a:pt x="0" y="5415"/>
                </a:lnTo>
                <a:close/>
              </a:path>
            </a:pathLst>
          </a:custGeom>
          <a:solidFill>
            <a:srgbClr val="FF99FF"/>
          </a:soli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en-US" sz="2400" b="1"/>
              <a:t>E</a:t>
            </a:r>
          </a:p>
        </p:txBody>
      </p:sp>
      <p:sp>
        <p:nvSpPr>
          <p:cNvPr id="8202" name="AutoShape 10"/>
          <p:cNvSpPr>
            <a:spLocks noChangeArrowheads="1"/>
          </p:cNvSpPr>
          <p:nvPr/>
        </p:nvSpPr>
        <p:spPr bwMode="auto">
          <a:xfrm rot="1705651">
            <a:off x="6156325" y="5805488"/>
            <a:ext cx="719138" cy="576262"/>
          </a:xfrm>
          <a:custGeom>
            <a:avLst/>
            <a:gdLst>
              <a:gd name="T0" fmla="*/ 445470300 w 21600"/>
              <a:gd name="T1" fmla="*/ 0 h 21600"/>
              <a:gd name="T2" fmla="*/ 0 w 21600"/>
              <a:gd name="T3" fmla="*/ 205079587 h 21600"/>
              <a:gd name="T4" fmla="*/ 445470300 w 21600"/>
              <a:gd name="T5" fmla="*/ 410159201 h 21600"/>
              <a:gd name="T6" fmla="*/ 797130114 w 21600"/>
              <a:gd name="T7" fmla="*/ 205079587 h 21600"/>
              <a:gd name="T8" fmla="*/ 17694720 60000 65536"/>
              <a:gd name="T9" fmla="*/ 11796480 60000 65536"/>
              <a:gd name="T10" fmla="*/ 5898240 60000 65536"/>
              <a:gd name="T11" fmla="*/ 0 60000 65536"/>
              <a:gd name="T12" fmla="*/ 3375 w 21600"/>
              <a:gd name="T13" fmla="*/ 5415 h 21600"/>
              <a:gd name="T14" fmla="*/ 16849 w 21600"/>
              <a:gd name="T15" fmla="*/ 16185 h 21600"/>
            </a:gdLst>
            <a:ahLst/>
            <a:cxnLst>
              <a:cxn ang="T8">
                <a:pos x="T0" y="T1"/>
              </a:cxn>
              <a:cxn ang="T9">
                <a:pos x="T2" y="T3"/>
              </a:cxn>
              <a:cxn ang="T10">
                <a:pos x="T4" y="T5"/>
              </a:cxn>
              <a:cxn ang="T11">
                <a:pos x="T6" y="T7"/>
              </a:cxn>
            </a:cxnLst>
            <a:rect l="T12" t="T13" r="T14" b="T15"/>
            <a:pathLst>
              <a:path w="21600" h="21600">
                <a:moveTo>
                  <a:pt x="12071" y="0"/>
                </a:moveTo>
                <a:lnTo>
                  <a:pt x="12071" y="5415"/>
                </a:lnTo>
                <a:lnTo>
                  <a:pt x="3375" y="5415"/>
                </a:lnTo>
                <a:lnTo>
                  <a:pt x="3375" y="16185"/>
                </a:lnTo>
                <a:lnTo>
                  <a:pt x="12071" y="16185"/>
                </a:lnTo>
                <a:lnTo>
                  <a:pt x="12071" y="21600"/>
                </a:lnTo>
                <a:lnTo>
                  <a:pt x="21600" y="10800"/>
                </a:lnTo>
                <a:lnTo>
                  <a:pt x="12071" y="0"/>
                </a:lnTo>
                <a:close/>
              </a:path>
              <a:path w="21600" h="21600">
                <a:moveTo>
                  <a:pt x="1350" y="5415"/>
                </a:moveTo>
                <a:lnTo>
                  <a:pt x="1350" y="16185"/>
                </a:lnTo>
                <a:lnTo>
                  <a:pt x="2700" y="16185"/>
                </a:lnTo>
                <a:lnTo>
                  <a:pt x="2700" y="5415"/>
                </a:lnTo>
                <a:lnTo>
                  <a:pt x="1350" y="5415"/>
                </a:lnTo>
                <a:close/>
              </a:path>
              <a:path w="21600" h="21600">
                <a:moveTo>
                  <a:pt x="0" y="5415"/>
                </a:moveTo>
                <a:lnTo>
                  <a:pt x="0" y="16185"/>
                </a:lnTo>
                <a:lnTo>
                  <a:pt x="675" y="16185"/>
                </a:lnTo>
                <a:lnTo>
                  <a:pt x="675" y="5415"/>
                </a:lnTo>
                <a:lnTo>
                  <a:pt x="0" y="5415"/>
                </a:lnTo>
                <a:close/>
              </a:path>
            </a:pathLst>
          </a:custGeom>
          <a:solidFill>
            <a:srgbClr val="0000FF"/>
          </a:soli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en-US" sz="2400" b="1">
                <a:solidFill>
                  <a:srgbClr val="FFFF00"/>
                </a:solidFill>
              </a:rPr>
              <a:t>E</a:t>
            </a:r>
          </a:p>
        </p:txBody>
      </p:sp>
      <p:sp>
        <p:nvSpPr>
          <p:cNvPr id="8203" name="AutoShape 11"/>
          <p:cNvSpPr>
            <a:spLocks noChangeArrowheads="1"/>
          </p:cNvSpPr>
          <p:nvPr/>
        </p:nvSpPr>
        <p:spPr bwMode="auto">
          <a:xfrm rot="-2700000">
            <a:off x="7451725" y="4365625"/>
            <a:ext cx="719138" cy="576263"/>
          </a:xfrm>
          <a:custGeom>
            <a:avLst/>
            <a:gdLst>
              <a:gd name="T0" fmla="*/ 445470300 w 21600"/>
              <a:gd name="T1" fmla="*/ 0 h 21600"/>
              <a:gd name="T2" fmla="*/ 0 w 21600"/>
              <a:gd name="T3" fmla="*/ 205081010 h 21600"/>
              <a:gd name="T4" fmla="*/ 445470300 w 21600"/>
              <a:gd name="T5" fmla="*/ 410161326 h 21600"/>
              <a:gd name="T6" fmla="*/ 797130114 w 21600"/>
              <a:gd name="T7" fmla="*/ 205081010 h 21600"/>
              <a:gd name="T8" fmla="*/ 17694720 60000 65536"/>
              <a:gd name="T9" fmla="*/ 11796480 60000 65536"/>
              <a:gd name="T10" fmla="*/ 5898240 60000 65536"/>
              <a:gd name="T11" fmla="*/ 0 60000 65536"/>
              <a:gd name="T12" fmla="*/ 3375 w 21600"/>
              <a:gd name="T13" fmla="*/ 5415 h 21600"/>
              <a:gd name="T14" fmla="*/ 16849 w 21600"/>
              <a:gd name="T15" fmla="*/ 16185 h 21600"/>
            </a:gdLst>
            <a:ahLst/>
            <a:cxnLst>
              <a:cxn ang="T8">
                <a:pos x="T0" y="T1"/>
              </a:cxn>
              <a:cxn ang="T9">
                <a:pos x="T2" y="T3"/>
              </a:cxn>
              <a:cxn ang="T10">
                <a:pos x="T4" y="T5"/>
              </a:cxn>
              <a:cxn ang="T11">
                <a:pos x="T6" y="T7"/>
              </a:cxn>
            </a:cxnLst>
            <a:rect l="T12" t="T13" r="T14" b="T15"/>
            <a:pathLst>
              <a:path w="21600" h="21600">
                <a:moveTo>
                  <a:pt x="12071" y="0"/>
                </a:moveTo>
                <a:lnTo>
                  <a:pt x="12071" y="5415"/>
                </a:lnTo>
                <a:lnTo>
                  <a:pt x="3375" y="5415"/>
                </a:lnTo>
                <a:lnTo>
                  <a:pt x="3375" y="16185"/>
                </a:lnTo>
                <a:lnTo>
                  <a:pt x="12071" y="16185"/>
                </a:lnTo>
                <a:lnTo>
                  <a:pt x="12071" y="21600"/>
                </a:lnTo>
                <a:lnTo>
                  <a:pt x="21600" y="10800"/>
                </a:lnTo>
                <a:lnTo>
                  <a:pt x="12071" y="0"/>
                </a:lnTo>
                <a:close/>
              </a:path>
              <a:path w="21600" h="21600">
                <a:moveTo>
                  <a:pt x="1350" y="5415"/>
                </a:moveTo>
                <a:lnTo>
                  <a:pt x="1350" y="16185"/>
                </a:lnTo>
                <a:lnTo>
                  <a:pt x="2700" y="16185"/>
                </a:lnTo>
                <a:lnTo>
                  <a:pt x="2700" y="5415"/>
                </a:lnTo>
                <a:lnTo>
                  <a:pt x="1350" y="5415"/>
                </a:lnTo>
                <a:close/>
              </a:path>
              <a:path w="21600" h="21600">
                <a:moveTo>
                  <a:pt x="0" y="5415"/>
                </a:moveTo>
                <a:lnTo>
                  <a:pt x="0" y="16185"/>
                </a:lnTo>
                <a:lnTo>
                  <a:pt x="675" y="16185"/>
                </a:lnTo>
                <a:lnTo>
                  <a:pt x="675" y="5415"/>
                </a:lnTo>
                <a:lnTo>
                  <a:pt x="0" y="5415"/>
                </a:lnTo>
                <a:close/>
              </a:path>
            </a:pathLst>
          </a:custGeom>
          <a:solidFill>
            <a:srgbClr val="0000FF"/>
          </a:soli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en-US" sz="2400" b="1">
                <a:solidFill>
                  <a:srgbClr val="FFFF00"/>
                </a:solidFill>
              </a:rPr>
              <a:t>E</a:t>
            </a:r>
          </a:p>
        </p:txBody>
      </p:sp>
      <p:sp>
        <p:nvSpPr>
          <p:cNvPr id="8205" name="AutoShape 13"/>
          <p:cNvSpPr>
            <a:spLocks noChangeArrowheads="1"/>
          </p:cNvSpPr>
          <p:nvPr/>
        </p:nvSpPr>
        <p:spPr bwMode="auto">
          <a:xfrm rot="-2700000">
            <a:off x="5508625" y="3284538"/>
            <a:ext cx="719138" cy="576262"/>
          </a:xfrm>
          <a:custGeom>
            <a:avLst/>
            <a:gdLst>
              <a:gd name="T0" fmla="*/ 445470300 w 21600"/>
              <a:gd name="T1" fmla="*/ 0 h 21600"/>
              <a:gd name="T2" fmla="*/ 0 w 21600"/>
              <a:gd name="T3" fmla="*/ 205079587 h 21600"/>
              <a:gd name="T4" fmla="*/ 445470300 w 21600"/>
              <a:gd name="T5" fmla="*/ 410159201 h 21600"/>
              <a:gd name="T6" fmla="*/ 797130114 w 21600"/>
              <a:gd name="T7" fmla="*/ 205079587 h 21600"/>
              <a:gd name="T8" fmla="*/ 17694720 60000 65536"/>
              <a:gd name="T9" fmla="*/ 11796480 60000 65536"/>
              <a:gd name="T10" fmla="*/ 5898240 60000 65536"/>
              <a:gd name="T11" fmla="*/ 0 60000 65536"/>
              <a:gd name="T12" fmla="*/ 3375 w 21600"/>
              <a:gd name="T13" fmla="*/ 5415 h 21600"/>
              <a:gd name="T14" fmla="*/ 16849 w 21600"/>
              <a:gd name="T15" fmla="*/ 16185 h 21600"/>
            </a:gdLst>
            <a:ahLst/>
            <a:cxnLst>
              <a:cxn ang="T8">
                <a:pos x="T0" y="T1"/>
              </a:cxn>
              <a:cxn ang="T9">
                <a:pos x="T2" y="T3"/>
              </a:cxn>
              <a:cxn ang="T10">
                <a:pos x="T4" y="T5"/>
              </a:cxn>
              <a:cxn ang="T11">
                <a:pos x="T6" y="T7"/>
              </a:cxn>
            </a:cxnLst>
            <a:rect l="T12" t="T13" r="T14" b="T15"/>
            <a:pathLst>
              <a:path w="21600" h="21600">
                <a:moveTo>
                  <a:pt x="12071" y="0"/>
                </a:moveTo>
                <a:lnTo>
                  <a:pt x="12071" y="5415"/>
                </a:lnTo>
                <a:lnTo>
                  <a:pt x="3375" y="5415"/>
                </a:lnTo>
                <a:lnTo>
                  <a:pt x="3375" y="16185"/>
                </a:lnTo>
                <a:lnTo>
                  <a:pt x="12071" y="16185"/>
                </a:lnTo>
                <a:lnTo>
                  <a:pt x="12071" y="21600"/>
                </a:lnTo>
                <a:lnTo>
                  <a:pt x="21600" y="10800"/>
                </a:lnTo>
                <a:lnTo>
                  <a:pt x="12071" y="0"/>
                </a:lnTo>
                <a:close/>
              </a:path>
              <a:path w="21600" h="21600">
                <a:moveTo>
                  <a:pt x="1350" y="5415"/>
                </a:moveTo>
                <a:lnTo>
                  <a:pt x="1350" y="16185"/>
                </a:lnTo>
                <a:lnTo>
                  <a:pt x="2700" y="16185"/>
                </a:lnTo>
                <a:lnTo>
                  <a:pt x="2700" y="5415"/>
                </a:lnTo>
                <a:lnTo>
                  <a:pt x="1350" y="5415"/>
                </a:lnTo>
                <a:close/>
              </a:path>
              <a:path w="21600" h="21600">
                <a:moveTo>
                  <a:pt x="0" y="5415"/>
                </a:moveTo>
                <a:lnTo>
                  <a:pt x="0" y="16185"/>
                </a:lnTo>
                <a:lnTo>
                  <a:pt x="675" y="16185"/>
                </a:lnTo>
                <a:lnTo>
                  <a:pt x="675" y="5415"/>
                </a:lnTo>
                <a:lnTo>
                  <a:pt x="0" y="5415"/>
                </a:lnTo>
                <a:close/>
              </a:path>
            </a:pathLst>
          </a:custGeom>
          <a:solidFill>
            <a:srgbClr val="0000FF"/>
          </a:soli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en-US" sz="2400" b="1">
                <a:solidFill>
                  <a:srgbClr val="FFFF00"/>
                </a:solidFill>
              </a:rPr>
              <a:t>E</a:t>
            </a:r>
          </a:p>
        </p:txBody>
      </p:sp>
      <p:sp>
        <p:nvSpPr>
          <p:cNvPr id="8210" name="AutoShape 18"/>
          <p:cNvSpPr>
            <a:spLocks noChangeArrowheads="1"/>
          </p:cNvSpPr>
          <p:nvPr/>
        </p:nvSpPr>
        <p:spPr bwMode="auto">
          <a:xfrm rot="3134769">
            <a:off x="4068763" y="1916112"/>
            <a:ext cx="719138" cy="576263"/>
          </a:xfrm>
          <a:custGeom>
            <a:avLst/>
            <a:gdLst>
              <a:gd name="T0" fmla="*/ 445470300 w 21600"/>
              <a:gd name="T1" fmla="*/ 0 h 21600"/>
              <a:gd name="T2" fmla="*/ 0 w 21600"/>
              <a:gd name="T3" fmla="*/ 205081010 h 21600"/>
              <a:gd name="T4" fmla="*/ 445470300 w 21600"/>
              <a:gd name="T5" fmla="*/ 410161326 h 21600"/>
              <a:gd name="T6" fmla="*/ 797130114 w 21600"/>
              <a:gd name="T7" fmla="*/ 205081010 h 21600"/>
              <a:gd name="T8" fmla="*/ 17694720 60000 65536"/>
              <a:gd name="T9" fmla="*/ 11796480 60000 65536"/>
              <a:gd name="T10" fmla="*/ 5898240 60000 65536"/>
              <a:gd name="T11" fmla="*/ 0 60000 65536"/>
              <a:gd name="T12" fmla="*/ 3375 w 21600"/>
              <a:gd name="T13" fmla="*/ 5415 h 21600"/>
              <a:gd name="T14" fmla="*/ 16849 w 21600"/>
              <a:gd name="T15" fmla="*/ 16185 h 21600"/>
            </a:gdLst>
            <a:ahLst/>
            <a:cxnLst>
              <a:cxn ang="T8">
                <a:pos x="T0" y="T1"/>
              </a:cxn>
              <a:cxn ang="T9">
                <a:pos x="T2" y="T3"/>
              </a:cxn>
              <a:cxn ang="T10">
                <a:pos x="T4" y="T5"/>
              </a:cxn>
              <a:cxn ang="T11">
                <a:pos x="T6" y="T7"/>
              </a:cxn>
            </a:cxnLst>
            <a:rect l="T12" t="T13" r="T14" b="T15"/>
            <a:pathLst>
              <a:path w="21600" h="21600">
                <a:moveTo>
                  <a:pt x="12071" y="0"/>
                </a:moveTo>
                <a:lnTo>
                  <a:pt x="12071" y="5415"/>
                </a:lnTo>
                <a:lnTo>
                  <a:pt x="3375" y="5415"/>
                </a:lnTo>
                <a:lnTo>
                  <a:pt x="3375" y="16185"/>
                </a:lnTo>
                <a:lnTo>
                  <a:pt x="12071" y="16185"/>
                </a:lnTo>
                <a:lnTo>
                  <a:pt x="12071" y="21600"/>
                </a:lnTo>
                <a:lnTo>
                  <a:pt x="21600" y="10800"/>
                </a:lnTo>
                <a:lnTo>
                  <a:pt x="12071" y="0"/>
                </a:lnTo>
                <a:close/>
              </a:path>
              <a:path w="21600" h="21600">
                <a:moveTo>
                  <a:pt x="1350" y="5415"/>
                </a:moveTo>
                <a:lnTo>
                  <a:pt x="1350" y="16185"/>
                </a:lnTo>
                <a:lnTo>
                  <a:pt x="2700" y="16185"/>
                </a:lnTo>
                <a:lnTo>
                  <a:pt x="2700" y="5415"/>
                </a:lnTo>
                <a:lnTo>
                  <a:pt x="1350" y="5415"/>
                </a:lnTo>
                <a:close/>
              </a:path>
              <a:path w="21600" h="21600">
                <a:moveTo>
                  <a:pt x="0" y="5415"/>
                </a:moveTo>
                <a:lnTo>
                  <a:pt x="0" y="16185"/>
                </a:lnTo>
                <a:lnTo>
                  <a:pt x="675" y="16185"/>
                </a:lnTo>
                <a:lnTo>
                  <a:pt x="675" y="5415"/>
                </a:lnTo>
                <a:lnTo>
                  <a:pt x="0" y="5415"/>
                </a:lnTo>
                <a:close/>
              </a:path>
            </a:pathLst>
          </a:custGeom>
          <a:solidFill>
            <a:srgbClr val="FF99FF"/>
          </a:soli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en-US" sz="2400" b="1"/>
              <a: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210"/>
                                        </p:tgtEl>
                                        <p:attrNameLst>
                                          <p:attrName>style.visibility</p:attrName>
                                        </p:attrNameLst>
                                      </p:cBhvr>
                                      <p:to>
                                        <p:strVal val="visible"/>
                                      </p:to>
                                    </p:set>
                                    <p:anim calcmode="lin" valueType="num">
                                      <p:cBhvr>
                                        <p:cTn id="7" dur="500" fill="hold"/>
                                        <p:tgtEl>
                                          <p:spTgt spid="8210"/>
                                        </p:tgtEl>
                                        <p:attrNameLst>
                                          <p:attrName>ppt_w</p:attrName>
                                        </p:attrNameLst>
                                      </p:cBhvr>
                                      <p:tavLst>
                                        <p:tav tm="0">
                                          <p:val>
                                            <p:fltVal val="0"/>
                                          </p:val>
                                        </p:tav>
                                        <p:tav tm="100000">
                                          <p:val>
                                            <p:strVal val="#ppt_w"/>
                                          </p:val>
                                        </p:tav>
                                      </p:tavLst>
                                    </p:anim>
                                    <p:anim calcmode="lin" valueType="num">
                                      <p:cBhvr>
                                        <p:cTn id="8" dur="500" fill="hold"/>
                                        <p:tgtEl>
                                          <p:spTgt spid="8210"/>
                                        </p:tgtEl>
                                        <p:attrNameLst>
                                          <p:attrName>ppt_h</p:attrName>
                                        </p:attrNameLst>
                                      </p:cBhvr>
                                      <p:tavLst>
                                        <p:tav tm="0">
                                          <p:val>
                                            <p:fltVal val="0"/>
                                          </p:val>
                                        </p:tav>
                                        <p:tav tm="100000">
                                          <p:val>
                                            <p:strVal val="#ppt_h"/>
                                          </p:val>
                                        </p:tav>
                                      </p:tavLst>
                                    </p:anim>
                                    <p:animEffect transition="in" filter="fade">
                                      <p:cBhvr>
                                        <p:cTn id="9" dur="500"/>
                                        <p:tgtEl>
                                          <p:spTgt spid="8210"/>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201"/>
                                        </p:tgtEl>
                                        <p:attrNameLst>
                                          <p:attrName>style.visibility</p:attrName>
                                        </p:attrNameLst>
                                      </p:cBhvr>
                                      <p:to>
                                        <p:strVal val="visible"/>
                                      </p:to>
                                    </p:set>
                                    <p:anim calcmode="lin" valueType="num">
                                      <p:cBhvr>
                                        <p:cTn id="12" dur="500" fill="hold"/>
                                        <p:tgtEl>
                                          <p:spTgt spid="8201"/>
                                        </p:tgtEl>
                                        <p:attrNameLst>
                                          <p:attrName>ppt_w</p:attrName>
                                        </p:attrNameLst>
                                      </p:cBhvr>
                                      <p:tavLst>
                                        <p:tav tm="0">
                                          <p:val>
                                            <p:fltVal val="0"/>
                                          </p:val>
                                        </p:tav>
                                        <p:tav tm="100000">
                                          <p:val>
                                            <p:strVal val="#ppt_w"/>
                                          </p:val>
                                        </p:tav>
                                      </p:tavLst>
                                    </p:anim>
                                    <p:anim calcmode="lin" valueType="num">
                                      <p:cBhvr>
                                        <p:cTn id="13" dur="500" fill="hold"/>
                                        <p:tgtEl>
                                          <p:spTgt spid="8201"/>
                                        </p:tgtEl>
                                        <p:attrNameLst>
                                          <p:attrName>ppt_h</p:attrName>
                                        </p:attrNameLst>
                                      </p:cBhvr>
                                      <p:tavLst>
                                        <p:tav tm="0">
                                          <p:val>
                                            <p:fltVal val="0"/>
                                          </p:val>
                                        </p:tav>
                                        <p:tav tm="100000">
                                          <p:val>
                                            <p:strVal val="#ppt_h"/>
                                          </p:val>
                                        </p:tav>
                                      </p:tavLst>
                                    </p:anim>
                                    <p:animEffect transition="in" filter="fade">
                                      <p:cBhvr>
                                        <p:cTn id="14" dur="500"/>
                                        <p:tgtEl>
                                          <p:spTgt spid="8201"/>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8199"/>
                                        </p:tgtEl>
                                        <p:attrNameLst>
                                          <p:attrName>style.visibility</p:attrName>
                                        </p:attrNameLst>
                                      </p:cBhvr>
                                      <p:to>
                                        <p:strVal val="visible"/>
                                      </p:to>
                                    </p:set>
                                    <p:anim calcmode="lin" valueType="num">
                                      <p:cBhvr>
                                        <p:cTn id="17" dur="500" fill="hold"/>
                                        <p:tgtEl>
                                          <p:spTgt spid="8199"/>
                                        </p:tgtEl>
                                        <p:attrNameLst>
                                          <p:attrName>ppt_w</p:attrName>
                                        </p:attrNameLst>
                                      </p:cBhvr>
                                      <p:tavLst>
                                        <p:tav tm="0">
                                          <p:val>
                                            <p:fltVal val="0"/>
                                          </p:val>
                                        </p:tav>
                                        <p:tav tm="100000">
                                          <p:val>
                                            <p:strVal val="#ppt_w"/>
                                          </p:val>
                                        </p:tav>
                                      </p:tavLst>
                                    </p:anim>
                                    <p:anim calcmode="lin" valueType="num">
                                      <p:cBhvr>
                                        <p:cTn id="18" dur="500" fill="hold"/>
                                        <p:tgtEl>
                                          <p:spTgt spid="8199"/>
                                        </p:tgtEl>
                                        <p:attrNameLst>
                                          <p:attrName>ppt_h</p:attrName>
                                        </p:attrNameLst>
                                      </p:cBhvr>
                                      <p:tavLst>
                                        <p:tav tm="0">
                                          <p:val>
                                            <p:fltVal val="0"/>
                                          </p:val>
                                        </p:tav>
                                        <p:tav tm="100000">
                                          <p:val>
                                            <p:strVal val="#ppt_h"/>
                                          </p:val>
                                        </p:tav>
                                      </p:tavLst>
                                    </p:anim>
                                    <p:animEffect transition="in" filter="fade">
                                      <p:cBhvr>
                                        <p:cTn id="19" dur="500"/>
                                        <p:tgtEl>
                                          <p:spTgt spid="8199"/>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8200"/>
                                        </p:tgtEl>
                                        <p:attrNameLst>
                                          <p:attrName>style.visibility</p:attrName>
                                        </p:attrNameLst>
                                      </p:cBhvr>
                                      <p:to>
                                        <p:strVal val="visible"/>
                                      </p:to>
                                    </p:set>
                                    <p:anim calcmode="lin" valueType="num">
                                      <p:cBhvr>
                                        <p:cTn id="22" dur="500" fill="hold"/>
                                        <p:tgtEl>
                                          <p:spTgt spid="8200"/>
                                        </p:tgtEl>
                                        <p:attrNameLst>
                                          <p:attrName>ppt_w</p:attrName>
                                        </p:attrNameLst>
                                      </p:cBhvr>
                                      <p:tavLst>
                                        <p:tav tm="0">
                                          <p:val>
                                            <p:fltVal val="0"/>
                                          </p:val>
                                        </p:tav>
                                        <p:tav tm="100000">
                                          <p:val>
                                            <p:strVal val="#ppt_w"/>
                                          </p:val>
                                        </p:tav>
                                      </p:tavLst>
                                    </p:anim>
                                    <p:anim calcmode="lin" valueType="num">
                                      <p:cBhvr>
                                        <p:cTn id="23" dur="500" fill="hold"/>
                                        <p:tgtEl>
                                          <p:spTgt spid="8200"/>
                                        </p:tgtEl>
                                        <p:attrNameLst>
                                          <p:attrName>ppt_h</p:attrName>
                                        </p:attrNameLst>
                                      </p:cBhvr>
                                      <p:tavLst>
                                        <p:tav tm="0">
                                          <p:val>
                                            <p:fltVal val="0"/>
                                          </p:val>
                                        </p:tav>
                                        <p:tav tm="100000">
                                          <p:val>
                                            <p:strVal val="#ppt_h"/>
                                          </p:val>
                                        </p:tav>
                                      </p:tavLst>
                                    </p:anim>
                                    <p:animEffect transition="in" filter="fade">
                                      <p:cBhvr>
                                        <p:cTn id="24" dur="500"/>
                                        <p:tgtEl>
                                          <p:spTgt spid="820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8205"/>
                                        </p:tgtEl>
                                        <p:attrNameLst>
                                          <p:attrName>style.visibility</p:attrName>
                                        </p:attrNameLst>
                                      </p:cBhvr>
                                      <p:to>
                                        <p:strVal val="visible"/>
                                      </p:to>
                                    </p:set>
                                    <p:anim calcmode="lin" valueType="num">
                                      <p:cBhvr>
                                        <p:cTn id="29" dur="500" fill="hold"/>
                                        <p:tgtEl>
                                          <p:spTgt spid="8205"/>
                                        </p:tgtEl>
                                        <p:attrNameLst>
                                          <p:attrName>ppt_w</p:attrName>
                                        </p:attrNameLst>
                                      </p:cBhvr>
                                      <p:tavLst>
                                        <p:tav tm="0">
                                          <p:val>
                                            <p:fltVal val="0"/>
                                          </p:val>
                                        </p:tav>
                                        <p:tav tm="100000">
                                          <p:val>
                                            <p:strVal val="#ppt_w"/>
                                          </p:val>
                                        </p:tav>
                                      </p:tavLst>
                                    </p:anim>
                                    <p:anim calcmode="lin" valueType="num">
                                      <p:cBhvr>
                                        <p:cTn id="30" dur="500" fill="hold"/>
                                        <p:tgtEl>
                                          <p:spTgt spid="8205"/>
                                        </p:tgtEl>
                                        <p:attrNameLst>
                                          <p:attrName>ppt_h</p:attrName>
                                        </p:attrNameLst>
                                      </p:cBhvr>
                                      <p:tavLst>
                                        <p:tav tm="0">
                                          <p:val>
                                            <p:fltVal val="0"/>
                                          </p:val>
                                        </p:tav>
                                        <p:tav tm="100000">
                                          <p:val>
                                            <p:strVal val="#ppt_h"/>
                                          </p:val>
                                        </p:tav>
                                      </p:tavLst>
                                    </p:anim>
                                    <p:animEffect transition="in" filter="fade">
                                      <p:cBhvr>
                                        <p:cTn id="31" dur="500"/>
                                        <p:tgtEl>
                                          <p:spTgt spid="8205"/>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8202"/>
                                        </p:tgtEl>
                                        <p:attrNameLst>
                                          <p:attrName>style.visibility</p:attrName>
                                        </p:attrNameLst>
                                      </p:cBhvr>
                                      <p:to>
                                        <p:strVal val="visible"/>
                                      </p:to>
                                    </p:set>
                                    <p:anim calcmode="lin" valueType="num">
                                      <p:cBhvr>
                                        <p:cTn id="34" dur="500" fill="hold"/>
                                        <p:tgtEl>
                                          <p:spTgt spid="8202"/>
                                        </p:tgtEl>
                                        <p:attrNameLst>
                                          <p:attrName>ppt_w</p:attrName>
                                        </p:attrNameLst>
                                      </p:cBhvr>
                                      <p:tavLst>
                                        <p:tav tm="0">
                                          <p:val>
                                            <p:fltVal val="0"/>
                                          </p:val>
                                        </p:tav>
                                        <p:tav tm="100000">
                                          <p:val>
                                            <p:strVal val="#ppt_w"/>
                                          </p:val>
                                        </p:tav>
                                      </p:tavLst>
                                    </p:anim>
                                    <p:anim calcmode="lin" valueType="num">
                                      <p:cBhvr>
                                        <p:cTn id="35" dur="500" fill="hold"/>
                                        <p:tgtEl>
                                          <p:spTgt spid="8202"/>
                                        </p:tgtEl>
                                        <p:attrNameLst>
                                          <p:attrName>ppt_h</p:attrName>
                                        </p:attrNameLst>
                                      </p:cBhvr>
                                      <p:tavLst>
                                        <p:tav tm="0">
                                          <p:val>
                                            <p:fltVal val="0"/>
                                          </p:val>
                                        </p:tav>
                                        <p:tav tm="100000">
                                          <p:val>
                                            <p:strVal val="#ppt_h"/>
                                          </p:val>
                                        </p:tav>
                                      </p:tavLst>
                                    </p:anim>
                                    <p:animEffect transition="in" filter="fade">
                                      <p:cBhvr>
                                        <p:cTn id="36" dur="500"/>
                                        <p:tgtEl>
                                          <p:spTgt spid="8202"/>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8203"/>
                                        </p:tgtEl>
                                        <p:attrNameLst>
                                          <p:attrName>style.visibility</p:attrName>
                                        </p:attrNameLst>
                                      </p:cBhvr>
                                      <p:to>
                                        <p:strVal val="visible"/>
                                      </p:to>
                                    </p:set>
                                    <p:anim calcmode="lin" valueType="num">
                                      <p:cBhvr>
                                        <p:cTn id="39" dur="500" fill="hold"/>
                                        <p:tgtEl>
                                          <p:spTgt spid="8203"/>
                                        </p:tgtEl>
                                        <p:attrNameLst>
                                          <p:attrName>ppt_w</p:attrName>
                                        </p:attrNameLst>
                                      </p:cBhvr>
                                      <p:tavLst>
                                        <p:tav tm="0">
                                          <p:val>
                                            <p:fltVal val="0"/>
                                          </p:val>
                                        </p:tav>
                                        <p:tav tm="100000">
                                          <p:val>
                                            <p:strVal val="#ppt_w"/>
                                          </p:val>
                                        </p:tav>
                                      </p:tavLst>
                                    </p:anim>
                                    <p:anim calcmode="lin" valueType="num">
                                      <p:cBhvr>
                                        <p:cTn id="40" dur="500" fill="hold"/>
                                        <p:tgtEl>
                                          <p:spTgt spid="8203"/>
                                        </p:tgtEl>
                                        <p:attrNameLst>
                                          <p:attrName>ppt_h</p:attrName>
                                        </p:attrNameLst>
                                      </p:cBhvr>
                                      <p:tavLst>
                                        <p:tav tm="0">
                                          <p:val>
                                            <p:fltVal val="0"/>
                                          </p:val>
                                        </p:tav>
                                        <p:tav tm="100000">
                                          <p:val>
                                            <p:strVal val="#ppt_h"/>
                                          </p:val>
                                        </p:tav>
                                      </p:tavLst>
                                    </p:anim>
                                    <p:animEffect transition="in" filter="fade">
                                      <p:cBhvr>
                                        <p:cTn id="41" dur="500"/>
                                        <p:tgtEl>
                                          <p:spTgt spid="8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9" grpId="0" animBg="1"/>
      <p:bldP spid="8200" grpId="0" animBg="1"/>
      <p:bldP spid="8201" grpId="0" animBg="1"/>
      <p:bldP spid="8202" grpId="0" animBg="1"/>
      <p:bldP spid="8203" grpId="0" animBg="1"/>
      <p:bldP spid="8205" grpId="0" animBg="1"/>
      <p:bldP spid="82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ChangeArrowheads="1"/>
          </p:cNvSpPr>
          <p:nvPr/>
        </p:nvSpPr>
        <p:spPr bwMode="auto">
          <a:xfrm>
            <a:off x="684213" y="1052513"/>
            <a:ext cx="7991475" cy="56165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pic>
        <p:nvPicPr>
          <p:cNvPr id="1843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163" y="1125538"/>
            <a:ext cx="7559675" cy="552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Rectangle 5"/>
          <p:cNvSpPr>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t>Ciclo dell’azoto</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5888" y="404813"/>
            <a:ext cx="1292225" cy="9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8988" y="2133600"/>
            <a:ext cx="2484437" cy="95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5625" y="3644900"/>
            <a:ext cx="2952750" cy="271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476250"/>
            <a:ext cx="1946275"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2"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4508500"/>
            <a:ext cx="158432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3"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650" y="5589588"/>
            <a:ext cx="1871663"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4"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0" y="2133600"/>
            <a:ext cx="2238375"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5" name="Text Box 18"/>
          <p:cNvSpPr txBox="1">
            <a:spLocks noChangeArrowheads="1"/>
          </p:cNvSpPr>
          <p:nvPr/>
        </p:nvSpPr>
        <p:spPr bwMode="auto">
          <a:xfrm>
            <a:off x="3814763" y="1339850"/>
            <a:ext cx="15128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it-IT" altLang="en-US" sz="1800" b="1">
                <a:solidFill>
                  <a:schemeClr val="accent2"/>
                </a:solidFill>
              </a:rPr>
              <a:t>ammoniaca</a:t>
            </a:r>
          </a:p>
        </p:txBody>
      </p:sp>
      <p:sp>
        <p:nvSpPr>
          <p:cNvPr id="19466" name="Text Box 19"/>
          <p:cNvSpPr txBox="1">
            <a:spLocks noChangeArrowheads="1"/>
          </p:cNvSpPr>
          <p:nvPr/>
        </p:nvSpPr>
        <p:spPr bwMode="auto">
          <a:xfrm>
            <a:off x="3814763" y="2924175"/>
            <a:ext cx="15128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it-IT" altLang="en-US" sz="1800" b="1">
                <a:solidFill>
                  <a:schemeClr val="accent2"/>
                </a:solidFill>
              </a:rPr>
              <a:t>urea</a:t>
            </a:r>
          </a:p>
        </p:txBody>
      </p:sp>
      <p:sp>
        <p:nvSpPr>
          <p:cNvPr id="19467" name="Text Box 20"/>
          <p:cNvSpPr txBox="1">
            <a:spLocks noChangeArrowheads="1"/>
          </p:cNvSpPr>
          <p:nvPr/>
        </p:nvSpPr>
        <p:spPr bwMode="auto">
          <a:xfrm>
            <a:off x="3814763" y="6381750"/>
            <a:ext cx="15128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it-IT" altLang="en-US" sz="1800" b="1">
                <a:solidFill>
                  <a:schemeClr val="accent2"/>
                </a:solidFill>
              </a:rPr>
              <a:t>acido urico</a:t>
            </a:r>
          </a:p>
        </p:txBody>
      </p:sp>
      <p:sp>
        <p:nvSpPr>
          <p:cNvPr id="19468" name="AutoShape 21"/>
          <p:cNvSpPr>
            <a:spLocks noChangeArrowheads="1"/>
          </p:cNvSpPr>
          <p:nvPr/>
        </p:nvSpPr>
        <p:spPr bwMode="auto">
          <a:xfrm rot="10800000" flipV="1">
            <a:off x="6156325" y="454025"/>
            <a:ext cx="1223963" cy="5949950"/>
          </a:xfrm>
          <a:prstGeom prst="upArrow">
            <a:avLst>
              <a:gd name="adj1" fmla="val 40074"/>
              <a:gd name="adj2" fmla="val 109287"/>
            </a:avLst>
          </a:prstGeom>
          <a:solidFill>
            <a:srgbClr val="FF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en-US" sz="2400" b="1"/>
              <a:t>tossicità</a:t>
            </a:r>
          </a:p>
        </p:txBody>
      </p:sp>
      <p:sp>
        <p:nvSpPr>
          <p:cNvPr id="19469" name="AutoShape 22"/>
          <p:cNvSpPr>
            <a:spLocks noChangeArrowheads="1"/>
          </p:cNvSpPr>
          <p:nvPr/>
        </p:nvSpPr>
        <p:spPr bwMode="auto">
          <a:xfrm rot="10800000" flipV="1">
            <a:off x="7596188" y="454025"/>
            <a:ext cx="1223962" cy="5949950"/>
          </a:xfrm>
          <a:prstGeom prst="upArrow">
            <a:avLst>
              <a:gd name="adj1" fmla="val 40074"/>
              <a:gd name="adj2" fmla="val 1092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en-US" sz="2400" b="1"/>
              <a:t>necessità di acqua</a:t>
            </a:r>
          </a:p>
        </p:txBody>
      </p:sp>
      <p:pic>
        <p:nvPicPr>
          <p:cNvPr id="19470"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489175">
            <a:off x="1979613" y="4437063"/>
            <a:ext cx="1025525" cy="102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6148388"/>
            <a:ext cx="8229600" cy="304800"/>
          </a:xfrm>
        </p:spPr>
        <p:txBody>
          <a:bodyPr/>
          <a:lstStyle/>
          <a:p>
            <a:pPr eaLnBrk="1" hangingPunct="1"/>
            <a:r>
              <a:rPr lang="en-US" altLang="en-US" sz="3200" smtClean="0">
                <a:solidFill>
                  <a:schemeClr val="accent2"/>
                </a:solidFill>
              </a:rPr>
              <a:t>Le principali reazioni di interesse biologico</a:t>
            </a:r>
          </a:p>
        </p:txBody>
      </p:sp>
      <p:sp>
        <p:nvSpPr>
          <p:cNvPr id="20483" name="Rectangle 3"/>
          <p:cNvSpPr>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t>Ciclo dell’azoto</a:t>
            </a: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65225"/>
            <a:ext cx="8785225" cy="464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457200" y="1341438"/>
            <a:ext cx="8229600" cy="5327650"/>
          </a:xfrm>
        </p:spPr>
        <p:txBody>
          <a:bodyPr/>
          <a:lstStyle/>
          <a:p>
            <a:pPr eaLnBrk="1" hangingPunct="1">
              <a:lnSpc>
                <a:spcPct val="90000"/>
              </a:lnSpc>
            </a:pPr>
            <a:r>
              <a:rPr lang="en-US" altLang="en-US" smtClean="0">
                <a:solidFill>
                  <a:schemeClr val="accent2"/>
                </a:solidFill>
              </a:rPr>
              <a:t>Le piante assimilano l’azoto inorganico nelle proteine, che vengono poi passate ai livelli trofici superiori</a:t>
            </a:r>
          </a:p>
          <a:p>
            <a:pPr eaLnBrk="1" hangingPunct="1">
              <a:lnSpc>
                <a:spcPct val="90000"/>
              </a:lnSpc>
            </a:pPr>
            <a:r>
              <a:rPr lang="en-US" altLang="en-US" smtClean="0">
                <a:solidFill>
                  <a:schemeClr val="accent2"/>
                </a:solidFill>
              </a:rPr>
              <a:t>L’</a:t>
            </a:r>
            <a:r>
              <a:rPr lang="en-US" altLang="en-US" b="1" smtClean="0"/>
              <a:t>ammonificazione</a:t>
            </a:r>
            <a:r>
              <a:rPr lang="en-US" altLang="en-US" smtClean="0">
                <a:solidFill>
                  <a:schemeClr val="accent2"/>
                </a:solidFill>
              </a:rPr>
              <a:t> viene effettuata da tutti i consumatori:</a:t>
            </a:r>
          </a:p>
          <a:p>
            <a:pPr lvl="1" eaLnBrk="1" hangingPunct="1">
              <a:lnSpc>
                <a:spcPct val="90000"/>
              </a:lnSpc>
            </a:pPr>
            <a:r>
              <a:rPr lang="en-US" altLang="en-US" smtClean="0">
                <a:solidFill>
                  <a:schemeClr val="accent2"/>
                </a:solidFill>
              </a:rPr>
              <a:t>le proteine vengono “smontate” nei loro </a:t>
            </a:r>
            <a:r>
              <a:rPr lang="it-IT" altLang="en-US" smtClean="0">
                <a:solidFill>
                  <a:schemeClr val="accent2"/>
                </a:solidFill>
              </a:rPr>
              <a:t>aminoacidi costituenti med</a:t>
            </a:r>
            <a:r>
              <a:rPr lang="en-US" altLang="en-US" smtClean="0">
                <a:solidFill>
                  <a:schemeClr val="accent2"/>
                </a:solidFill>
              </a:rPr>
              <a:t>iante reazioni di idrolisi</a:t>
            </a:r>
          </a:p>
          <a:p>
            <a:pPr lvl="1" eaLnBrk="1" hangingPunct="1">
              <a:lnSpc>
                <a:spcPct val="90000"/>
              </a:lnSpc>
            </a:pPr>
            <a:r>
              <a:rPr lang="en-US" altLang="en-US" smtClean="0">
                <a:solidFill>
                  <a:schemeClr val="accent2"/>
                </a:solidFill>
              </a:rPr>
              <a:t>Il carbonio (non l’azoto!) degli aminoacidi viene ossidato, liberando ammonica (NH</a:t>
            </a:r>
            <a:r>
              <a:rPr lang="en-US" altLang="en-US" baseline="-25000" smtClean="0">
                <a:solidFill>
                  <a:schemeClr val="accent2"/>
                </a:solidFill>
              </a:rPr>
              <a:t>3</a:t>
            </a:r>
            <a:r>
              <a:rPr lang="en-US" altLang="en-US" smtClean="0">
                <a:solidFill>
                  <a:schemeClr val="accent2"/>
                </a:solidFill>
              </a:rPr>
              <a:t>)</a:t>
            </a:r>
          </a:p>
        </p:txBody>
      </p:sp>
      <p:sp>
        <p:nvSpPr>
          <p:cNvPr id="22531" name="Rectangle 5"/>
          <p:cNvSpPr>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t>Ciclo dell’azoto</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6148388"/>
            <a:ext cx="8229600" cy="304800"/>
          </a:xfrm>
        </p:spPr>
        <p:txBody>
          <a:bodyPr/>
          <a:lstStyle/>
          <a:p>
            <a:pPr eaLnBrk="1" hangingPunct="1"/>
            <a:r>
              <a:rPr lang="en-US" altLang="en-US" sz="3200" smtClean="0">
                <a:solidFill>
                  <a:schemeClr val="accent2"/>
                </a:solidFill>
              </a:rPr>
              <a:t>Le principali reazioni di interesse biologico</a:t>
            </a:r>
          </a:p>
        </p:txBody>
      </p:sp>
      <p:sp>
        <p:nvSpPr>
          <p:cNvPr id="24579" name="Rectangle 3"/>
          <p:cNvSpPr>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t>Ciclo dell’azoto</a:t>
            </a:r>
          </a:p>
        </p:txBody>
      </p:sp>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65225"/>
            <a:ext cx="8785225" cy="464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1" name="Rectangle 5"/>
          <p:cNvSpPr>
            <a:spLocks noChangeArrowheads="1"/>
          </p:cNvSpPr>
          <p:nvPr/>
        </p:nvSpPr>
        <p:spPr bwMode="auto">
          <a:xfrm>
            <a:off x="2124075" y="1196975"/>
            <a:ext cx="2592388" cy="4318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395288" y="1165225"/>
            <a:ext cx="8291512" cy="5359400"/>
          </a:xfrm>
        </p:spPr>
        <p:txBody>
          <a:bodyPr/>
          <a:lstStyle/>
          <a:p>
            <a:pPr eaLnBrk="1" hangingPunct="1">
              <a:lnSpc>
                <a:spcPct val="90000"/>
              </a:lnSpc>
            </a:pPr>
            <a:r>
              <a:rPr lang="en-US" altLang="en-US" smtClean="0">
                <a:solidFill>
                  <a:schemeClr val="accent2"/>
                </a:solidFill>
              </a:rPr>
              <a:t>La </a:t>
            </a:r>
            <a:r>
              <a:rPr lang="en-US" altLang="en-US" b="1" smtClean="0"/>
              <a:t>nitrificazione</a:t>
            </a:r>
            <a:r>
              <a:rPr lang="en-US" altLang="en-US" b="1" smtClean="0">
                <a:solidFill>
                  <a:schemeClr val="accent2"/>
                </a:solidFill>
              </a:rPr>
              <a:t> </a:t>
            </a:r>
            <a:r>
              <a:rPr lang="en-US" altLang="en-US" smtClean="0">
                <a:solidFill>
                  <a:schemeClr val="accent2"/>
                </a:solidFill>
              </a:rPr>
              <a:t>è l’ossidazione dell’azoto ammoniacale</a:t>
            </a:r>
          </a:p>
          <a:p>
            <a:pPr eaLnBrk="1" hangingPunct="1">
              <a:lnSpc>
                <a:spcPct val="90000"/>
              </a:lnSpc>
            </a:pPr>
            <a:r>
              <a:rPr lang="en-US" altLang="en-US" smtClean="0">
                <a:solidFill>
                  <a:schemeClr val="accent2"/>
                </a:solidFill>
              </a:rPr>
              <a:t>La nitrificazione è un </a:t>
            </a:r>
            <a:r>
              <a:rPr lang="en-US" altLang="en-US" b="1" smtClean="0"/>
              <a:t>processo aerobico</a:t>
            </a:r>
            <a:r>
              <a:rPr lang="en-US" altLang="en-US" smtClean="0">
                <a:solidFill>
                  <a:schemeClr val="accent2"/>
                </a:solidFill>
              </a:rPr>
              <a:t> ed I batteri coinvolti sono </a:t>
            </a:r>
            <a:r>
              <a:rPr lang="en-US" altLang="en-US" b="1" smtClean="0"/>
              <a:t>chemioautotrofi</a:t>
            </a:r>
          </a:p>
          <a:p>
            <a:pPr eaLnBrk="1" hangingPunct="1">
              <a:lnSpc>
                <a:spcPct val="90000"/>
              </a:lnSpc>
            </a:pPr>
            <a:r>
              <a:rPr lang="en-US" altLang="en-US" smtClean="0">
                <a:solidFill>
                  <a:schemeClr val="accent2"/>
                </a:solidFill>
              </a:rPr>
              <a:t>Il primo passo è l’ossidazione dell’ammoniaca, che produce nitrito (NO</a:t>
            </a:r>
            <a:r>
              <a:rPr lang="en-US" altLang="en-US" baseline="-25000" smtClean="0">
                <a:solidFill>
                  <a:schemeClr val="accent2"/>
                </a:solidFill>
              </a:rPr>
              <a:t>2</a:t>
            </a:r>
            <a:r>
              <a:rPr lang="en-US" altLang="en-US" baseline="30000" smtClean="0">
                <a:solidFill>
                  <a:schemeClr val="accent2"/>
                </a:solidFill>
              </a:rPr>
              <a:t>-</a:t>
            </a:r>
            <a:r>
              <a:rPr lang="en-US" altLang="en-US" smtClean="0">
                <a:solidFill>
                  <a:schemeClr val="accent2"/>
                </a:solidFill>
              </a:rPr>
              <a:t>) e che è effettuata da </a:t>
            </a:r>
            <a:r>
              <a:rPr lang="en-US" altLang="en-US" i="1" smtClean="0"/>
              <a:t>Nitrosomonas</a:t>
            </a:r>
            <a:r>
              <a:rPr lang="en-US" altLang="en-US" smtClean="0">
                <a:solidFill>
                  <a:schemeClr val="accent2"/>
                </a:solidFill>
              </a:rPr>
              <a:t> nei suoli e da </a:t>
            </a:r>
            <a:r>
              <a:rPr lang="en-US" altLang="en-US" i="1" smtClean="0"/>
              <a:t>Nitrosococcus</a:t>
            </a:r>
            <a:r>
              <a:rPr lang="en-US" altLang="en-US" smtClean="0">
                <a:solidFill>
                  <a:schemeClr val="accent2"/>
                </a:solidFill>
              </a:rPr>
              <a:t> negli oceani</a:t>
            </a:r>
          </a:p>
          <a:p>
            <a:pPr eaLnBrk="1" hangingPunct="1">
              <a:lnSpc>
                <a:spcPct val="90000"/>
              </a:lnSpc>
            </a:pPr>
            <a:r>
              <a:rPr lang="en-US" altLang="en-US" smtClean="0">
                <a:solidFill>
                  <a:schemeClr val="accent2"/>
                </a:solidFill>
              </a:rPr>
              <a:t>Il nitrito viene poi ossidato a nitrato (NO</a:t>
            </a:r>
            <a:r>
              <a:rPr lang="en-US" altLang="en-US" baseline="-25000" smtClean="0">
                <a:solidFill>
                  <a:schemeClr val="accent2"/>
                </a:solidFill>
              </a:rPr>
              <a:t>3</a:t>
            </a:r>
            <a:r>
              <a:rPr lang="en-US" altLang="en-US" baseline="30000" smtClean="0">
                <a:solidFill>
                  <a:schemeClr val="accent2"/>
                </a:solidFill>
              </a:rPr>
              <a:t>-</a:t>
            </a:r>
            <a:r>
              <a:rPr lang="en-US" altLang="en-US" smtClean="0">
                <a:solidFill>
                  <a:schemeClr val="accent2"/>
                </a:solidFill>
              </a:rPr>
              <a:t>) da </a:t>
            </a:r>
            <a:r>
              <a:rPr lang="en-US" altLang="en-US" i="1" smtClean="0"/>
              <a:t>Nitrobacter</a:t>
            </a:r>
            <a:r>
              <a:rPr lang="en-US" altLang="en-US" smtClean="0">
                <a:solidFill>
                  <a:schemeClr val="accent2"/>
                </a:solidFill>
              </a:rPr>
              <a:t> nei suoli e da </a:t>
            </a:r>
            <a:r>
              <a:rPr lang="en-US" altLang="en-US" i="1" smtClean="0"/>
              <a:t>Nitrococcus</a:t>
            </a:r>
            <a:r>
              <a:rPr lang="en-US" altLang="en-US" smtClean="0">
                <a:solidFill>
                  <a:schemeClr val="accent2"/>
                </a:solidFill>
              </a:rPr>
              <a:t> negli oceani</a:t>
            </a:r>
          </a:p>
        </p:txBody>
      </p:sp>
      <p:sp>
        <p:nvSpPr>
          <p:cNvPr id="26627" name="Rectangle 5"/>
          <p:cNvSpPr>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t>Ciclo dell’azoto</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6148388"/>
            <a:ext cx="8229600" cy="304800"/>
          </a:xfrm>
        </p:spPr>
        <p:txBody>
          <a:bodyPr/>
          <a:lstStyle/>
          <a:p>
            <a:pPr eaLnBrk="1" hangingPunct="1"/>
            <a:r>
              <a:rPr lang="en-US" altLang="en-US" sz="3200" smtClean="0">
                <a:solidFill>
                  <a:schemeClr val="accent2"/>
                </a:solidFill>
              </a:rPr>
              <a:t>Le principali reazioni di interesse biologico</a:t>
            </a:r>
          </a:p>
        </p:txBody>
      </p:sp>
      <p:sp>
        <p:nvSpPr>
          <p:cNvPr id="28675" name="Rectangle 3"/>
          <p:cNvSpPr>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t>Ciclo dell’azoto</a:t>
            </a:r>
          </a:p>
        </p:txBody>
      </p:sp>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65225"/>
            <a:ext cx="8785225" cy="464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7" name="Rectangle 5"/>
          <p:cNvSpPr>
            <a:spLocks noChangeArrowheads="1"/>
          </p:cNvSpPr>
          <p:nvPr/>
        </p:nvSpPr>
        <p:spPr bwMode="auto">
          <a:xfrm>
            <a:off x="3419475" y="1484313"/>
            <a:ext cx="2665413" cy="3313112"/>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body" idx="1"/>
          </p:nvPr>
        </p:nvSpPr>
        <p:spPr>
          <a:xfrm>
            <a:off x="457200" y="1052513"/>
            <a:ext cx="8229600" cy="5805487"/>
          </a:xfrm>
        </p:spPr>
        <p:txBody>
          <a:bodyPr/>
          <a:lstStyle/>
          <a:p>
            <a:pPr eaLnBrk="1" hangingPunct="1">
              <a:lnSpc>
                <a:spcPct val="90000"/>
              </a:lnSpc>
              <a:spcBef>
                <a:spcPct val="35000"/>
              </a:spcBef>
            </a:pPr>
            <a:r>
              <a:rPr lang="en-US" altLang="en-US" sz="2600" smtClean="0">
                <a:solidFill>
                  <a:schemeClr val="accent2"/>
                </a:solidFill>
              </a:rPr>
              <a:t>La </a:t>
            </a:r>
            <a:r>
              <a:rPr lang="en-US" altLang="en-US" sz="2600" b="1" smtClean="0"/>
              <a:t>denitrificazione</a:t>
            </a:r>
            <a:r>
              <a:rPr lang="en-US" altLang="en-US" sz="2600" b="1" smtClean="0">
                <a:solidFill>
                  <a:schemeClr val="accent2"/>
                </a:solidFill>
              </a:rPr>
              <a:t> </a:t>
            </a:r>
            <a:r>
              <a:rPr lang="en-US" altLang="en-US" sz="2600" smtClean="0">
                <a:solidFill>
                  <a:schemeClr val="accent2"/>
                </a:solidFill>
              </a:rPr>
              <a:t>è la riduzione dello ione nitrato (NO</a:t>
            </a:r>
            <a:r>
              <a:rPr lang="en-US" altLang="en-US" sz="2600" baseline="-25000" smtClean="0">
                <a:solidFill>
                  <a:schemeClr val="accent2"/>
                </a:solidFill>
              </a:rPr>
              <a:t>3</a:t>
            </a:r>
            <a:r>
              <a:rPr lang="en-US" altLang="en-US" sz="2600" baseline="30000" smtClean="0">
                <a:solidFill>
                  <a:schemeClr val="accent2"/>
                </a:solidFill>
              </a:rPr>
              <a:t>-</a:t>
            </a:r>
            <a:r>
              <a:rPr lang="en-US" altLang="en-US" sz="2600" smtClean="0">
                <a:solidFill>
                  <a:schemeClr val="accent2"/>
                </a:solidFill>
              </a:rPr>
              <a:t>, disciolto) a monossido di azoto (NO, gas)</a:t>
            </a:r>
          </a:p>
          <a:p>
            <a:pPr eaLnBrk="1" hangingPunct="1">
              <a:lnSpc>
                <a:spcPct val="90000"/>
              </a:lnSpc>
              <a:spcBef>
                <a:spcPct val="35000"/>
              </a:spcBef>
            </a:pPr>
            <a:r>
              <a:rPr lang="en-US" altLang="en-US" sz="2600" smtClean="0">
                <a:solidFill>
                  <a:schemeClr val="accent2"/>
                </a:solidFill>
              </a:rPr>
              <a:t>Si verifica in condizioni di anossia o ipossia (suoli con elevati contenuto d’acqua e condizioni anaerobiche, fanghi anossici ed acque di fondo di ecosistemi acquatici)</a:t>
            </a:r>
          </a:p>
          <a:p>
            <a:pPr eaLnBrk="1" hangingPunct="1">
              <a:lnSpc>
                <a:spcPct val="90000"/>
              </a:lnSpc>
              <a:spcBef>
                <a:spcPct val="35000"/>
              </a:spcBef>
            </a:pPr>
            <a:r>
              <a:rPr lang="en-US" altLang="en-US" sz="2600" smtClean="0">
                <a:solidFill>
                  <a:schemeClr val="accent2"/>
                </a:solidFill>
              </a:rPr>
              <a:t>Viene effettuata da batteri eterotrofi (es. </a:t>
            </a:r>
            <a:r>
              <a:rPr lang="en-US" altLang="en-US" sz="2600" i="1" smtClean="0">
                <a:solidFill>
                  <a:schemeClr val="accent2"/>
                </a:solidFill>
              </a:rPr>
              <a:t>Pseudomonas denitrificans</a:t>
            </a:r>
            <a:r>
              <a:rPr lang="en-US" altLang="en-US" sz="2600" smtClean="0">
                <a:solidFill>
                  <a:schemeClr val="accent2"/>
                </a:solidFill>
              </a:rPr>
              <a:t>)</a:t>
            </a:r>
          </a:p>
          <a:p>
            <a:pPr eaLnBrk="1" hangingPunct="1">
              <a:lnSpc>
                <a:spcPct val="90000"/>
              </a:lnSpc>
              <a:spcBef>
                <a:spcPct val="35000"/>
              </a:spcBef>
            </a:pPr>
            <a:r>
              <a:rPr lang="en-US" altLang="en-US" sz="2600" smtClean="0">
                <a:solidFill>
                  <a:schemeClr val="accent2"/>
                </a:solidFill>
              </a:rPr>
              <a:t>Il monossido d’azoto può poi essere ulteriormente ridotto a protossido d’azoto (N</a:t>
            </a:r>
            <a:r>
              <a:rPr lang="en-US" altLang="en-US" sz="2600" baseline="-25000" smtClean="0">
                <a:solidFill>
                  <a:schemeClr val="accent2"/>
                </a:solidFill>
              </a:rPr>
              <a:t>2</a:t>
            </a:r>
            <a:r>
              <a:rPr lang="en-US" altLang="en-US" sz="2600" smtClean="0">
                <a:solidFill>
                  <a:schemeClr val="accent2"/>
                </a:solidFill>
              </a:rPr>
              <a:t>O, il gas esilarante) o ad azoto molecolare (N</a:t>
            </a:r>
            <a:r>
              <a:rPr lang="en-US" altLang="en-US" sz="2600" baseline="-25000" smtClean="0">
                <a:solidFill>
                  <a:schemeClr val="accent2"/>
                </a:solidFill>
              </a:rPr>
              <a:t>2</a:t>
            </a:r>
            <a:r>
              <a:rPr lang="en-US" altLang="en-US" sz="2600" smtClean="0">
                <a:solidFill>
                  <a:schemeClr val="accent2"/>
                </a:solidFill>
              </a:rPr>
              <a:t>)</a:t>
            </a:r>
          </a:p>
          <a:p>
            <a:pPr eaLnBrk="1" hangingPunct="1">
              <a:lnSpc>
                <a:spcPct val="90000"/>
              </a:lnSpc>
              <a:spcBef>
                <a:spcPct val="35000"/>
              </a:spcBef>
            </a:pPr>
            <a:r>
              <a:rPr lang="en-US" altLang="en-US" sz="2600" smtClean="0">
                <a:solidFill>
                  <a:schemeClr val="accent2"/>
                </a:solidFill>
              </a:rPr>
              <a:t>La denitrificazione è una delle cause della scarsità di azoto negli ecosistemi marini</a:t>
            </a:r>
          </a:p>
        </p:txBody>
      </p:sp>
      <p:sp>
        <p:nvSpPr>
          <p:cNvPr id="30723" name="Rectangle 5"/>
          <p:cNvSpPr>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t>Ciclo dell’azoto</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a:xfrm>
            <a:off x="354013" y="1125538"/>
            <a:ext cx="8435975" cy="5616575"/>
          </a:xfrm>
        </p:spPr>
        <p:txBody>
          <a:bodyPr/>
          <a:lstStyle/>
          <a:p>
            <a:pPr eaLnBrk="1" hangingPunct="1"/>
            <a:r>
              <a:rPr lang="it-IT" altLang="en-US" sz="3400" smtClean="0">
                <a:solidFill>
                  <a:schemeClr val="accent2"/>
                </a:solidFill>
              </a:rPr>
              <a:t>La materia circola negli/fra gli ecosistemi</a:t>
            </a:r>
          </a:p>
          <a:p>
            <a:pPr eaLnBrk="1" hangingPunct="1"/>
            <a:r>
              <a:rPr lang="it-IT" altLang="en-US" sz="3400" smtClean="0">
                <a:solidFill>
                  <a:schemeClr val="accent2"/>
                </a:solidFill>
              </a:rPr>
              <a:t>Esistono comparti ben identificabili, che tuttavia scambiano materia fra loro:</a:t>
            </a:r>
          </a:p>
          <a:p>
            <a:pPr lvl="1" eaLnBrk="1" hangingPunct="1"/>
            <a:r>
              <a:rPr lang="en-US" altLang="en-US" sz="3000" smtClean="0"/>
              <a:t>l’atmosfera		– la litosfera		</a:t>
            </a:r>
          </a:p>
          <a:p>
            <a:pPr lvl="1" eaLnBrk="1" hangingPunct="1"/>
            <a:r>
              <a:rPr lang="en-US" altLang="en-US" sz="3000" smtClean="0"/>
              <a:t>l’idrosfera		– la biosfera</a:t>
            </a:r>
          </a:p>
          <a:p>
            <a:pPr eaLnBrk="1" hangingPunct="1"/>
            <a:r>
              <a:rPr lang="en-US" altLang="en-US" sz="3400" smtClean="0">
                <a:solidFill>
                  <a:schemeClr val="accent2"/>
                </a:solidFill>
              </a:rPr>
              <a:t>I processi di scambio sono di natura:</a:t>
            </a:r>
          </a:p>
          <a:p>
            <a:pPr lvl="1" eaLnBrk="1" hangingPunct="1"/>
            <a:r>
              <a:rPr lang="en-US" altLang="en-US" sz="3000" smtClean="0">
                <a:solidFill>
                  <a:srgbClr val="008000"/>
                </a:solidFill>
              </a:rPr>
              <a:t>biologica</a:t>
            </a:r>
          </a:p>
          <a:p>
            <a:pPr lvl="1" eaLnBrk="1" hangingPunct="1"/>
            <a:r>
              <a:rPr lang="en-US" altLang="en-US" sz="3000" smtClean="0">
                <a:solidFill>
                  <a:srgbClr val="996633"/>
                </a:solidFill>
              </a:rPr>
              <a:t>geologica</a:t>
            </a:r>
          </a:p>
          <a:p>
            <a:pPr lvl="1" eaLnBrk="1" hangingPunct="1"/>
            <a:r>
              <a:rPr lang="en-US" altLang="en-US" sz="3000" smtClean="0">
                <a:solidFill>
                  <a:srgbClr val="CC00CC"/>
                </a:solidFill>
              </a:rPr>
              <a:t>chimica</a:t>
            </a:r>
          </a:p>
        </p:txBody>
      </p:sp>
      <p:sp>
        <p:nvSpPr>
          <p:cNvPr id="4099" name="Rectangle 5"/>
          <p:cNvSpPr>
            <a:spLocks noChangeArrowheads="1"/>
          </p:cNvSpPr>
          <p:nvPr/>
        </p:nvSpPr>
        <p:spPr bwMode="auto">
          <a:xfrm>
            <a:off x="395288" y="0"/>
            <a:ext cx="83518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chemeClr val="tx2"/>
                </a:solidFill>
              </a:rPr>
              <a:t>Cicli </a:t>
            </a:r>
            <a:r>
              <a:rPr lang="en-US" altLang="en-US" sz="4400" b="1">
                <a:solidFill>
                  <a:srgbClr val="008000"/>
                </a:solidFill>
              </a:rPr>
              <a:t>bio</a:t>
            </a:r>
            <a:r>
              <a:rPr lang="en-US" altLang="en-US" sz="4400" b="1">
                <a:solidFill>
                  <a:srgbClr val="996633"/>
                </a:solidFill>
              </a:rPr>
              <a:t>geo</a:t>
            </a:r>
            <a:r>
              <a:rPr lang="en-US" altLang="en-US" sz="4400" b="1">
                <a:solidFill>
                  <a:srgbClr val="CC00CC"/>
                </a:solidFill>
              </a:rPr>
              <a:t>chimici</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title"/>
          </p:nvPr>
        </p:nvSpPr>
        <p:spPr>
          <a:xfrm>
            <a:off x="457200" y="6148388"/>
            <a:ext cx="8229600" cy="304800"/>
          </a:xfrm>
        </p:spPr>
        <p:txBody>
          <a:bodyPr/>
          <a:lstStyle/>
          <a:p>
            <a:pPr eaLnBrk="1" hangingPunct="1"/>
            <a:r>
              <a:rPr lang="en-US" altLang="en-US" sz="3200" smtClean="0">
                <a:solidFill>
                  <a:schemeClr val="accent2"/>
                </a:solidFill>
              </a:rPr>
              <a:t>Le principali reazioni di interesse biologico</a:t>
            </a:r>
          </a:p>
        </p:txBody>
      </p:sp>
      <p:sp>
        <p:nvSpPr>
          <p:cNvPr id="32771" name="Rectangle 4"/>
          <p:cNvSpPr>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t>Ciclo dell’azoto</a:t>
            </a:r>
          </a:p>
        </p:txBody>
      </p:sp>
      <p:pic>
        <p:nvPicPr>
          <p:cNvPr id="3277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65225"/>
            <a:ext cx="8785225" cy="464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3" name="Rectangle 6"/>
          <p:cNvSpPr>
            <a:spLocks noChangeArrowheads="1"/>
          </p:cNvSpPr>
          <p:nvPr/>
        </p:nvSpPr>
        <p:spPr bwMode="auto">
          <a:xfrm>
            <a:off x="4572000" y="3284538"/>
            <a:ext cx="3313113" cy="1512887"/>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body" idx="1"/>
          </p:nvPr>
        </p:nvSpPr>
        <p:spPr>
          <a:xfrm>
            <a:off x="457200" y="1196975"/>
            <a:ext cx="8229600" cy="5472113"/>
          </a:xfrm>
        </p:spPr>
        <p:txBody>
          <a:bodyPr/>
          <a:lstStyle/>
          <a:p>
            <a:pPr eaLnBrk="1" hangingPunct="1">
              <a:lnSpc>
                <a:spcPct val="90000"/>
              </a:lnSpc>
            </a:pPr>
            <a:r>
              <a:rPr lang="en-US" altLang="en-US" sz="2800" smtClean="0">
                <a:solidFill>
                  <a:schemeClr val="accent2"/>
                </a:solidFill>
              </a:rPr>
              <a:t>Il flusso di azoto molecolare verso l’atmosfera generato dalla denitrificazione è bilanciato dalla </a:t>
            </a:r>
            <a:r>
              <a:rPr lang="en-US" altLang="en-US" sz="2800" b="1" smtClean="0"/>
              <a:t>azotofissazione</a:t>
            </a:r>
            <a:r>
              <a:rPr lang="en-US" altLang="en-US" sz="2800" smtClean="0">
                <a:solidFill>
                  <a:schemeClr val="accent2"/>
                </a:solidFill>
              </a:rPr>
              <a:t> (2% del ciclo globale)</a:t>
            </a:r>
          </a:p>
          <a:p>
            <a:pPr eaLnBrk="1" hangingPunct="1">
              <a:lnSpc>
                <a:spcPct val="90000"/>
              </a:lnSpc>
            </a:pPr>
            <a:r>
              <a:rPr lang="en-US" altLang="en-US" sz="2800" smtClean="0">
                <a:solidFill>
                  <a:schemeClr val="accent2"/>
                </a:solidFill>
              </a:rPr>
              <a:t>L’</a:t>
            </a:r>
            <a:r>
              <a:rPr lang="en-US" altLang="en-US" sz="2800" b="1" smtClean="0"/>
              <a:t>azotofissazione</a:t>
            </a:r>
            <a:r>
              <a:rPr lang="en-US" altLang="en-US" sz="2800" b="1" smtClean="0">
                <a:solidFill>
                  <a:schemeClr val="accent2"/>
                </a:solidFill>
              </a:rPr>
              <a:t> </a:t>
            </a:r>
            <a:r>
              <a:rPr lang="en-US" altLang="en-US" sz="2800" smtClean="0">
                <a:solidFill>
                  <a:schemeClr val="accent2"/>
                </a:solidFill>
              </a:rPr>
              <a:t>può avvenire per effetto di processi elettrochimici o biologici, poichè richiede energia</a:t>
            </a:r>
          </a:p>
          <a:p>
            <a:pPr eaLnBrk="1" hangingPunct="1">
              <a:lnSpc>
                <a:spcPct val="90000"/>
              </a:lnSpc>
            </a:pPr>
            <a:r>
              <a:rPr lang="en-US" altLang="en-US" sz="2800" smtClean="0">
                <a:solidFill>
                  <a:schemeClr val="accent2"/>
                </a:solidFill>
              </a:rPr>
              <a:t>L’energia è fornita, nel caso dei processi biologici, dall’ossidazione della sostanza organica (batteri non simbionti), dagli zuccheri forniti dalle piante (batteri simbionti) o dalla fotosintesi (cianobatteri)</a:t>
            </a:r>
          </a:p>
          <a:p>
            <a:pPr eaLnBrk="1" hangingPunct="1">
              <a:lnSpc>
                <a:spcPct val="90000"/>
              </a:lnSpc>
            </a:pPr>
            <a:r>
              <a:rPr lang="en-US" altLang="en-US" sz="2800" smtClean="0">
                <a:solidFill>
                  <a:schemeClr val="accent2"/>
                </a:solidFill>
              </a:rPr>
              <a:t>Gli azotofissatori sono essenziali soprattutto nei primi stadi di colonizzazione di nuovi substrati</a:t>
            </a:r>
          </a:p>
        </p:txBody>
      </p:sp>
      <p:sp>
        <p:nvSpPr>
          <p:cNvPr id="34819" name="Rectangle 5"/>
          <p:cNvSpPr>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t>Ciclo dell’azoto</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t>Ciclo dell’azoto</a:t>
            </a:r>
          </a:p>
        </p:txBody>
      </p:sp>
      <p:sp>
        <p:nvSpPr>
          <p:cNvPr id="36867" name="Text Box 6"/>
          <p:cNvSpPr txBox="1">
            <a:spLocks noChangeArrowheads="1"/>
          </p:cNvSpPr>
          <p:nvPr/>
        </p:nvSpPr>
        <p:spPr bwMode="auto">
          <a:xfrm>
            <a:off x="214313" y="5013325"/>
            <a:ext cx="8713787"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it-IT" altLang="en-US" sz="2000"/>
              <a:t>La maggior parte dei batteri azoto-fissatori della famiglia </a:t>
            </a:r>
            <a:r>
              <a:rPr lang="it-IT" altLang="en-US" sz="2000" i="1"/>
              <a:t>Rhizobia</a:t>
            </a:r>
            <a:r>
              <a:rPr lang="it-IT" altLang="en-US" sz="2000"/>
              <a:t> (1) formano noduli radicali simbiotici</a:t>
            </a:r>
          </a:p>
          <a:p>
            <a:pPr eaLnBrk="1" hangingPunct="1">
              <a:spcBef>
                <a:spcPct val="50000"/>
              </a:spcBef>
              <a:buFontTx/>
              <a:buNone/>
            </a:pPr>
            <a:r>
              <a:rPr lang="it-IT" altLang="en-US" sz="2000"/>
              <a:t>Esistono batteri azoto-fissatori aerobi, anaerobi, simbiotici, non simbiotici [es. </a:t>
            </a:r>
            <a:r>
              <a:rPr lang="it-IT" altLang="en-US" sz="2000" i="1"/>
              <a:t>Clostridium spp. </a:t>
            </a:r>
            <a:r>
              <a:rPr lang="it-IT" altLang="en-US" sz="2000"/>
              <a:t>(anaerobi, 2)</a:t>
            </a:r>
            <a:r>
              <a:rPr lang="it-IT" altLang="en-US" sz="2000" i="1"/>
              <a:t>, Azotobacter spp. </a:t>
            </a:r>
            <a:r>
              <a:rPr lang="it-IT" altLang="en-US" sz="2000"/>
              <a:t>(aerobi, 3), </a:t>
            </a:r>
            <a:r>
              <a:rPr lang="it-IT" altLang="en-US" sz="2000" i="1"/>
              <a:t>etc.</a:t>
            </a:r>
            <a:r>
              <a:rPr lang="it-IT" altLang="en-US" sz="2000"/>
              <a:t>]</a:t>
            </a:r>
          </a:p>
        </p:txBody>
      </p:sp>
      <p:grpSp>
        <p:nvGrpSpPr>
          <p:cNvPr id="36868" name="Group 10"/>
          <p:cNvGrpSpPr>
            <a:grpSpLocks/>
          </p:cNvGrpSpPr>
          <p:nvPr/>
        </p:nvGrpSpPr>
        <p:grpSpPr bwMode="auto">
          <a:xfrm>
            <a:off x="755650" y="981075"/>
            <a:ext cx="7993063" cy="3887788"/>
            <a:chOff x="476" y="618"/>
            <a:chExt cx="5035" cy="2449"/>
          </a:xfrm>
        </p:grpSpPr>
        <p:pic>
          <p:nvPicPr>
            <p:cNvPr id="368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 y="709"/>
              <a:ext cx="5001" cy="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3" name="Rectangle 8"/>
            <p:cNvSpPr>
              <a:spLocks noChangeArrowheads="1"/>
            </p:cNvSpPr>
            <p:nvPr/>
          </p:nvSpPr>
          <p:spPr bwMode="auto">
            <a:xfrm>
              <a:off x="5193" y="618"/>
              <a:ext cx="318" cy="244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6874" name="Rectangle 9"/>
            <p:cNvSpPr>
              <a:spLocks noChangeArrowheads="1"/>
            </p:cNvSpPr>
            <p:nvPr/>
          </p:nvSpPr>
          <p:spPr bwMode="auto">
            <a:xfrm>
              <a:off x="2971" y="618"/>
              <a:ext cx="318" cy="244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pic>
          <p:nvPicPr>
            <p:cNvPr id="3687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7" y="663"/>
              <a:ext cx="2147" cy="2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6869" name="Text Box 11"/>
          <p:cNvSpPr txBox="1">
            <a:spLocks noChangeArrowheads="1"/>
          </p:cNvSpPr>
          <p:nvPr/>
        </p:nvSpPr>
        <p:spPr bwMode="auto">
          <a:xfrm>
            <a:off x="107950" y="1196975"/>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50000"/>
              </a:spcBef>
              <a:buFontTx/>
              <a:buNone/>
            </a:pPr>
            <a:r>
              <a:rPr lang="it-IT" altLang="en-US" sz="2400"/>
              <a:t>(1)</a:t>
            </a:r>
          </a:p>
        </p:txBody>
      </p:sp>
      <p:sp>
        <p:nvSpPr>
          <p:cNvPr id="36870" name="Text Box 12"/>
          <p:cNvSpPr txBox="1">
            <a:spLocks noChangeArrowheads="1"/>
          </p:cNvSpPr>
          <p:nvPr/>
        </p:nvSpPr>
        <p:spPr bwMode="auto">
          <a:xfrm>
            <a:off x="8388350" y="1125538"/>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50000"/>
              </a:spcBef>
              <a:buFontTx/>
              <a:buNone/>
            </a:pPr>
            <a:r>
              <a:rPr lang="it-IT" altLang="en-US" sz="2400"/>
              <a:t>(2)</a:t>
            </a:r>
          </a:p>
        </p:txBody>
      </p:sp>
      <p:sp>
        <p:nvSpPr>
          <p:cNvPr id="36871" name="Text Box 13"/>
          <p:cNvSpPr txBox="1">
            <a:spLocks noChangeArrowheads="1"/>
          </p:cNvSpPr>
          <p:nvPr/>
        </p:nvSpPr>
        <p:spPr bwMode="auto">
          <a:xfrm>
            <a:off x="8388350" y="2852738"/>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50000"/>
              </a:spcBef>
              <a:buFontTx/>
              <a:buNone/>
            </a:pPr>
            <a:r>
              <a:rPr lang="it-IT" altLang="en-US" sz="2400"/>
              <a:t>(3)</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4"/>
          <p:cNvSpPr txBox="1">
            <a:spLocks noChangeArrowheads="1"/>
          </p:cNvSpPr>
          <p:nvPr/>
        </p:nvSpPr>
        <p:spPr bwMode="auto">
          <a:xfrm>
            <a:off x="250825" y="1341438"/>
            <a:ext cx="8642350" cy="468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5113" indent="-265113">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35000"/>
              </a:spcBef>
            </a:pPr>
            <a:r>
              <a:rPr lang="it-IT" altLang="en-US" sz="3000">
                <a:solidFill>
                  <a:schemeClr val="accent2"/>
                </a:solidFill>
              </a:rPr>
              <a:t>L’efficienza dell’azotofissazione è molto variabile</a:t>
            </a:r>
          </a:p>
          <a:p>
            <a:pPr eaLnBrk="1" hangingPunct="1">
              <a:spcBef>
                <a:spcPct val="35000"/>
              </a:spcBef>
            </a:pPr>
            <a:r>
              <a:rPr lang="it-IT" altLang="en-US" sz="3000">
                <a:solidFill>
                  <a:schemeClr val="accent2"/>
                </a:solidFill>
              </a:rPr>
              <a:t>In ambiente terrestre, i batteri simbionti del genere </a:t>
            </a:r>
            <a:r>
              <a:rPr lang="it-IT" altLang="en-US" sz="3000" i="1">
                <a:solidFill>
                  <a:schemeClr val="accent2"/>
                </a:solidFill>
              </a:rPr>
              <a:t>Rhizobium </a:t>
            </a:r>
            <a:r>
              <a:rPr lang="it-IT" altLang="en-US" sz="3000">
                <a:solidFill>
                  <a:schemeClr val="accent2"/>
                </a:solidFill>
              </a:rPr>
              <a:t>associate a varie specie di leguminose fissano da 50 a 200 kg N ha</a:t>
            </a:r>
            <a:r>
              <a:rPr lang="it-IT" altLang="en-US" sz="3000" baseline="30000">
                <a:solidFill>
                  <a:schemeClr val="accent2"/>
                </a:solidFill>
              </a:rPr>
              <a:t>-1</a:t>
            </a:r>
            <a:r>
              <a:rPr lang="it-IT" altLang="en-US" sz="3000">
                <a:solidFill>
                  <a:schemeClr val="accent2"/>
                </a:solidFill>
              </a:rPr>
              <a:t> anno</a:t>
            </a:r>
            <a:r>
              <a:rPr lang="it-IT" altLang="en-US" sz="3000" baseline="30000">
                <a:solidFill>
                  <a:schemeClr val="accent2"/>
                </a:solidFill>
              </a:rPr>
              <a:t>-1</a:t>
            </a:r>
          </a:p>
          <a:p>
            <a:pPr eaLnBrk="1" hangingPunct="1">
              <a:spcBef>
                <a:spcPct val="35000"/>
              </a:spcBef>
            </a:pPr>
            <a:r>
              <a:rPr lang="it-IT" altLang="en-US" sz="3000">
                <a:solidFill>
                  <a:schemeClr val="accent2"/>
                </a:solidFill>
              </a:rPr>
              <a:t>Sempre in ambiente terrestre, i batteri non simbionti (es. generi </a:t>
            </a:r>
            <a:r>
              <a:rPr lang="it-IT" altLang="en-US" sz="3000" i="1">
                <a:solidFill>
                  <a:schemeClr val="accent2"/>
                </a:solidFill>
              </a:rPr>
              <a:t>Azotobacter</a:t>
            </a:r>
            <a:r>
              <a:rPr lang="it-IT" altLang="en-US" sz="3000">
                <a:solidFill>
                  <a:schemeClr val="accent2"/>
                </a:solidFill>
              </a:rPr>
              <a:t> e </a:t>
            </a:r>
            <a:r>
              <a:rPr lang="it-IT" altLang="en-US" sz="3000" i="1">
                <a:solidFill>
                  <a:schemeClr val="accent2"/>
                </a:solidFill>
              </a:rPr>
              <a:t>Clostridium</a:t>
            </a:r>
            <a:r>
              <a:rPr lang="it-IT" altLang="en-US" sz="3000">
                <a:solidFill>
                  <a:schemeClr val="accent2"/>
                </a:solidFill>
              </a:rPr>
              <a:t>) fissano da 5 a 20 kg N ha</a:t>
            </a:r>
            <a:r>
              <a:rPr lang="it-IT" altLang="en-US" sz="3000" baseline="30000">
                <a:solidFill>
                  <a:schemeClr val="accent2"/>
                </a:solidFill>
              </a:rPr>
              <a:t>-1</a:t>
            </a:r>
            <a:r>
              <a:rPr lang="it-IT" altLang="en-US" sz="3000">
                <a:solidFill>
                  <a:schemeClr val="accent2"/>
                </a:solidFill>
              </a:rPr>
              <a:t> anno</a:t>
            </a:r>
            <a:r>
              <a:rPr lang="it-IT" altLang="en-US" sz="3000" baseline="30000">
                <a:solidFill>
                  <a:schemeClr val="accent2"/>
                </a:solidFill>
              </a:rPr>
              <a:t>-1</a:t>
            </a:r>
          </a:p>
          <a:p>
            <a:pPr eaLnBrk="1" hangingPunct="1">
              <a:spcBef>
                <a:spcPct val="35000"/>
              </a:spcBef>
            </a:pPr>
            <a:r>
              <a:rPr lang="it-IT" altLang="en-US" sz="3000">
                <a:solidFill>
                  <a:schemeClr val="accent2"/>
                </a:solidFill>
              </a:rPr>
              <a:t>In ambiente acquatico, i Cianobatteri fissano da 10 a 50 kg N ha</a:t>
            </a:r>
            <a:r>
              <a:rPr lang="it-IT" altLang="en-US" sz="3000" baseline="30000">
                <a:solidFill>
                  <a:schemeClr val="accent2"/>
                </a:solidFill>
              </a:rPr>
              <a:t>-1</a:t>
            </a:r>
            <a:r>
              <a:rPr lang="it-IT" altLang="en-US" sz="3000">
                <a:solidFill>
                  <a:schemeClr val="accent2"/>
                </a:solidFill>
              </a:rPr>
              <a:t> anno</a:t>
            </a:r>
            <a:r>
              <a:rPr lang="it-IT" altLang="en-US" sz="3000" baseline="30000">
                <a:solidFill>
                  <a:schemeClr val="accent2"/>
                </a:solidFill>
              </a:rPr>
              <a:t>-1</a:t>
            </a:r>
          </a:p>
        </p:txBody>
      </p:sp>
      <p:sp>
        <p:nvSpPr>
          <p:cNvPr id="38915" name="Rectangle 5"/>
          <p:cNvSpPr>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t>Ciclo dell’azoto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6148388"/>
            <a:ext cx="8229600" cy="304800"/>
          </a:xfrm>
        </p:spPr>
        <p:txBody>
          <a:bodyPr/>
          <a:lstStyle/>
          <a:p>
            <a:pPr eaLnBrk="1" hangingPunct="1"/>
            <a:r>
              <a:rPr lang="en-US" altLang="en-US" sz="3200" smtClean="0">
                <a:solidFill>
                  <a:schemeClr val="accent2"/>
                </a:solidFill>
              </a:rPr>
              <a:t>Le principali reazioni di interesse biologico</a:t>
            </a:r>
          </a:p>
        </p:txBody>
      </p:sp>
      <p:sp>
        <p:nvSpPr>
          <p:cNvPr id="39939" name="Rectangle 3"/>
          <p:cNvSpPr>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t>Ciclo dell’azoto</a:t>
            </a:r>
          </a:p>
        </p:txBody>
      </p:sp>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65225"/>
            <a:ext cx="8785225" cy="464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1" name="Freeform 6"/>
          <p:cNvSpPr>
            <a:spLocks/>
          </p:cNvSpPr>
          <p:nvPr/>
        </p:nvSpPr>
        <p:spPr bwMode="auto">
          <a:xfrm>
            <a:off x="4716463" y="1268413"/>
            <a:ext cx="4103687" cy="1655762"/>
          </a:xfrm>
          <a:custGeom>
            <a:avLst/>
            <a:gdLst>
              <a:gd name="T0" fmla="*/ 0 w 2585"/>
              <a:gd name="T1" fmla="*/ 0 h 1043"/>
              <a:gd name="T2" fmla="*/ 0 w 2585"/>
              <a:gd name="T3" fmla="*/ 2147483646 h 1043"/>
              <a:gd name="T4" fmla="*/ 2147483646 w 2585"/>
              <a:gd name="T5" fmla="*/ 2147483646 h 1043"/>
              <a:gd name="T6" fmla="*/ 2147483646 w 2585"/>
              <a:gd name="T7" fmla="*/ 2147483646 h 1043"/>
              <a:gd name="T8" fmla="*/ 2147483646 w 2585"/>
              <a:gd name="T9" fmla="*/ 2147483646 h 1043"/>
              <a:gd name="T10" fmla="*/ 2147483646 w 2585"/>
              <a:gd name="T11" fmla="*/ 0 h 1043"/>
              <a:gd name="T12" fmla="*/ 0 w 2585"/>
              <a:gd name="T13" fmla="*/ 0 h 10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85" h="1043">
                <a:moveTo>
                  <a:pt x="0" y="0"/>
                </a:moveTo>
                <a:lnTo>
                  <a:pt x="0" y="363"/>
                </a:lnTo>
                <a:lnTo>
                  <a:pt x="771" y="363"/>
                </a:lnTo>
                <a:lnTo>
                  <a:pt x="771" y="1043"/>
                </a:lnTo>
                <a:lnTo>
                  <a:pt x="2585" y="1043"/>
                </a:lnTo>
                <a:lnTo>
                  <a:pt x="2585" y="0"/>
                </a:lnTo>
                <a:lnTo>
                  <a:pt x="0"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ChangeArrowheads="1"/>
          </p:cNvSpPr>
          <p:nvPr/>
        </p:nvSpPr>
        <p:spPr bwMode="auto">
          <a:xfrm>
            <a:off x="755650" y="1125538"/>
            <a:ext cx="7632700" cy="532765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1987" name="Rectangle 5"/>
          <p:cNvSpPr>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t>Ciclo dell’azoto</a:t>
            </a:r>
          </a:p>
        </p:txBody>
      </p:sp>
      <p:pic>
        <p:nvPicPr>
          <p:cNvPr id="4198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75" y="1196975"/>
            <a:ext cx="7561263" cy="518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454025"/>
            <a:ext cx="4479925" cy="594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333375"/>
            <a:ext cx="2614612" cy="286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2" name="Oval 6"/>
          <p:cNvSpPr>
            <a:spLocks noChangeArrowheads="1"/>
          </p:cNvSpPr>
          <p:nvPr/>
        </p:nvSpPr>
        <p:spPr bwMode="auto">
          <a:xfrm>
            <a:off x="4427538" y="4076700"/>
            <a:ext cx="1728787" cy="1009650"/>
          </a:xfrm>
          <a:prstGeom prst="ellipse">
            <a:avLst/>
          </a:prstGeom>
          <a:noFill/>
          <a:ln w="76200">
            <a:solidFill>
              <a:srgbClr val="CC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CC00CC"/>
              </a:solidFill>
            </a:endParaRPr>
          </a:p>
        </p:txBody>
      </p:sp>
      <p:sp>
        <p:nvSpPr>
          <p:cNvPr id="43013" name="Oval 7"/>
          <p:cNvSpPr>
            <a:spLocks noChangeArrowheads="1"/>
          </p:cNvSpPr>
          <p:nvPr/>
        </p:nvSpPr>
        <p:spPr bwMode="auto">
          <a:xfrm>
            <a:off x="6732588" y="4076700"/>
            <a:ext cx="1728787" cy="1009650"/>
          </a:xfrm>
          <a:prstGeom prst="ellipse">
            <a:avLst/>
          </a:prstGeom>
          <a:noFill/>
          <a:ln w="76200">
            <a:solidFill>
              <a:srgbClr val="00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CC00CC"/>
              </a:solidFill>
            </a:endParaRPr>
          </a:p>
        </p:txBody>
      </p:sp>
      <p:sp>
        <p:nvSpPr>
          <p:cNvPr id="43014" name="Rectangle 8"/>
          <p:cNvSpPr>
            <a:spLocks noChangeArrowheads="1"/>
          </p:cNvSpPr>
          <p:nvPr/>
        </p:nvSpPr>
        <p:spPr bwMode="auto">
          <a:xfrm>
            <a:off x="1619250" y="2817813"/>
            <a:ext cx="1366838" cy="360362"/>
          </a:xfrm>
          <a:prstGeom prst="rect">
            <a:avLst/>
          </a:prstGeom>
          <a:noFill/>
          <a:ln w="57150">
            <a:solidFill>
              <a:srgbClr val="00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3015" name="Rectangle 9"/>
          <p:cNvSpPr>
            <a:spLocks noChangeArrowheads="1"/>
          </p:cNvSpPr>
          <p:nvPr/>
        </p:nvSpPr>
        <p:spPr bwMode="auto">
          <a:xfrm>
            <a:off x="1474788" y="1630363"/>
            <a:ext cx="1871662" cy="360362"/>
          </a:xfrm>
          <a:prstGeom prst="rect">
            <a:avLst/>
          </a:prstGeom>
          <a:noFill/>
          <a:ln w="57150">
            <a:solidFill>
              <a:srgbClr val="CC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4346" name="Text Box 10"/>
          <p:cNvSpPr txBox="1">
            <a:spLocks noChangeArrowheads="1"/>
          </p:cNvSpPr>
          <p:nvPr/>
        </p:nvSpPr>
        <p:spPr bwMode="auto">
          <a:xfrm>
            <a:off x="468313" y="3698875"/>
            <a:ext cx="3529012"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it-IT" altLang="en-US" sz="2000" b="1"/>
              <a:t>L’ammoniaca (NH</a:t>
            </a:r>
            <a:r>
              <a:rPr lang="it-IT" altLang="en-US" sz="2000" b="1" baseline="-25000"/>
              <a:t>3</a:t>
            </a:r>
            <a:r>
              <a:rPr lang="it-IT" altLang="en-US" sz="2000" b="1"/>
              <a:t>) è tossica, lo ione ammonio (NH</a:t>
            </a:r>
            <a:r>
              <a:rPr lang="it-IT" altLang="en-US" sz="2000" b="1" baseline="-25000"/>
              <a:t>4</a:t>
            </a:r>
            <a:r>
              <a:rPr lang="it-IT" altLang="en-US" sz="2000" b="1" baseline="30000"/>
              <a:t>+</a:t>
            </a:r>
            <a:r>
              <a:rPr lang="it-IT" altLang="en-US" sz="2000" b="1"/>
              <a:t>) lo è molto meno</a:t>
            </a:r>
          </a:p>
          <a:p>
            <a:pPr eaLnBrk="1" hangingPunct="1">
              <a:spcBef>
                <a:spcPct val="50000"/>
              </a:spcBef>
              <a:buFontTx/>
              <a:buNone/>
            </a:pPr>
            <a:r>
              <a:rPr lang="it-IT" altLang="en-US" sz="2000" b="1"/>
              <a:t>L’equilibrio fra le due forme dipende dal pH (a pH 7.5 c’e’ quasi solo ione ammonio, a pH più alcalini aumenta l’ammoniaca)</a:t>
            </a:r>
          </a:p>
        </p:txBody>
      </p:sp>
      <p:sp>
        <p:nvSpPr>
          <p:cNvPr id="14347" name="AutoShape 11"/>
          <p:cNvSpPr>
            <a:spLocks noChangeArrowheads="1"/>
          </p:cNvSpPr>
          <p:nvPr/>
        </p:nvSpPr>
        <p:spPr bwMode="auto">
          <a:xfrm rot="-4105822">
            <a:off x="5364957" y="3067843"/>
            <a:ext cx="1295400" cy="1008063"/>
          </a:xfrm>
          <a:custGeom>
            <a:avLst/>
            <a:gdLst>
              <a:gd name="T0" fmla="*/ 2147483646 w 21600"/>
              <a:gd name="T1" fmla="*/ 0 h 21600"/>
              <a:gd name="T2" fmla="*/ 0 w 21600"/>
              <a:gd name="T3" fmla="*/ 1097806882 h 21600"/>
              <a:gd name="T4" fmla="*/ 2147483646 w 21600"/>
              <a:gd name="T5" fmla="*/ 2147483646 h 21600"/>
              <a:gd name="T6" fmla="*/ 2147483646 w 21600"/>
              <a:gd name="T7" fmla="*/ 1097806882 h 21600"/>
              <a:gd name="T8" fmla="*/ 17694720 60000 65536"/>
              <a:gd name="T9" fmla="*/ 11796480 60000 65536"/>
              <a:gd name="T10" fmla="*/ 5898240 60000 65536"/>
              <a:gd name="T11" fmla="*/ 0 60000 65536"/>
              <a:gd name="T12" fmla="*/ 3375 w 21600"/>
              <a:gd name="T13" fmla="*/ 5953 h 21600"/>
              <a:gd name="T14" fmla="*/ 18202 w 21600"/>
              <a:gd name="T15" fmla="*/ 15647 h 21600"/>
            </a:gdLst>
            <a:ahLst/>
            <a:cxnLst>
              <a:cxn ang="T8">
                <a:pos x="T0" y="T1"/>
              </a:cxn>
              <a:cxn ang="T9">
                <a:pos x="T2" y="T3"/>
              </a:cxn>
              <a:cxn ang="T10">
                <a:pos x="T4" y="T5"/>
              </a:cxn>
              <a:cxn ang="T11">
                <a:pos x="T6" y="T7"/>
              </a:cxn>
            </a:cxnLst>
            <a:rect l="T12" t="T13" r="T14" b="T15"/>
            <a:pathLst>
              <a:path w="21600" h="21600">
                <a:moveTo>
                  <a:pt x="14029" y="0"/>
                </a:moveTo>
                <a:lnTo>
                  <a:pt x="14029" y="5953"/>
                </a:lnTo>
                <a:lnTo>
                  <a:pt x="3375" y="5953"/>
                </a:lnTo>
                <a:lnTo>
                  <a:pt x="3375" y="15647"/>
                </a:lnTo>
                <a:lnTo>
                  <a:pt x="14029" y="15647"/>
                </a:lnTo>
                <a:lnTo>
                  <a:pt x="14029" y="21600"/>
                </a:lnTo>
                <a:lnTo>
                  <a:pt x="21600" y="10800"/>
                </a:lnTo>
                <a:lnTo>
                  <a:pt x="14029" y="0"/>
                </a:lnTo>
                <a:close/>
              </a:path>
              <a:path w="21600" h="21600">
                <a:moveTo>
                  <a:pt x="1350" y="5953"/>
                </a:moveTo>
                <a:lnTo>
                  <a:pt x="1350" y="15647"/>
                </a:lnTo>
                <a:lnTo>
                  <a:pt x="2700" y="15647"/>
                </a:lnTo>
                <a:lnTo>
                  <a:pt x="2700" y="5953"/>
                </a:lnTo>
                <a:lnTo>
                  <a:pt x="1350" y="5953"/>
                </a:lnTo>
                <a:close/>
              </a:path>
              <a:path w="21600" h="21600">
                <a:moveTo>
                  <a:pt x="0" y="5953"/>
                </a:moveTo>
                <a:lnTo>
                  <a:pt x="0" y="15647"/>
                </a:lnTo>
                <a:lnTo>
                  <a:pt x="675" y="15647"/>
                </a:lnTo>
                <a:lnTo>
                  <a:pt x="675" y="5953"/>
                </a:lnTo>
                <a:lnTo>
                  <a:pt x="0" y="5953"/>
                </a:lnTo>
                <a:close/>
              </a:path>
            </a:pathLst>
          </a:custGeom>
          <a:solidFill>
            <a:srgbClr val="FF99FF"/>
          </a:solidFill>
          <a:ln w="38100">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par>
                          <p:cTn id="10" fill="hold" nodeType="afterGroup">
                            <p:stCondLst>
                              <p:cond delay="500"/>
                            </p:stCondLst>
                            <p:childTnLst>
                              <p:par>
                                <p:cTn id="11" presetID="35" presetClass="emph" presetSubtype="0" repeatCount="indefinite" fill="hold" grpId="1" nodeType="afterEffect">
                                  <p:stCondLst>
                                    <p:cond delay="0"/>
                                  </p:stCondLst>
                                  <p:endCondLst>
                                    <p:cond evt="onNext" delay="0">
                                      <p:tgtEl>
                                        <p:sldTgt/>
                                      </p:tgtEl>
                                    </p:cond>
                                  </p:endCondLst>
                                  <p:childTnLst>
                                    <p:anim calcmode="discrete" valueType="str">
                                      <p:cBhvr>
                                        <p:cTn id="12" dur="1000" fill="hold"/>
                                        <p:tgtEl>
                                          <p:spTgt spid="14347"/>
                                        </p:tgtEl>
                                        <p:attrNameLst>
                                          <p:attrName>style.visibility</p:attrName>
                                        </p:attrNameLst>
                                      </p:cBhvr>
                                      <p:tavLst>
                                        <p:tav tm="0">
                                          <p:val>
                                            <p:strVal val="hidden"/>
                                          </p:val>
                                        </p:tav>
                                        <p:tav tm="50000">
                                          <p:val>
                                            <p:strVal val="visible"/>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346"/>
                                        </p:tgtEl>
                                        <p:attrNameLst>
                                          <p:attrName>style.visibility</p:attrName>
                                        </p:attrNameLst>
                                      </p:cBhvr>
                                      <p:to>
                                        <p:strVal val="visible"/>
                                      </p:to>
                                    </p:set>
                                    <p:anim calcmode="lin" valueType="num">
                                      <p:cBhvr additive="base">
                                        <p:cTn id="17" dur="500" fill="hold"/>
                                        <p:tgtEl>
                                          <p:spTgt spid="14346"/>
                                        </p:tgtEl>
                                        <p:attrNameLst>
                                          <p:attrName>ppt_x</p:attrName>
                                        </p:attrNameLst>
                                      </p:cBhvr>
                                      <p:tavLst>
                                        <p:tav tm="0">
                                          <p:val>
                                            <p:strVal val="#ppt_x"/>
                                          </p:val>
                                        </p:tav>
                                        <p:tav tm="100000">
                                          <p:val>
                                            <p:strVal val="#ppt_x"/>
                                          </p:val>
                                        </p:tav>
                                      </p:tavLst>
                                    </p:anim>
                                    <p:anim calcmode="lin" valueType="num">
                                      <p:cBhvr additive="base">
                                        <p:cTn id="18" dur="500" fill="hold"/>
                                        <p:tgtEl>
                                          <p:spTgt spid="143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6" grpId="0"/>
      <p:bldP spid="14347" grpId="0" animBg="1"/>
      <p:bldP spid="1434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63373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5" name="Rectangle 3"/>
          <p:cNvSpPr>
            <a:spLocks noChangeArrowheads="1"/>
          </p:cNvSpPr>
          <p:nvPr/>
        </p:nvSpPr>
        <p:spPr bwMode="auto">
          <a:xfrm>
            <a:off x="7239000" y="0"/>
            <a:ext cx="228600" cy="14478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263525"/>
            <a:ext cx="6637337" cy="633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59" name="Text Box 5"/>
          <p:cNvSpPr txBox="1">
            <a:spLocks noChangeArrowheads="1"/>
          </p:cNvSpPr>
          <p:nvPr/>
        </p:nvSpPr>
        <p:spPr bwMode="auto">
          <a:xfrm>
            <a:off x="179388" y="3286125"/>
            <a:ext cx="1871662"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it-IT" altLang="en-US" sz="2400" b="1">
                <a:solidFill>
                  <a:srgbClr val="FF0000"/>
                </a:solidFill>
              </a:rPr>
              <a:t>Impatto antropico sul ciclo dell’azoto</a:t>
            </a:r>
          </a:p>
        </p:txBody>
      </p:sp>
      <p:sp>
        <p:nvSpPr>
          <p:cNvPr id="45060" name="Line 6"/>
          <p:cNvSpPr>
            <a:spLocks noChangeShapeType="1"/>
          </p:cNvSpPr>
          <p:nvPr/>
        </p:nvSpPr>
        <p:spPr bwMode="auto">
          <a:xfrm>
            <a:off x="250825" y="4941888"/>
            <a:ext cx="1512888" cy="0"/>
          </a:xfrm>
          <a:prstGeom prst="line">
            <a:avLst/>
          </a:prstGeom>
          <a:noFill/>
          <a:ln w="381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1" name="Text Box 7"/>
          <p:cNvSpPr txBox="1">
            <a:spLocks noChangeArrowheads="1"/>
          </p:cNvSpPr>
          <p:nvPr/>
        </p:nvSpPr>
        <p:spPr bwMode="auto">
          <a:xfrm>
            <a:off x="179388" y="1846263"/>
            <a:ext cx="18716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it-IT" altLang="en-US" sz="2400" b="1"/>
              <a:t>Processi naturali</a:t>
            </a:r>
          </a:p>
        </p:txBody>
      </p:sp>
      <p:sp>
        <p:nvSpPr>
          <p:cNvPr id="45062" name="Line 8"/>
          <p:cNvSpPr>
            <a:spLocks noChangeShapeType="1"/>
          </p:cNvSpPr>
          <p:nvPr/>
        </p:nvSpPr>
        <p:spPr bwMode="auto">
          <a:xfrm>
            <a:off x="250825" y="2782888"/>
            <a:ext cx="1512888" cy="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body" idx="1"/>
          </p:nvPr>
        </p:nvSpPr>
        <p:spPr>
          <a:xfrm>
            <a:off x="323850" y="1196975"/>
            <a:ext cx="8569325" cy="5661025"/>
          </a:xfrm>
        </p:spPr>
        <p:txBody>
          <a:bodyPr/>
          <a:lstStyle/>
          <a:p>
            <a:pPr eaLnBrk="1" hangingPunct="1">
              <a:spcBef>
                <a:spcPct val="35000"/>
              </a:spcBef>
            </a:pPr>
            <a:r>
              <a:rPr lang="en-US" altLang="en-US" sz="2800" smtClean="0">
                <a:solidFill>
                  <a:schemeClr val="accent2"/>
                </a:solidFill>
              </a:rPr>
              <a:t>Il fosforo è un elemento essenziale per la vita ed è presente negli acidi nucleici, nelle membrane cellulari, nei sistemi di trasferimento dell’energia, nelle ossa e nei denti</a:t>
            </a:r>
          </a:p>
          <a:p>
            <a:pPr eaLnBrk="1" hangingPunct="1">
              <a:spcBef>
                <a:spcPct val="35000"/>
              </a:spcBef>
            </a:pPr>
            <a:r>
              <a:rPr lang="en-US" altLang="en-US" sz="2800" smtClean="0">
                <a:solidFill>
                  <a:schemeClr val="accent2"/>
                </a:solidFill>
              </a:rPr>
              <a:t>Il ciclo del fosforo è di tipo sedimentario</a:t>
            </a:r>
          </a:p>
          <a:p>
            <a:pPr eaLnBrk="1" hangingPunct="1">
              <a:spcBef>
                <a:spcPct val="35000"/>
              </a:spcBef>
            </a:pPr>
            <a:r>
              <a:rPr lang="en-US" altLang="en-US" sz="2800" smtClean="0">
                <a:solidFill>
                  <a:schemeClr val="accent2"/>
                </a:solidFill>
              </a:rPr>
              <a:t>Il fosforo può limitare la produttività primaria:</a:t>
            </a:r>
          </a:p>
          <a:p>
            <a:pPr lvl="1" eaLnBrk="1" hangingPunct="1">
              <a:spcBef>
                <a:spcPct val="35000"/>
              </a:spcBef>
            </a:pPr>
            <a:r>
              <a:rPr lang="en-US" altLang="en-US" sz="2700" smtClean="0">
                <a:solidFill>
                  <a:schemeClr val="accent2"/>
                </a:solidFill>
              </a:rPr>
              <a:t>negli ecosistemi acquatici, dove può essere intrappolato nei sedimenti per tempi molto lunghi</a:t>
            </a:r>
          </a:p>
          <a:p>
            <a:pPr lvl="1" eaLnBrk="1" hangingPunct="1">
              <a:spcBef>
                <a:spcPct val="35000"/>
              </a:spcBef>
            </a:pPr>
            <a:r>
              <a:rPr lang="en-US" altLang="en-US" sz="2700" smtClean="0">
                <a:solidFill>
                  <a:schemeClr val="accent2"/>
                </a:solidFill>
              </a:rPr>
              <a:t>nei suoli, dove è prontamente disponibile solo per un pH leggermente acido (compreso fra 6 and 7)</a:t>
            </a:r>
          </a:p>
        </p:txBody>
      </p:sp>
      <p:sp>
        <p:nvSpPr>
          <p:cNvPr id="46083" name="Rectangle 5"/>
          <p:cNvSpPr>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t>Ciclo del fosforo</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395288" y="0"/>
            <a:ext cx="83518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chemeClr val="tx2"/>
                </a:solidFill>
              </a:rPr>
              <a:t>Cicli </a:t>
            </a:r>
            <a:r>
              <a:rPr lang="en-US" altLang="en-US" sz="4400" b="1">
                <a:solidFill>
                  <a:srgbClr val="008000"/>
                </a:solidFill>
              </a:rPr>
              <a:t>bio</a:t>
            </a:r>
            <a:r>
              <a:rPr lang="en-US" altLang="en-US" sz="4400" b="1">
                <a:solidFill>
                  <a:srgbClr val="996633"/>
                </a:solidFill>
              </a:rPr>
              <a:t>geo</a:t>
            </a:r>
            <a:r>
              <a:rPr lang="en-US" altLang="en-US" sz="4400" b="1">
                <a:solidFill>
                  <a:srgbClr val="0000FF"/>
                </a:solidFill>
              </a:rPr>
              <a:t>chimici</a:t>
            </a:r>
          </a:p>
        </p:txBody>
      </p:sp>
      <p:pic>
        <p:nvPicPr>
          <p:cNvPr id="512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196975"/>
            <a:ext cx="7704137" cy="55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idx="1"/>
          </p:nvPr>
        </p:nvSpPr>
        <p:spPr>
          <a:xfrm>
            <a:off x="539750" y="1341438"/>
            <a:ext cx="8229600" cy="5256212"/>
          </a:xfrm>
        </p:spPr>
        <p:txBody>
          <a:bodyPr/>
          <a:lstStyle/>
          <a:p>
            <a:pPr eaLnBrk="1" hangingPunct="1">
              <a:lnSpc>
                <a:spcPct val="90000"/>
              </a:lnSpc>
            </a:pPr>
            <a:r>
              <a:rPr lang="en-US" altLang="en-US" sz="2800" smtClean="0">
                <a:solidFill>
                  <a:schemeClr val="accent2"/>
                </a:solidFill>
              </a:rPr>
              <a:t>Il principale serbatoio di fosforo sono le rocce, mentre i sedimenti marini agiscono come un “pozzo”</a:t>
            </a:r>
          </a:p>
          <a:p>
            <a:pPr eaLnBrk="1" hangingPunct="1">
              <a:lnSpc>
                <a:spcPct val="90000"/>
              </a:lnSpc>
            </a:pPr>
            <a:r>
              <a:rPr lang="en-US" altLang="en-US" sz="2800" smtClean="0">
                <a:solidFill>
                  <a:schemeClr val="accent2"/>
                </a:solidFill>
              </a:rPr>
              <a:t>Il ciclo del fosforo è governato da un numero relativamente piccolo di trasformazioni</a:t>
            </a:r>
          </a:p>
          <a:p>
            <a:pPr eaLnBrk="1" hangingPunct="1">
              <a:lnSpc>
                <a:spcPct val="90000"/>
              </a:lnSpc>
            </a:pPr>
            <a:r>
              <a:rPr lang="en-US" altLang="en-US" sz="2800" smtClean="0">
                <a:solidFill>
                  <a:schemeClr val="accent2"/>
                </a:solidFill>
              </a:rPr>
              <a:t>Le piante assimilano il fosforo come ortofosfato (PO</a:t>
            </a:r>
            <a:r>
              <a:rPr lang="en-US" altLang="en-US" sz="2800" baseline="-25000" smtClean="0">
                <a:solidFill>
                  <a:schemeClr val="accent2"/>
                </a:solidFill>
              </a:rPr>
              <a:t>4</a:t>
            </a:r>
            <a:r>
              <a:rPr lang="en-US" altLang="en-US" sz="2800" baseline="30000" smtClean="0">
                <a:solidFill>
                  <a:schemeClr val="accent2"/>
                </a:solidFill>
              </a:rPr>
              <a:t>3-</a:t>
            </a:r>
            <a:r>
              <a:rPr lang="en-US" altLang="en-US" sz="2800" smtClean="0">
                <a:solidFill>
                  <a:schemeClr val="accent2"/>
                </a:solidFill>
              </a:rPr>
              <a:t>) e lo incorporano nei composti organici</a:t>
            </a:r>
          </a:p>
          <a:p>
            <a:pPr eaLnBrk="1" hangingPunct="1">
              <a:lnSpc>
                <a:spcPct val="90000"/>
              </a:lnSpc>
            </a:pPr>
            <a:r>
              <a:rPr lang="en-US" altLang="en-US" sz="2800" smtClean="0">
                <a:solidFill>
                  <a:schemeClr val="accent2"/>
                </a:solidFill>
              </a:rPr>
              <a:t>I consumatori (inclusi molti batteri) demoliscono la sostanza organica rilasciando il fosforo come ortofosfato</a:t>
            </a:r>
          </a:p>
          <a:p>
            <a:pPr eaLnBrk="1" hangingPunct="1">
              <a:lnSpc>
                <a:spcPct val="90000"/>
              </a:lnSpc>
            </a:pPr>
            <a:r>
              <a:rPr lang="en-US" altLang="en-US" sz="2800" smtClean="0">
                <a:solidFill>
                  <a:schemeClr val="accent2"/>
                </a:solidFill>
              </a:rPr>
              <a:t>Il fosforo non subisce reazioni di ossido-riduzione nella biosfera</a:t>
            </a:r>
            <a:endParaRPr lang="en-US" altLang="en-US" sz="2400" smtClean="0">
              <a:solidFill>
                <a:schemeClr val="accent2"/>
              </a:solidFill>
            </a:endParaRPr>
          </a:p>
        </p:txBody>
      </p:sp>
      <p:sp>
        <p:nvSpPr>
          <p:cNvPr id="48131" name="Rectangle 5"/>
          <p:cNvSpPr>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t>Ciclo del fosforo</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125538"/>
            <a:ext cx="7462837"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5"/>
          <p:cNvSpPr>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t>Ciclo del fosforo</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280988"/>
            <a:ext cx="6811963" cy="624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7" name="Text Box 5"/>
          <p:cNvSpPr txBox="1">
            <a:spLocks noChangeArrowheads="1"/>
          </p:cNvSpPr>
          <p:nvPr/>
        </p:nvSpPr>
        <p:spPr bwMode="auto">
          <a:xfrm>
            <a:off x="179388" y="3286125"/>
            <a:ext cx="1871662"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it-IT" altLang="en-US" sz="2400" b="1">
                <a:solidFill>
                  <a:srgbClr val="FF0000"/>
                </a:solidFill>
              </a:rPr>
              <a:t>Impatto antropico sul ciclo del fosforo</a:t>
            </a:r>
          </a:p>
        </p:txBody>
      </p:sp>
      <p:sp>
        <p:nvSpPr>
          <p:cNvPr id="52228" name="Line 6"/>
          <p:cNvSpPr>
            <a:spLocks noChangeShapeType="1"/>
          </p:cNvSpPr>
          <p:nvPr/>
        </p:nvSpPr>
        <p:spPr bwMode="auto">
          <a:xfrm>
            <a:off x="250825" y="4941888"/>
            <a:ext cx="1512888" cy="0"/>
          </a:xfrm>
          <a:prstGeom prst="line">
            <a:avLst/>
          </a:prstGeom>
          <a:noFill/>
          <a:ln w="381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29" name="Text Box 7"/>
          <p:cNvSpPr txBox="1">
            <a:spLocks noChangeArrowheads="1"/>
          </p:cNvSpPr>
          <p:nvPr/>
        </p:nvSpPr>
        <p:spPr bwMode="auto">
          <a:xfrm>
            <a:off x="179388" y="1846263"/>
            <a:ext cx="18716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it-IT" altLang="en-US" sz="2400" b="1"/>
              <a:t>Processi naturali</a:t>
            </a:r>
          </a:p>
        </p:txBody>
      </p:sp>
      <p:sp>
        <p:nvSpPr>
          <p:cNvPr id="52230" name="Line 8"/>
          <p:cNvSpPr>
            <a:spLocks noChangeShapeType="1"/>
          </p:cNvSpPr>
          <p:nvPr/>
        </p:nvSpPr>
        <p:spPr bwMode="auto">
          <a:xfrm>
            <a:off x="250825" y="2782888"/>
            <a:ext cx="1512888" cy="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body" idx="1"/>
          </p:nvPr>
        </p:nvSpPr>
        <p:spPr>
          <a:xfrm>
            <a:off x="395288" y="1268413"/>
            <a:ext cx="8280400" cy="5184775"/>
          </a:xfrm>
        </p:spPr>
        <p:txBody>
          <a:bodyPr/>
          <a:lstStyle/>
          <a:p>
            <a:pPr eaLnBrk="1" hangingPunct="1">
              <a:lnSpc>
                <a:spcPct val="90000"/>
              </a:lnSpc>
            </a:pPr>
            <a:r>
              <a:rPr lang="en-US" altLang="en-US" sz="2800" smtClean="0">
                <a:solidFill>
                  <a:schemeClr val="accent2"/>
                </a:solidFill>
              </a:rPr>
              <a:t>Lo zolfo è un elemento essenziale e come l’azoto ha molti stati di ossidazione</a:t>
            </a:r>
          </a:p>
          <a:p>
            <a:pPr eaLnBrk="1" hangingPunct="1">
              <a:lnSpc>
                <a:spcPct val="90000"/>
              </a:lnSpc>
            </a:pPr>
            <a:r>
              <a:rPr lang="en-US" altLang="en-US" sz="2800" smtClean="0">
                <a:solidFill>
                  <a:schemeClr val="accent2"/>
                </a:solidFill>
              </a:rPr>
              <a:t>Di conseguenza, il suo ciclo comprende processi chimici complessi</a:t>
            </a:r>
          </a:p>
          <a:p>
            <a:pPr eaLnBrk="1" hangingPunct="1">
              <a:lnSpc>
                <a:spcPct val="90000"/>
              </a:lnSpc>
            </a:pPr>
            <a:r>
              <a:rPr lang="en-US" altLang="en-US" sz="2800" smtClean="0">
                <a:solidFill>
                  <a:schemeClr val="accent2"/>
                </a:solidFill>
              </a:rPr>
              <a:t>Le reazioni di </a:t>
            </a:r>
            <a:r>
              <a:rPr lang="en-US" altLang="en-US" sz="2800" b="1" smtClean="0"/>
              <a:t>riduzione</a:t>
            </a:r>
            <a:r>
              <a:rPr lang="en-US" altLang="en-US" sz="2800" b="1" smtClean="0">
                <a:solidFill>
                  <a:schemeClr val="accent2"/>
                </a:solidFill>
              </a:rPr>
              <a:t> </a:t>
            </a:r>
            <a:r>
              <a:rPr lang="en-US" altLang="en-US" sz="2800" smtClean="0">
                <a:solidFill>
                  <a:schemeClr val="accent2"/>
                </a:solidFill>
              </a:rPr>
              <a:t>dello zolfo comprendono:</a:t>
            </a:r>
          </a:p>
          <a:p>
            <a:pPr lvl="1" eaLnBrk="1" hangingPunct="1">
              <a:lnSpc>
                <a:spcPct val="90000"/>
              </a:lnSpc>
            </a:pPr>
            <a:r>
              <a:rPr lang="en-US" altLang="en-US" smtClean="0">
                <a:solidFill>
                  <a:schemeClr val="accent2"/>
                </a:solidFill>
              </a:rPr>
              <a:t>assimilazione per riduzione del solfato a forme organiche e disassimilazione per ossidazione a solfato da parte di svariati organismi</a:t>
            </a:r>
          </a:p>
          <a:p>
            <a:pPr lvl="1" eaLnBrk="1" hangingPunct="1">
              <a:lnSpc>
                <a:spcPct val="90000"/>
              </a:lnSpc>
            </a:pPr>
            <a:r>
              <a:rPr lang="en-US" altLang="en-US" smtClean="0">
                <a:solidFill>
                  <a:schemeClr val="accent2"/>
                </a:solidFill>
              </a:rPr>
              <a:t>riduzione del solfato usato come ossidante per la respirazione da batteri eterotrofi in ambienti anaerobici</a:t>
            </a:r>
            <a:endParaRPr lang="en-US" altLang="en-US" sz="2400" smtClean="0">
              <a:solidFill>
                <a:schemeClr val="accent2"/>
              </a:solidFill>
            </a:endParaRPr>
          </a:p>
        </p:txBody>
      </p:sp>
      <p:sp>
        <p:nvSpPr>
          <p:cNvPr id="53251" name="Rectangle 5"/>
          <p:cNvSpPr>
            <a:spLocks noChangeArrowheads="1"/>
          </p:cNvSpPr>
          <p:nvPr/>
        </p:nvSpPr>
        <p:spPr bwMode="auto">
          <a:xfrm>
            <a:off x="395288" y="444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t>Ciclo dello zolfo</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type="body" idx="1"/>
          </p:nvPr>
        </p:nvSpPr>
        <p:spPr>
          <a:xfrm>
            <a:off x="468313" y="1484313"/>
            <a:ext cx="7991475" cy="4525962"/>
          </a:xfrm>
        </p:spPr>
        <p:txBody>
          <a:bodyPr/>
          <a:lstStyle/>
          <a:p>
            <a:pPr eaLnBrk="1" hangingPunct="1">
              <a:lnSpc>
                <a:spcPct val="90000"/>
              </a:lnSpc>
            </a:pPr>
            <a:r>
              <a:rPr lang="en-US" altLang="en-US" smtClean="0">
                <a:solidFill>
                  <a:schemeClr val="accent2"/>
                </a:solidFill>
              </a:rPr>
              <a:t>Le reazioni di </a:t>
            </a:r>
            <a:r>
              <a:rPr lang="en-US" altLang="en-US" b="1" smtClean="0"/>
              <a:t>ossidazione</a:t>
            </a:r>
            <a:r>
              <a:rPr lang="en-US" altLang="en-US" smtClean="0">
                <a:solidFill>
                  <a:schemeClr val="accent2"/>
                </a:solidFill>
              </a:rPr>
              <a:t> dello zolfo includono:</a:t>
            </a:r>
          </a:p>
          <a:p>
            <a:pPr lvl="1" eaLnBrk="1" hangingPunct="1">
              <a:lnSpc>
                <a:spcPct val="90000"/>
              </a:lnSpc>
            </a:pPr>
            <a:r>
              <a:rPr lang="en-US" altLang="en-US" smtClean="0">
                <a:solidFill>
                  <a:schemeClr val="accent2"/>
                </a:solidFill>
              </a:rPr>
              <a:t>l’</a:t>
            </a:r>
            <a:r>
              <a:rPr lang="en-US" altLang="en-US" b="1" smtClean="0"/>
              <a:t>ossidazione</a:t>
            </a:r>
            <a:r>
              <a:rPr lang="en-US" altLang="en-US" smtClean="0">
                <a:solidFill>
                  <a:schemeClr val="accent2"/>
                </a:solidFill>
              </a:rPr>
              <a:t> dello zolfo in forma ridotta quando questo è usato come donatore di elettroni (al posto dell’ossigeno dell’acqua) da batteri fotosintetici</a:t>
            </a:r>
          </a:p>
          <a:p>
            <a:pPr lvl="1" eaLnBrk="1" hangingPunct="1">
              <a:lnSpc>
                <a:spcPct val="90000"/>
              </a:lnSpc>
            </a:pPr>
            <a:r>
              <a:rPr lang="en-US" altLang="en-US" smtClean="0">
                <a:solidFill>
                  <a:schemeClr val="accent2"/>
                </a:solidFill>
              </a:rPr>
              <a:t>l’</a:t>
            </a:r>
            <a:r>
              <a:rPr lang="en-US" altLang="en-US" b="1" smtClean="0"/>
              <a:t>ossidazione</a:t>
            </a:r>
            <a:r>
              <a:rPr lang="en-US" altLang="en-US" smtClean="0">
                <a:solidFill>
                  <a:schemeClr val="accent2"/>
                </a:solidFill>
              </a:rPr>
              <a:t> dello zolfo da parte di batteri chemioautotrofi che usano l’energia così ottenuta per l’assimilazione della carbonio della CO</a:t>
            </a:r>
            <a:r>
              <a:rPr lang="en-US" altLang="en-US" baseline="-25000" smtClean="0">
                <a:solidFill>
                  <a:schemeClr val="accent2"/>
                </a:solidFill>
              </a:rPr>
              <a:t>2</a:t>
            </a:r>
          </a:p>
        </p:txBody>
      </p:sp>
      <p:sp>
        <p:nvSpPr>
          <p:cNvPr id="55299" name="Rectangle 5"/>
          <p:cNvSpPr>
            <a:spLocks noChangeArrowheads="1"/>
          </p:cNvSpPr>
          <p:nvPr/>
        </p:nvSpPr>
        <p:spPr bwMode="auto">
          <a:xfrm>
            <a:off x="395288" y="444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t>Ciclo dello zolfo</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313" y="1125538"/>
            <a:ext cx="8713787" cy="532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7" name="Rectangle 5"/>
          <p:cNvSpPr>
            <a:spLocks noChangeArrowheads="1"/>
          </p:cNvSpPr>
          <p:nvPr/>
        </p:nvSpPr>
        <p:spPr bwMode="auto">
          <a:xfrm>
            <a:off x="395288" y="444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t>Ciclo dello zolfo</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173163"/>
            <a:ext cx="8061325"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5"/>
          <p:cNvSpPr>
            <a:spLocks noChangeArrowheads="1"/>
          </p:cNvSpPr>
          <p:nvPr/>
        </p:nvSpPr>
        <p:spPr bwMode="auto">
          <a:xfrm>
            <a:off x="395288" y="444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t>Ciclo dello zolfo</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4"/>
          <p:cNvSpPr txBox="1">
            <a:spLocks noChangeArrowheads="1"/>
          </p:cNvSpPr>
          <p:nvPr/>
        </p:nvSpPr>
        <p:spPr bwMode="auto">
          <a:xfrm>
            <a:off x="179388" y="3286125"/>
            <a:ext cx="1871662"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it-IT" altLang="en-US" sz="2400" b="1">
                <a:solidFill>
                  <a:srgbClr val="FF0000"/>
                </a:solidFill>
              </a:rPr>
              <a:t>Impatto antropico sul ciclo dell’azoto</a:t>
            </a:r>
          </a:p>
        </p:txBody>
      </p:sp>
      <p:sp>
        <p:nvSpPr>
          <p:cNvPr id="60419" name="Line 5"/>
          <p:cNvSpPr>
            <a:spLocks noChangeShapeType="1"/>
          </p:cNvSpPr>
          <p:nvPr/>
        </p:nvSpPr>
        <p:spPr bwMode="auto">
          <a:xfrm>
            <a:off x="250825" y="4941888"/>
            <a:ext cx="1512888" cy="0"/>
          </a:xfrm>
          <a:prstGeom prst="line">
            <a:avLst/>
          </a:prstGeom>
          <a:noFill/>
          <a:ln w="381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20" name="Text Box 6"/>
          <p:cNvSpPr txBox="1">
            <a:spLocks noChangeArrowheads="1"/>
          </p:cNvSpPr>
          <p:nvPr/>
        </p:nvSpPr>
        <p:spPr bwMode="auto">
          <a:xfrm>
            <a:off x="179388" y="1846263"/>
            <a:ext cx="18716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it-IT" altLang="en-US" sz="2400" b="1"/>
              <a:t>Processi naturali</a:t>
            </a:r>
          </a:p>
        </p:txBody>
      </p:sp>
      <p:sp>
        <p:nvSpPr>
          <p:cNvPr id="60421" name="Line 7"/>
          <p:cNvSpPr>
            <a:spLocks noChangeShapeType="1"/>
          </p:cNvSpPr>
          <p:nvPr/>
        </p:nvSpPr>
        <p:spPr bwMode="auto">
          <a:xfrm>
            <a:off x="250825" y="2782888"/>
            <a:ext cx="1512888" cy="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042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333375"/>
            <a:ext cx="6783388" cy="619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7338"/>
            <a:ext cx="9144000" cy="510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3" name="Rectangle 5"/>
          <p:cNvSpPr>
            <a:spLocks noChangeArrowheads="1"/>
          </p:cNvSpPr>
          <p:nvPr/>
        </p:nvSpPr>
        <p:spPr bwMode="auto">
          <a:xfrm>
            <a:off x="395288" y="444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t>Ciclo del calcio</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41300" y="0"/>
            <a:ext cx="8659813" cy="1143000"/>
          </a:xfrm>
        </p:spPr>
        <p:txBody>
          <a:bodyPr/>
          <a:lstStyle/>
          <a:p>
            <a:pPr eaLnBrk="1" hangingPunct="1"/>
            <a:r>
              <a:rPr lang="en-US" altLang="en-US" sz="4000" b="1" smtClean="0"/>
              <a:t>Clima e rigenerazione dei nutrienti</a:t>
            </a:r>
          </a:p>
        </p:txBody>
      </p:sp>
      <p:sp>
        <p:nvSpPr>
          <p:cNvPr id="62467" name="Rectangle 3"/>
          <p:cNvSpPr>
            <a:spLocks noGrp="1" noChangeArrowheads="1"/>
          </p:cNvSpPr>
          <p:nvPr>
            <p:ph type="body" idx="1"/>
          </p:nvPr>
        </p:nvSpPr>
        <p:spPr>
          <a:xfrm>
            <a:off x="457200" y="1125538"/>
            <a:ext cx="8229600" cy="5472112"/>
          </a:xfrm>
        </p:spPr>
        <p:txBody>
          <a:bodyPr/>
          <a:lstStyle/>
          <a:p>
            <a:pPr eaLnBrk="1" hangingPunct="1">
              <a:spcBef>
                <a:spcPct val="35000"/>
              </a:spcBef>
            </a:pPr>
            <a:r>
              <a:rPr lang="en-US" altLang="en-US" smtClean="0">
                <a:solidFill>
                  <a:schemeClr val="accent2"/>
                </a:solidFill>
              </a:rPr>
              <a:t>I cicli dei nutrienti negli ecosistemi terrestri sono influenzati dal clima</a:t>
            </a:r>
          </a:p>
          <a:p>
            <a:pPr eaLnBrk="1" hangingPunct="1">
              <a:spcBef>
                <a:spcPct val="35000"/>
              </a:spcBef>
            </a:pPr>
            <a:r>
              <a:rPr lang="en-US" altLang="en-US" smtClean="0">
                <a:solidFill>
                  <a:schemeClr val="accent2"/>
                </a:solidFill>
              </a:rPr>
              <a:t>Gli ecosistemi temperati e quelli tropicali differiscono per gli effetti del clima su:</a:t>
            </a:r>
          </a:p>
          <a:p>
            <a:pPr lvl="1" eaLnBrk="1" hangingPunct="1">
              <a:spcBef>
                <a:spcPct val="15000"/>
              </a:spcBef>
            </a:pPr>
            <a:r>
              <a:rPr lang="en-US" altLang="en-US" smtClean="0">
                <a:solidFill>
                  <a:schemeClr val="accent2"/>
                </a:solidFill>
              </a:rPr>
              <a:t>d</a:t>
            </a:r>
            <a:r>
              <a:rPr lang="it-IT" altLang="en-US" smtClean="0">
                <a:solidFill>
                  <a:schemeClr val="accent2"/>
                </a:solidFill>
              </a:rPr>
              <a:t>egradazione meteorica </a:t>
            </a:r>
            <a:endParaRPr lang="en-US" altLang="en-US" smtClean="0">
              <a:solidFill>
                <a:schemeClr val="accent2"/>
              </a:solidFill>
            </a:endParaRPr>
          </a:p>
          <a:p>
            <a:pPr lvl="1" eaLnBrk="1" hangingPunct="1">
              <a:spcBef>
                <a:spcPct val="15000"/>
              </a:spcBef>
            </a:pPr>
            <a:r>
              <a:rPr lang="en-US" altLang="en-US" smtClean="0">
                <a:solidFill>
                  <a:schemeClr val="accent2"/>
                </a:solidFill>
              </a:rPr>
              <a:t>caratteristiche dei suoli</a:t>
            </a:r>
          </a:p>
          <a:p>
            <a:pPr lvl="1" eaLnBrk="1" hangingPunct="1">
              <a:spcBef>
                <a:spcPct val="15000"/>
              </a:spcBef>
            </a:pPr>
            <a:r>
              <a:rPr lang="en-US" altLang="en-US" smtClean="0">
                <a:solidFill>
                  <a:schemeClr val="accent2"/>
                </a:solidFill>
              </a:rPr>
              <a:t>decomposizione del detrito</a:t>
            </a:r>
          </a:p>
          <a:p>
            <a:pPr eaLnBrk="1" hangingPunct="1">
              <a:spcBef>
                <a:spcPct val="35000"/>
              </a:spcBef>
            </a:pPr>
            <a:r>
              <a:rPr lang="en-US" altLang="en-US" smtClean="0">
                <a:solidFill>
                  <a:schemeClr val="accent2"/>
                </a:solidFill>
              </a:rPr>
              <a:t>Nei suoli temperati la decomposizione della sostanza organica morta fornisce un lento ma costante flusso di nutrienti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a:xfrm>
            <a:off x="457200" y="1196975"/>
            <a:ext cx="8229600" cy="5184775"/>
          </a:xfrm>
        </p:spPr>
        <p:txBody>
          <a:bodyPr/>
          <a:lstStyle/>
          <a:p>
            <a:pPr eaLnBrk="1" hangingPunct="1">
              <a:spcBef>
                <a:spcPct val="30000"/>
              </a:spcBef>
            </a:pPr>
            <a:r>
              <a:rPr lang="en-US" altLang="en-US" sz="2800" smtClean="0">
                <a:solidFill>
                  <a:schemeClr val="accent2"/>
                </a:solidFill>
              </a:rPr>
              <a:t>La biosfera contiene 1.400.000 teratonnellate (Tt, 10</a:t>
            </a:r>
            <a:r>
              <a:rPr lang="en-US" altLang="en-US" sz="2800" baseline="30000" smtClean="0">
                <a:solidFill>
                  <a:schemeClr val="accent2"/>
                </a:solidFill>
              </a:rPr>
              <a:t>12</a:t>
            </a:r>
            <a:r>
              <a:rPr lang="en-US" altLang="en-US" sz="2800" smtClean="0">
                <a:solidFill>
                  <a:schemeClr val="accent2"/>
                </a:solidFill>
              </a:rPr>
              <a:t> t) di acqua</a:t>
            </a:r>
          </a:p>
          <a:p>
            <a:pPr eaLnBrk="1" hangingPunct="1">
              <a:spcBef>
                <a:spcPct val="30000"/>
              </a:spcBef>
            </a:pPr>
            <a:r>
              <a:rPr lang="en-US" altLang="en-US" sz="2800" smtClean="0">
                <a:solidFill>
                  <a:schemeClr val="accent2"/>
                </a:solidFill>
              </a:rPr>
              <a:t>Il 97% dell’acqua della biosfera è negli oceani</a:t>
            </a:r>
          </a:p>
          <a:p>
            <a:pPr eaLnBrk="1" hangingPunct="1">
              <a:spcBef>
                <a:spcPct val="30000"/>
              </a:spcBef>
            </a:pPr>
            <a:r>
              <a:rPr lang="en-US" altLang="en-US" sz="2800" smtClean="0">
                <a:solidFill>
                  <a:schemeClr val="accent2"/>
                </a:solidFill>
              </a:rPr>
              <a:t>Gli altri comparti contengono:</a:t>
            </a:r>
          </a:p>
          <a:p>
            <a:pPr lvl="1" eaLnBrk="1" hangingPunct="1">
              <a:spcBef>
                <a:spcPct val="30000"/>
              </a:spcBef>
            </a:pPr>
            <a:r>
              <a:rPr lang="en-US" altLang="en-US" sz="2400" smtClean="0">
                <a:solidFill>
                  <a:schemeClr val="accent2"/>
                </a:solidFill>
              </a:rPr>
              <a:t>calotte polari e ghiacciai (29.000 Tt)</a:t>
            </a:r>
          </a:p>
          <a:p>
            <a:pPr lvl="1" eaLnBrk="1" hangingPunct="1">
              <a:spcBef>
                <a:spcPct val="30000"/>
              </a:spcBef>
            </a:pPr>
            <a:r>
              <a:rPr lang="en-US" altLang="en-US" sz="2400" smtClean="0">
                <a:solidFill>
                  <a:schemeClr val="accent2"/>
                </a:solidFill>
              </a:rPr>
              <a:t>acque sotterranee (8.000 Tt)</a:t>
            </a:r>
          </a:p>
          <a:p>
            <a:pPr lvl="1" eaLnBrk="1" hangingPunct="1">
              <a:spcBef>
                <a:spcPct val="30000"/>
              </a:spcBef>
            </a:pPr>
            <a:r>
              <a:rPr lang="en-US" altLang="en-US" sz="2400" smtClean="0">
                <a:solidFill>
                  <a:schemeClr val="accent2"/>
                </a:solidFill>
              </a:rPr>
              <a:t>laghi e fiumi (100 Tt)</a:t>
            </a:r>
          </a:p>
          <a:p>
            <a:pPr lvl="1" eaLnBrk="1" hangingPunct="1">
              <a:spcBef>
                <a:spcPct val="30000"/>
              </a:spcBef>
            </a:pPr>
            <a:r>
              <a:rPr lang="en-US" altLang="en-US" sz="2400" smtClean="0">
                <a:solidFill>
                  <a:schemeClr val="accent2"/>
                </a:solidFill>
              </a:rPr>
              <a:t>umidità del suolo (100 Tt)</a:t>
            </a:r>
          </a:p>
          <a:p>
            <a:pPr lvl="1" eaLnBrk="1" hangingPunct="1">
              <a:spcBef>
                <a:spcPct val="30000"/>
              </a:spcBef>
            </a:pPr>
            <a:r>
              <a:rPr lang="en-US" altLang="en-US" sz="2400" smtClean="0">
                <a:solidFill>
                  <a:schemeClr val="accent2"/>
                </a:solidFill>
              </a:rPr>
              <a:t>atmosfera (13 Tt)</a:t>
            </a:r>
          </a:p>
          <a:p>
            <a:pPr lvl="1" eaLnBrk="1" hangingPunct="1">
              <a:spcBef>
                <a:spcPct val="30000"/>
              </a:spcBef>
            </a:pPr>
            <a:r>
              <a:rPr lang="en-US" altLang="en-US" sz="2400" smtClean="0">
                <a:solidFill>
                  <a:schemeClr val="accent2"/>
                </a:solidFill>
              </a:rPr>
              <a:t>biota (1 Tt)</a:t>
            </a:r>
          </a:p>
        </p:txBody>
      </p:sp>
      <p:sp>
        <p:nvSpPr>
          <p:cNvPr id="6147" name="Rectangle 4"/>
          <p:cNvSpPr>
            <a:spLocks noGrp="1" noChangeArrowheads="1"/>
          </p:cNvSpPr>
          <p:nvPr>
            <p:ph type="title"/>
          </p:nvPr>
        </p:nvSpPr>
        <p:spPr>
          <a:xfrm>
            <a:off x="457200" y="0"/>
            <a:ext cx="8229600" cy="1143000"/>
          </a:xfrm>
        </p:spPr>
        <p:txBody>
          <a:bodyPr/>
          <a:lstStyle/>
          <a:p>
            <a:pPr eaLnBrk="1" hangingPunct="1"/>
            <a:r>
              <a:rPr lang="it-IT" altLang="en-US" b="1" smtClean="0"/>
              <a:t>Il ciclo dell’acqua</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214313" y="0"/>
            <a:ext cx="8713787" cy="1143000"/>
          </a:xfrm>
        </p:spPr>
        <p:txBody>
          <a:bodyPr/>
          <a:lstStyle/>
          <a:p>
            <a:pPr eaLnBrk="1" hangingPunct="1"/>
            <a:r>
              <a:rPr lang="en-US" altLang="en-US" sz="4000" b="1" smtClean="0"/>
              <a:t>Il paradosso delle foreste tropicali</a:t>
            </a:r>
          </a:p>
        </p:txBody>
      </p:sp>
      <p:sp>
        <p:nvSpPr>
          <p:cNvPr id="64515" name="Rectangle 3"/>
          <p:cNvSpPr>
            <a:spLocks noGrp="1" noChangeArrowheads="1"/>
          </p:cNvSpPr>
          <p:nvPr>
            <p:ph type="body" idx="1"/>
          </p:nvPr>
        </p:nvSpPr>
        <p:spPr>
          <a:xfrm>
            <a:off x="457200" y="1268413"/>
            <a:ext cx="8229600" cy="5473700"/>
          </a:xfrm>
        </p:spPr>
        <p:txBody>
          <a:bodyPr/>
          <a:lstStyle/>
          <a:p>
            <a:pPr eaLnBrk="1" hangingPunct="1">
              <a:lnSpc>
                <a:spcPct val="80000"/>
              </a:lnSpc>
              <a:spcBef>
                <a:spcPct val="35000"/>
              </a:spcBef>
            </a:pPr>
            <a:r>
              <a:rPr lang="en-US" altLang="en-US" sz="2800" smtClean="0">
                <a:solidFill>
                  <a:schemeClr val="accent2"/>
                </a:solidFill>
              </a:rPr>
              <a:t>Le foreste tropicali sono ecosistemi altamente produttivi, malgrado i loro suoli non siano fertili</a:t>
            </a:r>
          </a:p>
          <a:p>
            <a:pPr eaLnBrk="1" hangingPunct="1">
              <a:lnSpc>
                <a:spcPct val="80000"/>
              </a:lnSpc>
              <a:spcBef>
                <a:spcPct val="35000"/>
              </a:spcBef>
            </a:pPr>
            <a:r>
              <a:rPr lang="en-US" altLang="en-US" sz="2800" smtClean="0">
                <a:solidFill>
                  <a:schemeClr val="accent2"/>
                </a:solidFill>
              </a:rPr>
              <a:t>I suoli di queste foreste, infatti, sono:</a:t>
            </a:r>
          </a:p>
          <a:p>
            <a:pPr lvl="1" eaLnBrk="1" hangingPunct="1">
              <a:lnSpc>
                <a:spcPct val="80000"/>
              </a:lnSpc>
            </a:pPr>
            <a:r>
              <a:rPr lang="en-US" altLang="en-US" sz="2400" smtClean="0">
                <a:solidFill>
                  <a:schemeClr val="accent2"/>
                </a:solidFill>
              </a:rPr>
              <a:t>fortemente meteorizzati</a:t>
            </a:r>
          </a:p>
          <a:p>
            <a:pPr lvl="1" eaLnBrk="1" hangingPunct="1">
              <a:lnSpc>
                <a:spcPct val="80000"/>
              </a:lnSpc>
            </a:pPr>
            <a:r>
              <a:rPr lang="en-US" altLang="en-US" sz="2400" smtClean="0">
                <a:solidFill>
                  <a:schemeClr val="accent2"/>
                </a:solidFill>
              </a:rPr>
              <a:t>hanno un basso contenuto in argille</a:t>
            </a:r>
          </a:p>
          <a:p>
            <a:pPr lvl="1" eaLnBrk="1" hangingPunct="1">
              <a:lnSpc>
                <a:spcPct val="80000"/>
              </a:lnSpc>
            </a:pPr>
            <a:r>
              <a:rPr lang="en-US" altLang="en-US" sz="2400" smtClean="0">
                <a:solidFill>
                  <a:schemeClr val="accent2"/>
                </a:solidFill>
              </a:rPr>
              <a:t>non trattengono i nutrienti</a:t>
            </a:r>
          </a:p>
          <a:p>
            <a:pPr eaLnBrk="1" hangingPunct="1">
              <a:lnSpc>
                <a:spcPct val="80000"/>
              </a:lnSpc>
              <a:spcBef>
                <a:spcPct val="35000"/>
              </a:spcBef>
            </a:pPr>
            <a:r>
              <a:rPr lang="en-US" altLang="en-US" sz="2800" smtClean="0">
                <a:solidFill>
                  <a:schemeClr val="accent2"/>
                </a:solidFill>
              </a:rPr>
              <a:t>L’elevata produttività è però sostenuta da:</a:t>
            </a:r>
          </a:p>
          <a:p>
            <a:pPr lvl="1" eaLnBrk="1" hangingPunct="1">
              <a:lnSpc>
                <a:spcPct val="80000"/>
              </a:lnSpc>
            </a:pPr>
            <a:r>
              <a:rPr lang="en-US" altLang="en-US" sz="2400" smtClean="0">
                <a:solidFill>
                  <a:schemeClr val="accent2"/>
                </a:solidFill>
              </a:rPr>
              <a:t>una rapida regenerazione dei nutrienti attravreso la decomposizione della sostanza organica</a:t>
            </a:r>
          </a:p>
          <a:p>
            <a:pPr lvl="1" eaLnBrk="1" hangingPunct="1">
              <a:lnSpc>
                <a:spcPct val="80000"/>
              </a:lnSpc>
            </a:pPr>
            <a:r>
              <a:rPr lang="en-US" altLang="en-US" sz="2400" smtClean="0">
                <a:solidFill>
                  <a:schemeClr val="accent2"/>
                </a:solidFill>
              </a:rPr>
              <a:t>un’assimilazione veloce dei nutrienti disponibili</a:t>
            </a:r>
          </a:p>
          <a:p>
            <a:pPr lvl="1" eaLnBrk="1" hangingPunct="1">
              <a:lnSpc>
                <a:spcPct val="80000"/>
              </a:lnSpc>
            </a:pPr>
            <a:r>
              <a:rPr lang="en-US" altLang="en-US" sz="2400" smtClean="0">
                <a:solidFill>
                  <a:schemeClr val="accent2"/>
                </a:solidFill>
              </a:rPr>
              <a:t>una efficiente ritenzione dei nutrienti da parte degli apparati radicali delle piante e delle micorrize (associazioni di funghi e piante superiori: es. porcini e castagni!)</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79388" y="274638"/>
            <a:ext cx="8713787" cy="1143000"/>
          </a:xfrm>
        </p:spPr>
        <p:txBody>
          <a:bodyPr/>
          <a:lstStyle/>
          <a:p>
            <a:pPr eaLnBrk="1" hangingPunct="1"/>
            <a:r>
              <a:rPr lang="en-US" altLang="en-US" sz="4000" b="1" smtClean="0"/>
              <a:t>La pratica del taglia-e-brucia</a:t>
            </a:r>
            <a:br>
              <a:rPr lang="en-US" altLang="en-US" sz="4000" b="1" smtClean="0"/>
            </a:br>
            <a:r>
              <a:rPr lang="en-US" altLang="en-US" sz="4000" b="1" smtClean="0"/>
              <a:t>(slash-and-burn)</a:t>
            </a:r>
          </a:p>
        </p:txBody>
      </p:sp>
      <p:sp>
        <p:nvSpPr>
          <p:cNvPr id="66563" name="Rectangle 3"/>
          <p:cNvSpPr>
            <a:spLocks noGrp="1" noChangeArrowheads="1"/>
          </p:cNvSpPr>
          <p:nvPr>
            <p:ph type="body" idx="1"/>
          </p:nvPr>
        </p:nvSpPr>
        <p:spPr>
          <a:xfrm>
            <a:off x="457200" y="1844675"/>
            <a:ext cx="8229600" cy="4525963"/>
          </a:xfrm>
        </p:spPr>
        <p:txBody>
          <a:bodyPr/>
          <a:lstStyle/>
          <a:p>
            <a:pPr eaLnBrk="1" hangingPunct="1">
              <a:spcBef>
                <a:spcPct val="35000"/>
              </a:spcBef>
            </a:pPr>
            <a:r>
              <a:rPr lang="en-US" altLang="en-US" sz="2800" smtClean="0">
                <a:solidFill>
                  <a:schemeClr val="accent2"/>
                </a:solidFill>
              </a:rPr>
              <a:t>I terreni agricoli vengono sottratti alla foresta tropicale tagliando e bruciando la vegetazione</a:t>
            </a:r>
          </a:p>
          <a:p>
            <a:pPr eaLnBrk="1" hangingPunct="1">
              <a:spcBef>
                <a:spcPct val="35000"/>
              </a:spcBef>
            </a:pPr>
            <a:r>
              <a:rPr lang="en-US" altLang="en-US" sz="2800" smtClean="0">
                <a:solidFill>
                  <a:schemeClr val="accent2"/>
                </a:solidFill>
              </a:rPr>
              <a:t>I nutrienti vengono rilasciati dai resti e dalle ceneri della vegetazione</a:t>
            </a:r>
          </a:p>
          <a:p>
            <a:pPr eaLnBrk="1" hangingPunct="1">
              <a:spcBef>
                <a:spcPct val="35000"/>
              </a:spcBef>
            </a:pPr>
            <a:r>
              <a:rPr lang="en-US" altLang="en-US" sz="2800" smtClean="0">
                <a:solidFill>
                  <a:schemeClr val="accent2"/>
                </a:solidFill>
              </a:rPr>
              <a:t>È possibile ottenere un raccolto per 2-3 anni</a:t>
            </a:r>
          </a:p>
          <a:p>
            <a:pPr eaLnBrk="1" hangingPunct="1">
              <a:spcBef>
                <a:spcPct val="35000"/>
              </a:spcBef>
            </a:pPr>
            <a:r>
              <a:rPr lang="en-US" altLang="en-US" sz="2800" smtClean="0">
                <a:solidFill>
                  <a:schemeClr val="accent2"/>
                </a:solidFill>
              </a:rPr>
              <a:t>La fertilità declina rapidamente man mano che i nutrinenti vengono rimossi per lisciviazione</a:t>
            </a:r>
          </a:p>
          <a:p>
            <a:pPr eaLnBrk="1" hangingPunct="1">
              <a:spcBef>
                <a:spcPct val="35000"/>
              </a:spcBef>
            </a:pPr>
            <a:r>
              <a:rPr lang="en-US" altLang="en-US" sz="2800" smtClean="0">
                <a:solidFill>
                  <a:schemeClr val="accent2"/>
                </a:solidFill>
              </a:rPr>
              <a:t>Il suolo diventa incoltivabile e di tipo lateritico</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2000"/>
            <a:ext cx="8535988" cy="592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3"/>
          <p:cNvSpPr>
            <a:spLocks noGrp="1" noChangeArrowheads="1"/>
          </p:cNvSpPr>
          <p:nvPr>
            <p:ph type="title"/>
          </p:nvPr>
        </p:nvSpPr>
        <p:spPr>
          <a:xfrm>
            <a:off x="762000" y="304800"/>
            <a:ext cx="7772400" cy="609600"/>
          </a:xfrm>
        </p:spPr>
        <p:txBody>
          <a:bodyPr/>
          <a:lstStyle/>
          <a:p>
            <a:pPr eaLnBrk="1" hangingPunct="1"/>
            <a:r>
              <a:rPr lang="en-US" altLang="en-US" sz="4000" b="1" smtClean="0"/>
              <a:t>Taglia-e-brucia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0" y="0"/>
            <a:ext cx="9144000" cy="1143000"/>
          </a:xfrm>
        </p:spPr>
        <p:txBody>
          <a:bodyPr/>
          <a:lstStyle/>
          <a:p>
            <a:pPr eaLnBrk="1" hangingPunct="1"/>
            <a:r>
              <a:rPr lang="en-US" altLang="en-US" sz="4000" b="1" smtClean="0"/>
              <a:t>Nutrienti nel suolo e nella biomassa</a:t>
            </a:r>
          </a:p>
        </p:txBody>
      </p:sp>
      <p:sp>
        <p:nvSpPr>
          <p:cNvPr id="70659" name="Rectangle 3"/>
          <p:cNvSpPr>
            <a:spLocks noGrp="1" noChangeArrowheads="1"/>
          </p:cNvSpPr>
          <p:nvPr>
            <p:ph type="body" idx="1"/>
          </p:nvPr>
        </p:nvSpPr>
        <p:spPr>
          <a:xfrm>
            <a:off x="457200" y="1165225"/>
            <a:ext cx="8435975" cy="5503863"/>
          </a:xfrm>
        </p:spPr>
        <p:txBody>
          <a:bodyPr/>
          <a:lstStyle/>
          <a:p>
            <a:pPr eaLnBrk="1" hangingPunct="1">
              <a:lnSpc>
                <a:spcPct val="90000"/>
              </a:lnSpc>
              <a:spcBef>
                <a:spcPct val="35000"/>
              </a:spcBef>
            </a:pPr>
            <a:r>
              <a:rPr lang="en-US" altLang="en-US" sz="3000" smtClean="0">
                <a:solidFill>
                  <a:schemeClr val="accent2"/>
                </a:solidFill>
              </a:rPr>
              <a:t>Il detrito organico della lettiera non costituisce una riserva abbondante di nutienti nelle foreste tropicali</a:t>
            </a:r>
          </a:p>
          <a:p>
            <a:pPr eaLnBrk="1" hangingPunct="1">
              <a:lnSpc>
                <a:spcPct val="90000"/>
              </a:lnSpc>
              <a:spcBef>
                <a:spcPct val="35000"/>
              </a:spcBef>
            </a:pPr>
            <a:r>
              <a:rPr lang="en-US" altLang="en-US" sz="3000" smtClean="0">
                <a:solidFill>
                  <a:schemeClr val="accent2"/>
                </a:solidFill>
              </a:rPr>
              <a:t>La lettiera rappresenta una frazione modesta della biomassa totale nelle foreste tropicali, dove pesa per l’1-2%, contro il 5-20% delle foreste temperate (di latifoglie e di conifere risepttivamente)</a:t>
            </a:r>
          </a:p>
          <a:p>
            <a:pPr eaLnBrk="1" hangingPunct="1">
              <a:lnSpc>
                <a:spcPct val="90000"/>
              </a:lnSpc>
              <a:spcBef>
                <a:spcPct val="35000"/>
              </a:spcBef>
            </a:pPr>
            <a:r>
              <a:rPr lang="en-US" altLang="en-US" sz="3000" smtClean="0">
                <a:solidFill>
                  <a:schemeClr val="accent2"/>
                </a:solidFill>
              </a:rPr>
              <a:t>Il rapporto fra fosforo nel suolo e nella biomassa è di oltre 20 in una foresta temperata, mentre può essere 200 volte più basso in una foresta tropicale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620713"/>
            <a:ext cx="8856663"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4"/>
          <p:cNvSpPr>
            <a:spLocks noChangeArrowheads="1"/>
          </p:cNvSpPr>
          <p:nvPr/>
        </p:nvSpPr>
        <p:spPr bwMode="auto">
          <a:xfrm>
            <a:off x="250825" y="765175"/>
            <a:ext cx="865188" cy="360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0"/>
            <a:ext cx="8229600" cy="1143000"/>
          </a:xfrm>
        </p:spPr>
        <p:txBody>
          <a:bodyPr/>
          <a:lstStyle/>
          <a:p>
            <a:pPr eaLnBrk="1" hangingPunct="1"/>
            <a:r>
              <a:rPr lang="en-US" altLang="en-US" b="1" smtClean="0"/>
              <a:t>Ritenzione dei nutrienti</a:t>
            </a:r>
          </a:p>
        </p:txBody>
      </p:sp>
      <p:sp>
        <p:nvSpPr>
          <p:cNvPr id="74755" name="Rectangle 3"/>
          <p:cNvSpPr>
            <a:spLocks noGrp="1" noChangeArrowheads="1"/>
          </p:cNvSpPr>
          <p:nvPr>
            <p:ph type="body" idx="1"/>
          </p:nvPr>
        </p:nvSpPr>
        <p:spPr>
          <a:xfrm>
            <a:off x="457200" y="1341438"/>
            <a:ext cx="8229600" cy="5111750"/>
          </a:xfrm>
        </p:spPr>
        <p:txBody>
          <a:bodyPr/>
          <a:lstStyle/>
          <a:p>
            <a:pPr eaLnBrk="1" hangingPunct="1"/>
            <a:r>
              <a:rPr lang="en-US" altLang="en-US" smtClean="0">
                <a:solidFill>
                  <a:schemeClr val="accent2"/>
                </a:solidFill>
              </a:rPr>
              <a:t>Nella vegatazione delle foreste tropicali la ritenzione dei nutrienti gioca un ruolo cruciale nel sostenere la produttività</a:t>
            </a:r>
          </a:p>
          <a:p>
            <a:pPr eaLnBrk="1" hangingPunct="1"/>
            <a:r>
              <a:rPr lang="en-US" altLang="en-US" smtClean="0">
                <a:solidFill>
                  <a:schemeClr val="accent2"/>
                </a:solidFill>
              </a:rPr>
              <a:t>Le piante conservano nutrienti attraverso vari meccanismi, come:</a:t>
            </a:r>
          </a:p>
          <a:p>
            <a:pPr lvl="1" eaLnBrk="1" hangingPunct="1"/>
            <a:r>
              <a:rPr lang="en-US" altLang="en-US" smtClean="0">
                <a:solidFill>
                  <a:schemeClr val="accent2"/>
                </a:solidFill>
              </a:rPr>
              <a:t>Limitare la perdita di foglie</a:t>
            </a:r>
          </a:p>
          <a:p>
            <a:pPr lvl="1" eaLnBrk="1" hangingPunct="1"/>
            <a:r>
              <a:rPr lang="en-US" altLang="en-US" smtClean="0">
                <a:solidFill>
                  <a:schemeClr val="accent2"/>
                </a:solidFill>
              </a:rPr>
              <a:t>Recuperare I nutrienti dalle foglie che comunque vengono perse</a:t>
            </a:r>
          </a:p>
          <a:p>
            <a:pPr lvl="1" eaLnBrk="1" hangingPunct="1"/>
            <a:r>
              <a:rPr lang="en-US" altLang="en-US" smtClean="0">
                <a:solidFill>
                  <a:schemeClr val="accent2"/>
                </a:solidFill>
              </a:rPr>
              <a:t>Sviluppare fitti intrecci di radici supeficiali</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2" name="Group 4"/>
          <p:cNvGrpSpPr>
            <a:grpSpLocks/>
          </p:cNvGrpSpPr>
          <p:nvPr/>
        </p:nvGrpSpPr>
        <p:grpSpPr bwMode="auto">
          <a:xfrm>
            <a:off x="250825" y="692150"/>
            <a:ext cx="8569325" cy="5976938"/>
            <a:chOff x="158" y="436"/>
            <a:chExt cx="5398" cy="3765"/>
          </a:xfrm>
        </p:grpSpPr>
        <p:pic>
          <p:nvPicPr>
            <p:cNvPr id="76803" name="Picture 2" descr="471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 y="436"/>
              <a:ext cx="5353" cy="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Rectangle 3"/>
            <p:cNvSpPr>
              <a:spLocks noChangeArrowheads="1"/>
            </p:cNvSpPr>
            <p:nvPr/>
          </p:nvSpPr>
          <p:spPr bwMode="auto">
            <a:xfrm>
              <a:off x="158" y="4110"/>
              <a:ext cx="1089" cy="9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07950" y="0"/>
            <a:ext cx="8856663" cy="1143000"/>
          </a:xfrm>
        </p:spPr>
        <p:txBody>
          <a:bodyPr/>
          <a:lstStyle/>
          <a:p>
            <a:pPr eaLnBrk="1" hangingPunct="1"/>
            <a:r>
              <a:rPr lang="en-US" altLang="en-US" b="1" smtClean="0"/>
              <a:t>Vegetazione e fertilità del suolo</a:t>
            </a:r>
          </a:p>
        </p:txBody>
      </p:sp>
      <p:sp>
        <p:nvSpPr>
          <p:cNvPr id="78851" name="Rectangle 3"/>
          <p:cNvSpPr>
            <a:spLocks noGrp="1" noChangeArrowheads="1"/>
          </p:cNvSpPr>
          <p:nvPr>
            <p:ph type="body" idx="1"/>
          </p:nvPr>
        </p:nvSpPr>
        <p:spPr>
          <a:xfrm>
            <a:off x="323850" y="1268413"/>
            <a:ext cx="8496300" cy="5400675"/>
          </a:xfrm>
        </p:spPr>
        <p:txBody>
          <a:bodyPr/>
          <a:lstStyle/>
          <a:p>
            <a:pPr eaLnBrk="1" hangingPunct="1">
              <a:lnSpc>
                <a:spcPct val="80000"/>
              </a:lnSpc>
            </a:pPr>
            <a:r>
              <a:rPr lang="en-US" altLang="en-US" sz="2800" smtClean="0">
                <a:solidFill>
                  <a:schemeClr val="accent2"/>
                </a:solidFill>
              </a:rPr>
              <a:t>La vegetazione gioca un ruolo critico nello sviluppo e nel mantenimento delle proprietà del suolo e della sua fertilità</a:t>
            </a:r>
          </a:p>
          <a:p>
            <a:pPr eaLnBrk="1" hangingPunct="1">
              <a:lnSpc>
                <a:spcPct val="80000"/>
              </a:lnSpc>
              <a:spcBef>
                <a:spcPct val="35000"/>
              </a:spcBef>
            </a:pPr>
            <a:r>
              <a:rPr lang="en-US" altLang="en-US" sz="2800" smtClean="0">
                <a:solidFill>
                  <a:schemeClr val="accent2"/>
                </a:solidFill>
              </a:rPr>
              <a:t>Esperimenti di taglio completo della vegetazione sono stato condotto per molti anni in piccoli bacino imbriferi nella località di</a:t>
            </a:r>
            <a:r>
              <a:rPr lang="en-US" altLang="en-US" sz="2800" b="1" smtClean="0">
                <a:solidFill>
                  <a:schemeClr val="accent2"/>
                </a:solidFill>
              </a:rPr>
              <a:t> </a:t>
            </a:r>
            <a:r>
              <a:rPr lang="en-US" altLang="en-US" sz="2800" smtClean="0">
                <a:solidFill>
                  <a:schemeClr val="accent2"/>
                </a:solidFill>
              </a:rPr>
              <a:t>Hubbard Brook, (NH, USA), producendo:</a:t>
            </a:r>
          </a:p>
          <a:p>
            <a:pPr lvl="1" eaLnBrk="1" hangingPunct="1">
              <a:lnSpc>
                <a:spcPct val="80000"/>
              </a:lnSpc>
            </a:pPr>
            <a:r>
              <a:rPr lang="en-US" altLang="en-US" sz="2600" smtClean="0">
                <a:solidFill>
                  <a:schemeClr val="accent2"/>
                </a:solidFill>
              </a:rPr>
              <a:t>un forte aumento delle portate dei corsi d’acqua</a:t>
            </a:r>
          </a:p>
          <a:p>
            <a:pPr lvl="1" eaLnBrk="1" hangingPunct="1">
              <a:lnSpc>
                <a:spcPct val="80000"/>
              </a:lnSpc>
            </a:pPr>
            <a:r>
              <a:rPr lang="en-US" altLang="en-US" sz="2600" smtClean="0">
                <a:solidFill>
                  <a:schemeClr val="accent2"/>
                </a:solidFill>
              </a:rPr>
              <a:t>una riduzione da 3 a 20 volte della concentrazione di nutrienti (come ioni di varia natura)</a:t>
            </a:r>
          </a:p>
          <a:p>
            <a:pPr lvl="1" eaLnBrk="1" hangingPunct="1">
              <a:lnSpc>
                <a:spcPct val="80000"/>
              </a:lnSpc>
            </a:pPr>
            <a:r>
              <a:rPr lang="en-US" altLang="en-US" sz="2600" smtClean="0">
                <a:solidFill>
                  <a:schemeClr val="accent2"/>
                </a:solidFill>
              </a:rPr>
              <a:t>una netta transizione dalla ritenzione alla deplezione dell’azoto: da un accumulo di 1-3 kg N ha</a:t>
            </a:r>
            <a:r>
              <a:rPr lang="en-US" altLang="en-US" sz="2600" baseline="30000" smtClean="0">
                <a:solidFill>
                  <a:schemeClr val="accent2"/>
                </a:solidFill>
              </a:rPr>
              <a:t>-1</a:t>
            </a:r>
            <a:r>
              <a:rPr lang="en-US" altLang="en-US" sz="2600" smtClean="0">
                <a:solidFill>
                  <a:schemeClr val="accent2"/>
                </a:solidFill>
              </a:rPr>
              <a:t> anno</a:t>
            </a:r>
            <a:r>
              <a:rPr lang="en-US" altLang="en-US" sz="2600" baseline="30000" smtClean="0">
                <a:solidFill>
                  <a:schemeClr val="accent2"/>
                </a:solidFill>
              </a:rPr>
              <a:t>-1 </a:t>
            </a:r>
            <a:r>
              <a:rPr lang="en-US" altLang="en-US" sz="2600" smtClean="0">
                <a:solidFill>
                  <a:schemeClr val="accent2"/>
                </a:solidFill>
              </a:rPr>
              <a:t>in presenza di vegetazione alla perdita di 54 kg N ha</a:t>
            </a:r>
            <a:r>
              <a:rPr lang="en-US" altLang="en-US" sz="2600" baseline="30000" smtClean="0">
                <a:solidFill>
                  <a:schemeClr val="accent2"/>
                </a:solidFill>
              </a:rPr>
              <a:t>-1</a:t>
            </a:r>
            <a:r>
              <a:rPr lang="en-US" altLang="en-US" sz="2600" smtClean="0">
                <a:solidFill>
                  <a:schemeClr val="accent2"/>
                </a:solidFill>
              </a:rPr>
              <a:t> anno</a:t>
            </a:r>
            <a:r>
              <a:rPr lang="en-US" altLang="en-US" sz="2600" baseline="30000" smtClean="0">
                <a:solidFill>
                  <a:schemeClr val="accent2"/>
                </a:solidFill>
              </a:rPr>
              <a:t>-1</a:t>
            </a:r>
            <a:r>
              <a:rPr lang="en-US" altLang="en-US" sz="2600" smtClean="0">
                <a:solidFill>
                  <a:schemeClr val="accent2"/>
                </a:solidFill>
              </a:rPr>
              <a:t> dopo il taglio</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1557338"/>
            <a:ext cx="4957763" cy="340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89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149725"/>
            <a:ext cx="29527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0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88913"/>
            <a:ext cx="2933700" cy="338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901" name="Rectangle 6"/>
          <p:cNvSpPr>
            <a:spLocks noChangeArrowheads="1"/>
          </p:cNvSpPr>
          <p:nvPr/>
        </p:nvSpPr>
        <p:spPr bwMode="auto">
          <a:xfrm>
            <a:off x="2843213" y="1916113"/>
            <a:ext cx="215900" cy="217487"/>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80902" name="Line 7"/>
          <p:cNvSpPr>
            <a:spLocks noChangeShapeType="1"/>
          </p:cNvSpPr>
          <p:nvPr/>
        </p:nvSpPr>
        <p:spPr bwMode="auto">
          <a:xfrm flipH="1">
            <a:off x="2268538" y="2133600"/>
            <a:ext cx="574675" cy="25908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03" name="Text Box 8"/>
          <p:cNvSpPr txBox="1">
            <a:spLocks noChangeArrowheads="1"/>
          </p:cNvSpPr>
          <p:nvPr/>
        </p:nvSpPr>
        <p:spPr bwMode="auto">
          <a:xfrm>
            <a:off x="1042988" y="3644900"/>
            <a:ext cx="208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it-IT" altLang="en-US" sz="1800"/>
              <a:t>Siti LTER USA</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713" y="115888"/>
            <a:ext cx="636905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88" y="1196975"/>
            <a:ext cx="8224837"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5"/>
          <p:cNvSpPr>
            <a:spLocks noGrp="1" noChangeArrowheads="1"/>
          </p:cNvSpPr>
          <p:nvPr>
            <p:ph type="title"/>
          </p:nvPr>
        </p:nvSpPr>
        <p:spPr>
          <a:xfrm>
            <a:off x="457200" y="0"/>
            <a:ext cx="8229600" cy="1143000"/>
          </a:xfrm>
          <a:noFill/>
        </p:spPr>
        <p:txBody>
          <a:bodyPr/>
          <a:lstStyle/>
          <a:p>
            <a:pPr eaLnBrk="1" hangingPunct="1"/>
            <a:r>
              <a:rPr lang="it-IT" altLang="en-US" b="1" smtClean="0"/>
              <a:t>Il ciclo dell’acqua</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908050"/>
            <a:ext cx="8535987" cy="531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Group 4"/>
          <p:cNvGrpSpPr>
            <a:grpSpLocks/>
          </p:cNvGrpSpPr>
          <p:nvPr/>
        </p:nvGrpSpPr>
        <p:grpSpPr bwMode="auto">
          <a:xfrm>
            <a:off x="1692275" y="188913"/>
            <a:ext cx="5759450" cy="6911975"/>
            <a:chOff x="1066" y="119"/>
            <a:chExt cx="3628" cy="4354"/>
          </a:xfrm>
        </p:grpSpPr>
        <p:pic>
          <p:nvPicPr>
            <p:cNvPr id="84995" name="Picture 2" descr="4717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 y="119"/>
              <a:ext cx="3406" cy="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3"/>
            <p:cNvSpPr>
              <a:spLocks noChangeArrowheads="1"/>
            </p:cNvSpPr>
            <p:nvPr/>
          </p:nvSpPr>
          <p:spPr bwMode="auto">
            <a:xfrm>
              <a:off x="1066" y="4320"/>
              <a:ext cx="3628" cy="15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538163"/>
            <a:ext cx="8535987"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8913"/>
            <a:ext cx="6094412"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1" name="Text Box 3"/>
          <p:cNvSpPr txBox="1">
            <a:spLocks noChangeArrowheads="1"/>
          </p:cNvSpPr>
          <p:nvPr/>
        </p:nvSpPr>
        <p:spPr bwMode="auto">
          <a:xfrm>
            <a:off x="6443663" y="188913"/>
            <a:ext cx="2520950"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Concentrazioni di alcuni ioni nelle acque a valle di un’area disboscata ed in un bacino imbrifero di controllo ad Hubbard Brook. Il momento della deforestazione è indicato da frecce</a:t>
            </a:r>
          </a:p>
          <a:p>
            <a:pPr eaLnBrk="1" hangingPunct="1">
              <a:spcBef>
                <a:spcPct val="0"/>
              </a:spcBef>
              <a:buFontTx/>
              <a:buNone/>
            </a:pPr>
            <a:endParaRPr lang="en-US" altLang="en-US" sz="1800"/>
          </a:p>
          <a:p>
            <a:pPr eaLnBrk="1" hangingPunct="1">
              <a:spcBef>
                <a:spcPct val="0"/>
              </a:spcBef>
              <a:buFontTx/>
              <a:buNone/>
            </a:pPr>
            <a:r>
              <a:rPr lang="en-US" altLang="en-US" sz="1800"/>
              <a:t>(NB: l’asse del nitrato ha un’interruzione)</a:t>
            </a:r>
            <a:endParaRPr lang="it-IT" altLang="en-US" sz="180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311150"/>
            <a:ext cx="7150100" cy="623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15" name="AutoShape 3"/>
          <p:cNvSpPr>
            <a:spLocks noChangeArrowheads="1"/>
          </p:cNvSpPr>
          <p:nvPr/>
        </p:nvSpPr>
        <p:spPr bwMode="auto">
          <a:xfrm rot="-900000">
            <a:off x="755650" y="2889250"/>
            <a:ext cx="1368425" cy="1079500"/>
          </a:xfrm>
          <a:custGeom>
            <a:avLst/>
            <a:gdLst>
              <a:gd name="T0" fmla="*/ 2147483646 w 21600"/>
              <a:gd name="T1" fmla="*/ 0 h 21600"/>
              <a:gd name="T2" fmla="*/ 0 w 21600"/>
              <a:gd name="T3" fmla="*/ 1348125879 h 21600"/>
              <a:gd name="T4" fmla="*/ 2147483646 w 21600"/>
              <a:gd name="T5" fmla="*/ 2147483646 h 21600"/>
              <a:gd name="T6" fmla="*/ 2147483646 w 21600"/>
              <a:gd name="T7" fmla="*/ 134812587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en-US" sz="3600" b="1"/>
              <a:t>P</a:t>
            </a:r>
          </a:p>
        </p:txBody>
      </p:sp>
      <p:sp>
        <p:nvSpPr>
          <p:cNvPr id="90116" name="AutoShape 4"/>
          <p:cNvSpPr>
            <a:spLocks noChangeArrowheads="1"/>
          </p:cNvSpPr>
          <p:nvPr/>
        </p:nvSpPr>
        <p:spPr bwMode="auto">
          <a:xfrm rot="-1800000">
            <a:off x="1763713" y="3716338"/>
            <a:ext cx="1368425" cy="1079500"/>
          </a:xfrm>
          <a:custGeom>
            <a:avLst/>
            <a:gdLst>
              <a:gd name="T0" fmla="*/ 2147483646 w 21600"/>
              <a:gd name="T1" fmla="*/ 0 h 21600"/>
              <a:gd name="T2" fmla="*/ 0 w 21600"/>
              <a:gd name="T3" fmla="*/ 1348125879 h 21600"/>
              <a:gd name="T4" fmla="*/ 2147483646 w 21600"/>
              <a:gd name="T5" fmla="*/ 2147483646 h 21600"/>
              <a:gd name="T6" fmla="*/ 2147483646 w 21600"/>
              <a:gd name="T7" fmla="*/ 134812587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en-US" sz="3600" b="1"/>
              <a:t>K</a:t>
            </a:r>
          </a:p>
        </p:txBody>
      </p:sp>
      <p:sp>
        <p:nvSpPr>
          <p:cNvPr id="90117" name="AutoShape 5"/>
          <p:cNvSpPr>
            <a:spLocks noChangeArrowheads="1"/>
          </p:cNvSpPr>
          <p:nvPr/>
        </p:nvSpPr>
        <p:spPr bwMode="auto">
          <a:xfrm rot="-3600000">
            <a:off x="3887787" y="5157788"/>
            <a:ext cx="1368425" cy="1079500"/>
          </a:xfrm>
          <a:custGeom>
            <a:avLst/>
            <a:gdLst>
              <a:gd name="T0" fmla="*/ 2147483646 w 21600"/>
              <a:gd name="T1" fmla="*/ 0 h 21600"/>
              <a:gd name="T2" fmla="*/ 0 w 21600"/>
              <a:gd name="T3" fmla="*/ 1348125879 h 21600"/>
              <a:gd name="T4" fmla="*/ 2147483646 w 21600"/>
              <a:gd name="T5" fmla="*/ 2147483646 h 21600"/>
              <a:gd name="T6" fmla="*/ 2147483646 w 21600"/>
              <a:gd name="T7" fmla="*/ 134812587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en-US" sz="3600" b="1"/>
              <a:t>Mg</a:t>
            </a:r>
          </a:p>
        </p:txBody>
      </p:sp>
      <p:sp>
        <p:nvSpPr>
          <p:cNvPr id="90118" name="AutoShape 6"/>
          <p:cNvSpPr>
            <a:spLocks noChangeArrowheads="1"/>
          </p:cNvSpPr>
          <p:nvPr/>
        </p:nvSpPr>
        <p:spPr bwMode="auto">
          <a:xfrm rot="-2700000">
            <a:off x="2843213" y="4437063"/>
            <a:ext cx="1368425" cy="1079500"/>
          </a:xfrm>
          <a:custGeom>
            <a:avLst/>
            <a:gdLst>
              <a:gd name="T0" fmla="*/ 2147483646 w 21600"/>
              <a:gd name="T1" fmla="*/ 0 h 21600"/>
              <a:gd name="T2" fmla="*/ 0 w 21600"/>
              <a:gd name="T3" fmla="*/ 1348125879 h 21600"/>
              <a:gd name="T4" fmla="*/ 2147483646 w 21600"/>
              <a:gd name="T5" fmla="*/ 2147483646 h 21600"/>
              <a:gd name="T6" fmla="*/ 2147483646 w 21600"/>
              <a:gd name="T7" fmla="*/ 134812587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en-US" sz="3600" b="1"/>
              <a:t>Ca</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1275" y="188913"/>
            <a:ext cx="6521450" cy="470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39" name="Text Box 3"/>
          <p:cNvSpPr txBox="1">
            <a:spLocks noChangeArrowheads="1"/>
          </p:cNvSpPr>
          <p:nvPr/>
        </p:nvSpPr>
        <p:spPr bwMode="auto">
          <a:xfrm>
            <a:off x="503238" y="5157788"/>
            <a:ext cx="81375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a:t>Azoto disponibile per gli apparati radicali di </a:t>
            </a:r>
            <a:r>
              <a:rPr lang="en-US" altLang="en-US" sz="2000" i="1"/>
              <a:t>Bouteloua gracilis</a:t>
            </a:r>
            <a:r>
              <a:rPr lang="en-US" altLang="en-US" sz="2000"/>
              <a:t> in rapporto alle precipitazioni. I dati sono mediati su alcuni siti campionati nella steppa in sei diversi momenti. I cerchi blu sono relativi a siti a valle, quelli bianchi a siti leggermente a monte (fino a 11 m di dislivello).</a:t>
            </a:r>
            <a:endParaRPr lang="it-IT" altLang="en-US" sz="20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 y="115888"/>
            <a:ext cx="8977313" cy="487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3" name="Text Box 3"/>
          <p:cNvSpPr txBox="1">
            <a:spLocks noChangeArrowheads="1"/>
          </p:cNvSpPr>
          <p:nvPr/>
        </p:nvSpPr>
        <p:spPr bwMode="auto">
          <a:xfrm>
            <a:off x="179388" y="5229225"/>
            <a:ext cx="8856662"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200"/>
              <a:t>Deposizione atmosferica annua associata alle precipitazioni (WF) o alle polveri (DF) in rapporto alla domanda di nutrienti (ND) in quattro siti in una foresta di querce lungo un gradiente di piovosità in Spagna (S1=max precipitazioni, S4=min precipitazioni)</a:t>
            </a:r>
            <a:endParaRPr lang="it-IT" altLang="en-US" sz="22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60350"/>
            <a:ext cx="4030663" cy="344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663" y="260350"/>
            <a:ext cx="4027487" cy="342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88" name="Text Box 4"/>
          <p:cNvSpPr txBox="1">
            <a:spLocks noChangeArrowheads="1"/>
          </p:cNvSpPr>
          <p:nvPr/>
        </p:nvSpPr>
        <p:spPr bwMode="auto">
          <a:xfrm>
            <a:off x="323850" y="4292600"/>
            <a:ext cx="84963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a:t>Disturbo del trasporto di silicati (Dsi) in rapporto alla presenza di sbarramenti. Andamento delle concentrazioni alle foci dei fiumi svedesi Kalixalven (</a:t>
            </a:r>
            <a:r>
              <a:rPr lang="en-US" altLang="en-US" sz="2800" b="1"/>
              <a:t>a</a:t>
            </a:r>
            <a:r>
              <a:rPr lang="en-US" altLang="en-US" sz="2800"/>
              <a:t>, senza dighe) e Lulealven (</a:t>
            </a:r>
            <a:r>
              <a:rPr lang="en-US" altLang="en-US" sz="2800" b="1"/>
              <a:t>b</a:t>
            </a:r>
            <a:r>
              <a:rPr lang="en-US" altLang="en-US" sz="2800"/>
              <a:t>, con dighe)</a:t>
            </a:r>
            <a:endParaRPr lang="it-IT" altLang="en-US" sz="28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866775"/>
            <a:ext cx="8715375" cy="512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457200" y="1268413"/>
            <a:ext cx="8229600" cy="5256212"/>
          </a:xfrm>
        </p:spPr>
        <p:txBody>
          <a:bodyPr/>
          <a:lstStyle/>
          <a:p>
            <a:pPr eaLnBrk="1" hangingPunct="1">
              <a:lnSpc>
                <a:spcPct val="90000"/>
              </a:lnSpc>
            </a:pPr>
            <a:r>
              <a:rPr lang="en-US" altLang="en-US" sz="2800" smtClean="0">
                <a:solidFill>
                  <a:schemeClr val="accent2"/>
                </a:solidFill>
              </a:rPr>
              <a:t>Il ciclo dell’acqua è spinto dall’energia solare (utilizza ¼ dell’energia disponibile sotto forma di radiazione incidente)</a:t>
            </a:r>
          </a:p>
          <a:p>
            <a:pPr eaLnBrk="1" hangingPunct="1">
              <a:lnSpc>
                <a:spcPct val="90000"/>
              </a:lnSpc>
            </a:pPr>
            <a:r>
              <a:rPr lang="en-US" altLang="en-US" sz="2800" smtClean="0">
                <a:solidFill>
                  <a:schemeClr val="accent2"/>
                </a:solidFill>
              </a:rPr>
              <a:t>Le </a:t>
            </a:r>
            <a:r>
              <a:rPr lang="en-US" altLang="en-US" sz="2800" b="1" smtClean="0"/>
              <a:t>precipitazioni</a:t>
            </a:r>
            <a:r>
              <a:rPr lang="en-US" altLang="en-US" sz="2800" b="1" smtClean="0">
                <a:solidFill>
                  <a:schemeClr val="accent2"/>
                </a:solidFill>
              </a:rPr>
              <a:t> </a:t>
            </a:r>
            <a:r>
              <a:rPr lang="en-US" altLang="en-US" sz="2800" smtClean="0">
                <a:solidFill>
                  <a:schemeClr val="accent2"/>
                </a:solidFill>
              </a:rPr>
              <a:t>sulle terre emerse superano l’</a:t>
            </a:r>
            <a:r>
              <a:rPr lang="en-US" altLang="en-US" sz="2800" b="1" smtClean="0"/>
              <a:t>evaporazione</a:t>
            </a:r>
            <a:r>
              <a:rPr lang="en-US" altLang="en-US" sz="2800" smtClean="0">
                <a:solidFill>
                  <a:schemeClr val="accent2"/>
                </a:solidFill>
              </a:rPr>
              <a:t> dalle stesse di 40 Tt anno</a:t>
            </a:r>
            <a:r>
              <a:rPr lang="en-US" altLang="en-US" sz="2800" baseline="30000" smtClean="0">
                <a:solidFill>
                  <a:schemeClr val="accent2"/>
                </a:solidFill>
              </a:rPr>
              <a:t>-1</a:t>
            </a:r>
            <a:r>
              <a:rPr lang="en-US" altLang="en-US" sz="2800" smtClean="0">
                <a:solidFill>
                  <a:schemeClr val="accent2"/>
                </a:solidFill>
              </a:rPr>
              <a:t> (che rappresentano la portata dei fiumi)</a:t>
            </a:r>
          </a:p>
          <a:p>
            <a:pPr eaLnBrk="1" hangingPunct="1">
              <a:lnSpc>
                <a:spcPct val="90000"/>
              </a:lnSpc>
            </a:pPr>
            <a:r>
              <a:rPr lang="en-US" altLang="en-US" sz="2800" smtClean="0">
                <a:solidFill>
                  <a:schemeClr val="accent2"/>
                </a:solidFill>
              </a:rPr>
              <a:t>Questa differenza corrisponde a quella fra l’</a:t>
            </a:r>
            <a:r>
              <a:rPr lang="en-US" altLang="en-US" sz="2800" b="1" smtClean="0"/>
              <a:t>evaporazione</a:t>
            </a:r>
            <a:r>
              <a:rPr lang="en-US" altLang="en-US" sz="2800" smtClean="0">
                <a:solidFill>
                  <a:schemeClr val="accent2"/>
                </a:solidFill>
              </a:rPr>
              <a:t> delle acque degli oceani e le </a:t>
            </a:r>
            <a:r>
              <a:rPr lang="en-US" altLang="en-US" sz="2800" b="1" smtClean="0"/>
              <a:t>precipitazioni</a:t>
            </a:r>
            <a:r>
              <a:rPr lang="en-US" altLang="en-US" sz="2800" smtClean="0">
                <a:solidFill>
                  <a:schemeClr val="accent2"/>
                </a:solidFill>
              </a:rPr>
              <a:t> in mare</a:t>
            </a:r>
          </a:p>
          <a:p>
            <a:pPr eaLnBrk="1" hangingPunct="1">
              <a:lnSpc>
                <a:spcPct val="90000"/>
              </a:lnSpc>
            </a:pPr>
            <a:r>
              <a:rPr lang="en-US" altLang="en-US" sz="2800" smtClean="0">
                <a:solidFill>
                  <a:schemeClr val="accent2"/>
                </a:solidFill>
              </a:rPr>
              <a:t>Infatti, queste 40 Tt anno</a:t>
            </a:r>
            <a:r>
              <a:rPr lang="en-US" altLang="en-US" sz="2800" baseline="30000" smtClean="0">
                <a:solidFill>
                  <a:schemeClr val="accent2"/>
                </a:solidFill>
              </a:rPr>
              <a:t>-1</a:t>
            </a:r>
            <a:r>
              <a:rPr lang="en-US" altLang="en-US" sz="2800" smtClean="0">
                <a:solidFill>
                  <a:schemeClr val="accent2"/>
                </a:solidFill>
              </a:rPr>
              <a:t> sono il vapore (le nuvole!) che i venti spingono dal mare verso le terre emerse</a:t>
            </a:r>
          </a:p>
        </p:txBody>
      </p:sp>
      <p:sp>
        <p:nvSpPr>
          <p:cNvPr id="10243" name="Rectangle 5"/>
          <p:cNvSpPr>
            <a:spLocks noGrp="1" noChangeArrowheads="1"/>
          </p:cNvSpPr>
          <p:nvPr>
            <p:ph type="title"/>
          </p:nvPr>
        </p:nvSpPr>
        <p:spPr>
          <a:xfrm>
            <a:off x="457200" y="0"/>
            <a:ext cx="8229600" cy="1143000"/>
          </a:xfrm>
          <a:noFill/>
        </p:spPr>
        <p:txBody>
          <a:bodyPr/>
          <a:lstStyle/>
          <a:p>
            <a:pPr eaLnBrk="1" hangingPunct="1"/>
            <a:r>
              <a:rPr lang="it-IT" altLang="en-US" b="1" smtClean="0"/>
              <a:t>Il ciclo dell’acqua</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1143000"/>
          </a:xfrm>
        </p:spPr>
        <p:txBody>
          <a:bodyPr/>
          <a:lstStyle/>
          <a:p>
            <a:pPr eaLnBrk="1" hangingPunct="1"/>
            <a:r>
              <a:rPr lang="en-US" altLang="en-US" b="1" smtClean="0">
                <a:solidFill>
                  <a:schemeClr val="tx1"/>
                </a:solidFill>
              </a:rPr>
              <a:t>Ciclo dell’azoto</a:t>
            </a:r>
          </a:p>
        </p:txBody>
      </p:sp>
      <p:sp>
        <p:nvSpPr>
          <p:cNvPr id="12291" name="Rectangle 3"/>
          <p:cNvSpPr>
            <a:spLocks noGrp="1" noChangeArrowheads="1"/>
          </p:cNvSpPr>
          <p:nvPr>
            <p:ph type="body" idx="1"/>
          </p:nvPr>
        </p:nvSpPr>
        <p:spPr>
          <a:xfrm>
            <a:off x="317500" y="1341438"/>
            <a:ext cx="8507413" cy="5359400"/>
          </a:xfrm>
        </p:spPr>
        <p:txBody>
          <a:bodyPr/>
          <a:lstStyle/>
          <a:p>
            <a:pPr eaLnBrk="1" hangingPunct="1"/>
            <a:r>
              <a:rPr lang="en-US" altLang="en-US" smtClean="0">
                <a:solidFill>
                  <a:schemeClr val="accent2"/>
                </a:solidFill>
              </a:rPr>
              <a:t>L’azoto inorganico viene convertito in forma organica attraverso la fissazione biologica </a:t>
            </a:r>
          </a:p>
          <a:p>
            <a:pPr eaLnBrk="1" hangingPunct="1"/>
            <a:r>
              <a:rPr lang="en-US" altLang="en-US" smtClean="0">
                <a:solidFill>
                  <a:schemeClr val="accent2"/>
                </a:solidFill>
              </a:rPr>
              <a:t>L’azoto è necessario alla sintesi proteica in tutti gli organismi viventi</a:t>
            </a:r>
          </a:p>
          <a:p>
            <a:pPr eaLnBrk="1" hangingPunct="1"/>
            <a:r>
              <a:rPr lang="en-US" altLang="en-US" smtClean="0">
                <a:solidFill>
                  <a:schemeClr val="accent2"/>
                </a:solidFill>
              </a:rPr>
              <a:t>L’azoto è il nutriente più limitante la produzione primaria nella maggior parte degli ecosistemi</a:t>
            </a:r>
          </a:p>
          <a:p>
            <a:pPr eaLnBrk="1" hangingPunct="1"/>
            <a:r>
              <a:rPr lang="en-US" altLang="en-US" smtClean="0">
                <a:solidFill>
                  <a:schemeClr val="accent2"/>
                </a:solidFill>
              </a:rPr>
              <a:t>Le attività antropiche (es. agricoltura) hanno forte impatto sul ciclo dell’azoto</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a:xfrm>
            <a:off x="457200" y="1125538"/>
            <a:ext cx="8229600" cy="5732462"/>
          </a:xfrm>
        </p:spPr>
        <p:txBody>
          <a:bodyPr/>
          <a:lstStyle/>
          <a:p>
            <a:pPr eaLnBrk="1" hangingPunct="1">
              <a:lnSpc>
                <a:spcPct val="80000"/>
              </a:lnSpc>
              <a:spcBef>
                <a:spcPct val="35000"/>
              </a:spcBef>
            </a:pPr>
            <a:r>
              <a:rPr lang="en-US" altLang="en-US" sz="2600" smtClean="0">
                <a:solidFill>
                  <a:schemeClr val="accent2"/>
                </a:solidFill>
              </a:rPr>
              <a:t>Il “serbatoio” più grande è quello atmosferico, dove l’azoto si trova in forma molecolare (N</a:t>
            </a:r>
            <a:r>
              <a:rPr lang="en-US" altLang="en-US" sz="2600" baseline="-25000" smtClean="0">
                <a:solidFill>
                  <a:schemeClr val="accent2"/>
                </a:solidFill>
              </a:rPr>
              <a:t>2</a:t>
            </a:r>
            <a:r>
              <a:rPr lang="en-US" altLang="en-US" sz="2600" smtClean="0">
                <a:solidFill>
                  <a:schemeClr val="accent2"/>
                </a:solidFill>
              </a:rPr>
              <a:t>)</a:t>
            </a:r>
          </a:p>
          <a:p>
            <a:pPr eaLnBrk="1" hangingPunct="1">
              <a:lnSpc>
                <a:spcPct val="80000"/>
              </a:lnSpc>
              <a:spcBef>
                <a:spcPct val="35000"/>
              </a:spcBef>
            </a:pPr>
            <a:r>
              <a:rPr lang="en-US" altLang="en-US" sz="2600" smtClean="0">
                <a:solidFill>
                  <a:schemeClr val="accent2"/>
                </a:solidFill>
              </a:rPr>
              <a:t>La forma molecolare è molto stabile per il suo triplo legame con energia di dissociazione di 941 kJ per mole (circa il doppio di quello dell’O</a:t>
            </a:r>
            <a:r>
              <a:rPr lang="en-US" altLang="en-US" sz="2600" baseline="-25000" smtClean="0">
                <a:solidFill>
                  <a:schemeClr val="accent2"/>
                </a:solidFill>
              </a:rPr>
              <a:t>2</a:t>
            </a:r>
            <a:r>
              <a:rPr lang="en-US" altLang="en-US" sz="2600" smtClean="0">
                <a:solidFill>
                  <a:schemeClr val="accent2"/>
                </a:solidFill>
              </a:rPr>
              <a:t>)</a:t>
            </a:r>
          </a:p>
          <a:p>
            <a:pPr eaLnBrk="1" hangingPunct="1">
              <a:lnSpc>
                <a:spcPct val="80000"/>
              </a:lnSpc>
              <a:spcBef>
                <a:spcPct val="35000"/>
              </a:spcBef>
            </a:pPr>
            <a:r>
              <a:rPr lang="en-US" altLang="en-US" sz="2600" smtClean="0">
                <a:solidFill>
                  <a:schemeClr val="accent2"/>
                </a:solidFill>
              </a:rPr>
              <a:t>Una quantità più limitata di azoto è disciolta nelle acque degli oceani</a:t>
            </a:r>
          </a:p>
          <a:p>
            <a:pPr eaLnBrk="1" hangingPunct="1">
              <a:lnSpc>
                <a:spcPct val="80000"/>
              </a:lnSpc>
              <a:spcBef>
                <a:spcPct val="35000"/>
              </a:spcBef>
            </a:pPr>
            <a:r>
              <a:rPr lang="en-US" altLang="en-US" sz="2600" smtClean="0">
                <a:solidFill>
                  <a:schemeClr val="accent2"/>
                </a:solidFill>
              </a:rPr>
              <a:t>L’azoto non si trova nella rocce native, mentre è presente in quelle ignee (da cui possono essere immesse nel ciclo piccole quantità)</a:t>
            </a:r>
          </a:p>
          <a:p>
            <a:pPr eaLnBrk="1" hangingPunct="1">
              <a:lnSpc>
                <a:spcPct val="80000"/>
              </a:lnSpc>
              <a:spcBef>
                <a:spcPct val="35000"/>
              </a:spcBef>
            </a:pPr>
            <a:r>
              <a:rPr lang="en-US" altLang="en-US" sz="2600" smtClean="0">
                <a:solidFill>
                  <a:schemeClr val="accent2"/>
                </a:solidFill>
              </a:rPr>
              <a:t>L’azoto entra nella biosfera attraverso la fissazione</a:t>
            </a:r>
          </a:p>
          <a:p>
            <a:pPr eaLnBrk="1" hangingPunct="1">
              <a:lnSpc>
                <a:spcPct val="80000"/>
              </a:lnSpc>
              <a:spcBef>
                <a:spcPct val="35000"/>
              </a:spcBef>
            </a:pPr>
            <a:r>
              <a:rPr lang="en-US" altLang="en-US" sz="2600" smtClean="0">
                <a:solidFill>
                  <a:schemeClr val="accent2"/>
                </a:solidFill>
              </a:rPr>
              <a:t>I processi che regolano il ciclo dell’azoto sono più complessi di quelli del ciclo del carbonio perchè l’azoto è presente in molte più forme, sia ossidate che ridotte</a:t>
            </a:r>
          </a:p>
        </p:txBody>
      </p:sp>
      <p:sp>
        <p:nvSpPr>
          <p:cNvPr id="13315" name="Rectangle 5"/>
          <p:cNvSpPr>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t>Ciclo dell’azoto</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727075"/>
            <a:ext cx="5905500" cy="540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2001</TotalTime>
  <Words>2082</Words>
  <Application>Microsoft Office PowerPoint</Application>
  <PresentationFormat>On-screen Show (4:3)</PresentationFormat>
  <Paragraphs>239</Paragraphs>
  <Slides>58</Slides>
  <Notes>32</Notes>
  <HiddenSlides>1</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58</vt:i4>
      </vt:variant>
    </vt:vector>
  </HeadingPairs>
  <TitlesOfParts>
    <vt:vector size="61" baseType="lpstr">
      <vt:lpstr>Arial</vt:lpstr>
      <vt:lpstr>Verdana</vt:lpstr>
      <vt:lpstr>Default Design</vt:lpstr>
      <vt:lpstr>PowerPoint Presentation</vt:lpstr>
      <vt:lpstr>PowerPoint Presentation</vt:lpstr>
      <vt:lpstr>PowerPoint Presentation</vt:lpstr>
      <vt:lpstr>Il ciclo dell’acqua</vt:lpstr>
      <vt:lpstr>Il ciclo dell’acqua</vt:lpstr>
      <vt:lpstr>Il ciclo dell’acqua</vt:lpstr>
      <vt:lpstr>Ciclo dell’azoto</vt:lpstr>
      <vt:lpstr>PowerPoint Presentation</vt:lpstr>
      <vt:lpstr>PowerPoint Presentation</vt:lpstr>
      <vt:lpstr>PowerPoint Presentation</vt:lpstr>
      <vt:lpstr>PowerPoint Presentation</vt:lpstr>
      <vt:lpstr>PowerPoint Presentation</vt:lpstr>
      <vt:lpstr>PowerPoint Presentation</vt:lpstr>
      <vt:lpstr>Le principali reazioni di interesse biologico</vt:lpstr>
      <vt:lpstr>PowerPoint Presentation</vt:lpstr>
      <vt:lpstr>Le principali reazioni di interesse biologico</vt:lpstr>
      <vt:lpstr>PowerPoint Presentation</vt:lpstr>
      <vt:lpstr>Le principali reazioni di interesse biologico</vt:lpstr>
      <vt:lpstr>PowerPoint Presentation</vt:lpstr>
      <vt:lpstr>Le principali reazioni di interesse biologico</vt:lpstr>
      <vt:lpstr>PowerPoint Presentation</vt:lpstr>
      <vt:lpstr>PowerPoint Presentation</vt:lpstr>
      <vt:lpstr>PowerPoint Presentation</vt:lpstr>
      <vt:lpstr>Le principali reazioni di interesse biologico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Clima e rigenerazione dei nutrienti</vt:lpstr>
      <vt:lpstr>Il paradosso delle foreste tropicali</vt:lpstr>
      <vt:lpstr>La pratica del taglia-e-brucia (slash-and-burn)</vt:lpstr>
      <vt:lpstr>Taglia-e-brucia</vt:lpstr>
      <vt:lpstr>Nutrienti nel suolo e nella biomassa</vt:lpstr>
      <vt:lpstr>PowerPoint Presentation</vt:lpstr>
      <vt:lpstr>Ritenzione dei nutrienti</vt:lpstr>
      <vt:lpstr>PowerPoint Presentation</vt:lpstr>
      <vt:lpstr>Vegetazione e fertilità del suolo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Michele</dc:creator>
  <cp:lastModifiedBy>ms</cp:lastModifiedBy>
  <cp:revision>16</cp:revision>
  <dcterms:created xsi:type="dcterms:W3CDTF">2010-04-03T17:16:17Z</dcterms:created>
  <dcterms:modified xsi:type="dcterms:W3CDTF">2023-01-05T15:38:04Z</dcterms:modified>
</cp:coreProperties>
</file>