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256" r:id="rId11"/>
    <p:sldId id="257" r:id="rId12"/>
    <p:sldId id="258" r:id="rId13"/>
    <p:sldId id="319" r:id="rId14"/>
    <p:sldId id="259" r:id="rId15"/>
    <p:sldId id="260" r:id="rId16"/>
    <p:sldId id="261" r:id="rId17"/>
    <p:sldId id="262" r:id="rId18"/>
    <p:sldId id="263" r:id="rId19"/>
    <p:sldId id="264" r:id="rId20"/>
    <p:sldId id="305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265" r:id="rId30"/>
    <p:sldId id="266" r:id="rId31"/>
    <p:sldId id="267" r:id="rId32"/>
    <p:sldId id="269" r:id="rId33"/>
    <p:sldId id="270" r:id="rId34"/>
    <p:sldId id="271" r:id="rId35"/>
    <p:sldId id="274" r:id="rId36"/>
    <p:sldId id="277" r:id="rId37"/>
    <p:sldId id="278" r:id="rId38"/>
    <p:sldId id="283" r:id="rId39"/>
    <p:sldId id="328" r:id="rId40"/>
    <p:sldId id="281" r:id="rId41"/>
    <p:sldId id="280" r:id="rId42"/>
    <p:sldId id="297" r:id="rId43"/>
    <p:sldId id="295" r:id="rId44"/>
    <p:sldId id="294" r:id="rId45"/>
    <p:sldId id="298" r:id="rId46"/>
    <p:sldId id="300" r:id="rId47"/>
    <p:sldId id="279" r:id="rId48"/>
    <p:sldId id="286" r:id="rId49"/>
    <p:sldId id="301" r:id="rId50"/>
    <p:sldId id="272" r:id="rId51"/>
    <p:sldId id="275" r:id="rId52"/>
    <p:sldId id="276" r:id="rId53"/>
    <p:sldId id="282" r:id="rId54"/>
    <p:sldId id="292" r:id="rId55"/>
    <p:sldId id="307" r:id="rId56"/>
    <p:sldId id="308" r:id="rId57"/>
    <p:sldId id="309" r:id="rId58"/>
  </p:sldIdLst>
  <p:sldSz cx="9906000" cy="6858000" type="A4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0" autoAdjust="0"/>
    <p:restoredTop sz="90929"/>
  </p:normalViewPr>
  <p:slideViewPr>
    <p:cSldViewPr showGuides="1">
      <p:cViewPr varScale="1">
        <p:scale>
          <a:sx n="113" d="100"/>
          <a:sy n="113" d="100"/>
        </p:scale>
        <p:origin x="2026" y="86"/>
      </p:cViewPr>
      <p:guideLst>
        <p:guide orient="horz" pos="211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16A960-82BF-4051-85A8-19055E980D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791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93814DE-F395-4DB4-B639-9C0B6B1997AC}" type="datetimeFigureOut">
              <a:rPr lang="en-US"/>
              <a:pPr>
                <a:defRPr/>
              </a:pPr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1339AE-1F39-491A-B114-B34DB8C3E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2BB7C7-CC07-4D36-87AB-E64EFFD77E3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 variety of environmental factors (climate, radiation) influence productivity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Mean annual temperature: higher temp also means longer growing season - both higher rates and more days over which there is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54479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0CF6E-3601-4249-BEC4-4E3CFD7BAB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20.12</a:t>
            </a:r>
          </a:p>
        </p:txBody>
      </p:sp>
    </p:spTree>
    <p:extLst>
      <p:ext uri="{BB962C8B-B14F-4D97-AF65-F5344CB8AC3E}">
        <p14:creationId xmlns:p14="http://schemas.microsoft.com/office/powerpoint/2010/main" val="4146070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C638E9-FEEB-44D7-84F6-0DDD9C461A3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20.13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Primary production varies with time and age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Yields depressed in hot, dry summers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65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39BBA-EE92-42E8-AA0E-63D56C80640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20.14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Proportion of biomass, at first, lot more goes into leaves (1/2 of biomass), then it decreases. (1-5%)</a:t>
            </a:r>
          </a:p>
        </p:txBody>
      </p:sp>
    </p:spTree>
    <p:extLst>
      <p:ext uri="{BB962C8B-B14F-4D97-AF65-F5344CB8AC3E}">
        <p14:creationId xmlns:p14="http://schemas.microsoft.com/office/powerpoint/2010/main" val="1400952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3C7363-7ACD-47CC-B5E5-FE6CB22073D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20.15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Stith Gower at U of Wisconsin - with age more of biomass is in woody tissue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As stand ages both photosynthesis and respiration decline</a:t>
            </a:r>
          </a:p>
        </p:txBody>
      </p:sp>
    </p:spTree>
    <p:extLst>
      <p:ext uri="{BB962C8B-B14F-4D97-AF65-F5344CB8AC3E}">
        <p14:creationId xmlns:p14="http://schemas.microsoft.com/office/powerpoint/2010/main" val="65351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A67E35-91D5-4E9F-9F70-1FCC87C6D4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20.16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Net production is the energy available to the heterotrophic component of the ecosystem (either herbivores or decomposers eventually consume all plant prodiction.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Secondary productivity is greatest when the bithrate of the population and the grwoth rate of individuals are highest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Compiled by Sam mcNaughton, Syracuse U 69 studies</a:t>
            </a:r>
          </a:p>
        </p:txBody>
      </p:sp>
    </p:spTree>
    <p:extLst>
      <p:ext uri="{BB962C8B-B14F-4D97-AF65-F5344CB8AC3E}">
        <p14:creationId xmlns:p14="http://schemas.microsoft.com/office/powerpoint/2010/main" val="129514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9A22A8-12B1-46C5-AAFF-DC25F9177F9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20.17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Brylinsky and Mann of Dalhoisue 43 lakes and 12 reservoirs (tropics to Arctic) : significant positive relationship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These figures suggest a bottom-up control on the flow of energy through ecosystems, although in many ecosystems there are important top-down controls</a:t>
            </a:r>
          </a:p>
        </p:txBody>
      </p:sp>
    </p:spTree>
    <p:extLst>
      <p:ext uri="{BB962C8B-B14F-4D97-AF65-F5344CB8AC3E}">
        <p14:creationId xmlns:p14="http://schemas.microsoft.com/office/powerpoint/2010/main" val="310834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271E0A-EC67-4B2F-AFDD-BBB6EDDC275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higher the rainfall more water available for transpiration, stoma can remain open and photosynthesis can take place for longer than if drier.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Interaction of temperature and moisture; warmer temperature increase evapotranspiration, there increase water demand if not enough water, productivity will be low [explains variability in previous slide]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Need both high temperature and high moisture for highest production</a:t>
            </a:r>
          </a:p>
        </p:txBody>
      </p:sp>
    </p:spTree>
    <p:extLst>
      <p:ext uri="{BB962C8B-B14F-4D97-AF65-F5344CB8AC3E}">
        <p14:creationId xmlns:p14="http://schemas.microsoft.com/office/powerpoint/2010/main" val="412404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DE5F81-F3B1-481A-B91B-FBAAC064DBD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20.4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AET is combined value of surface evaporation and transpiration - it reflects both the demand and the supply of water to the ecosystem; demand is determined by temperature and solar radiation, whereas supply is a function of precipitation…</a:t>
            </a:r>
          </a:p>
        </p:txBody>
      </p:sp>
    </p:spTree>
    <p:extLst>
      <p:ext uri="{BB962C8B-B14F-4D97-AF65-F5344CB8AC3E}">
        <p14:creationId xmlns:p14="http://schemas.microsoft.com/office/powerpoint/2010/main" val="48657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B2A92-DF46-42AD-BE32-4638D0CE069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Higher temperature correspond to longer photosynthetic periods..</a:t>
            </a:r>
          </a:p>
        </p:txBody>
      </p:sp>
    </p:spTree>
    <p:extLst>
      <p:ext uri="{BB962C8B-B14F-4D97-AF65-F5344CB8AC3E}">
        <p14:creationId xmlns:p14="http://schemas.microsoft.com/office/powerpoint/2010/main" val="231633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6C55D7-B8BA-4FC1-8656-A5AF7FA3417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addition to climate, the availability of essential nutrients required for plant growth has a direct effect on ecosystem productivity.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John Pastor, Uof Min on Blackhawk Island, Wisconsin, clearly show relationship between nitrogen avaiability and aboveground primary productivity</a:t>
            </a:r>
          </a:p>
        </p:txBody>
      </p:sp>
    </p:spTree>
    <p:extLst>
      <p:ext uri="{BB962C8B-B14F-4D97-AF65-F5344CB8AC3E}">
        <p14:creationId xmlns:p14="http://schemas.microsoft.com/office/powerpoint/2010/main" val="77094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C5D625-B4F3-405E-A8E2-3CFE2E7A6F8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Highest productivity near equator (high temp, lots of precip), lower away from equator, first because of lower precip, second because of lower temp.</a:t>
            </a:r>
          </a:p>
        </p:txBody>
      </p:sp>
    </p:spTree>
    <p:extLst>
      <p:ext uri="{BB962C8B-B14F-4D97-AF65-F5344CB8AC3E}">
        <p14:creationId xmlns:p14="http://schemas.microsoft.com/office/powerpoint/2010/main" val="347531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296ABC-9AE4-43B3-9229-B2A02DC16D3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DE8A55-D994-495C-8DDA-5F179252A71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Figure 20.11, nutrient evailability on primary productivity; chlorophyll acts as a proxy for primary production</a:t>
            </a:r>
          </a:p>
        </p:txBody>
      </p:sp>
    </p:spTree>
    <p:extLst>
      <p:ext uri="{BB962C8B-B14F-4D97-AF65-F5344CB8AC3E}">
        <p14:creationId xmlns:p14="http://schemas.microsoft.com/office/powerpoint/2010/main" val="335951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393DD-43CB-4770-8067-66943100819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1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3398-6DA9-4C03-AFD0-57356E795E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63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F804-597E-4E1B-82BE-91C202966D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926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1E1D-7904-4D75-9529-8E1801EE5C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41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E77B-0BB8-4BCB-A245-49D37D7EA9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62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0478-02D5-43CF-B3C5-C6EAF6A8CB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33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049C-6803-4328-BA74-A175DCD507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7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7C07-B556-4262-A7C5-643E3BF940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8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4FF9-1D21-48AD-971D-BB621FA095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7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F7CA-673C-476E-81A5-170F8779D8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87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627F-E0CE-4901-AA0F-E300083DD1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4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5519-D264-432E-AF55-6FD8CA3625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911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39A152-D0EA-4F29-80B8-57D798DDF1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57150" y="333375"/>
            <a:ext cx="9791700" cy="14398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che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limitano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produzione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primaria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terrestre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95300" y="2276475"/>
            <a:ext cx="8915400" cy="4276725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Temperatura</a:t>
            </a:r>
          </a:p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Precipitazioni</a:t>
            </a:r>
          </a:p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Luce</a:t>
            </a:r>
          </a:p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Jpg\C10F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690563"/>
            <a:ext cx="8669337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Jpg\C10F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85800"/>
            <a:ext cx="8256587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Jpg\C10F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62000"/>
            <a:ext cx="86693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57150" y="333375"/>
            <a:ext cx="9791700" cy="14398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che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limitano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produzione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primaria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aquatica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495300" y="2276475"/>
            <a:ext cx="8915400" cy="4276725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Temperatura</a:t>
            </a:r>
          </a:p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Precipitazioni</a:t>
            </a:r>
          </a:p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Luce</a:t>
            </a:r>
          </a:p>
          <a:p>
            <a:pPr eaLnBrk="1" hangingPunct="1"/>
            <a:r>
              <a:rPr lang="en-US" altLang="en-US" sz="4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Nutrienti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0750" y="2708275"/>
            <a:ext cx="309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20750" y="3500438"/>
            <a:ext cx="309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Jpg\C09F01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104900"/>
            <a:ext cx="8421687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Jpg\C09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79388"/>
            <a:ext cx="7431087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Images\C05FB0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82575"/>
            <a:ext cx="66294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Images\C05FB0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85900"/>
            <a:ext cx="94107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38200"/>
            <a:ext cx="891540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584200"/>
            <a:ext cx="77597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0-02Figureb_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6563"/>
            <a:ext cx="79248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6"/>
          <p:cNvSpPr>
            <a:spLocks noGrp="1"/>
          </p:cNvSpPr>
          <p:nvPr>
            <p:ph type="title"/>
          </p:nvPr>
        </p:nvSpPr>
        <p:spPr>
          <a:xfrm>
            <a:off x="742950" y="260350"/>
            <a:ext cx="8420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controllo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ecosistemi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terrestri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62000"/>
            <a:ext cx="95758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0-11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727200"/>
            <a:ext cx="67976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7150" y="115888"/>
            <a:ext cx="9791700" cy="14414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limitano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produzione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primaria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aquatica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0-Table01_T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553325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43600" y="4267200"/>
            <a:ext cx="660400" cy="228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3600" y="5638800"/>
            <a:ext cx="660400" cy="228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0-12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62063"/>
            <a:ext cx="833755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6"/>
          <p:cNvSpPr txBox="1">
            <a:spLocks/>
          </p:cNvSpPr>
          <p:nvPr/>
        </p:nvSpPr>
        <p:spPr bwMode="auto">
          <a:xfrm>
            <a:off x="495300" y="1079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Allocazione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dell’energia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0-13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143000"/>
            <a:ext cx="4302125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247650" y="46038"/>
            <a:ext cx="9410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produzione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primaria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0-14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19238"/>
            <a:ext cx="80899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252413" y="381000"/>
            <a:ext cx="9410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produzione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primaria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-15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066800"/>
            <a:ext cx="44910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247650" y="46038"/>
            <a:ext cx="9410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produzione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primaria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0-16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52400"/>
            <a:ext cx="35353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558800" y="381000"/>
            <a:ext cx="41275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produzione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primaria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limita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quella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secondaria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0-17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457325"/>
            <a:ext cx="60261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558800" y="762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produzione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primaria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limita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quella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secondaria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98425"/>
            <a:ext cx="6410325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20-02Figurea_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74838"/>
            <a:ext cx="77374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742950" y="549275"/>
            <a:ext cx="8420100" cy="8540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 di controllo in ecosistemi terrestri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52400"/>
            <a:ext cx="49688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73050"/>
            <a:ext cx="5629275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90600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74295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0"/>
            <a:ext cx="5635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7879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838200"/>
            <a:ext cx="46815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85800"/>
            <a:ext cx="937736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62000"/>
            <a:ext cx="94107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9550"/>
            <a:ext cx="866775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65175"/>
            <a:ext cx="89392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97650" y="1125538"/>
            <a:ext cx="300038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48275" y="1697038"/>
            <a:ext cx="298450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2363788"/>
            <a:ext cx="298450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80038" y="3532188"/>
            <a:ext cx="2984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81338" y="3189288"/>
            <a:ext cx="50323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5075" y="4156075"/>
            <a:ext cx="50323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7" name="TextBox 4"/>
          <p:cNvSpPr txBox="1">
            <a:spLocks noChangeArrowheads="1"/>
          </p:cNvSpPr>
          <p:nvPr/>
        </p:nvSpPr>
        <p:spPr bwMode="auto">
          <a:xfrm>
            <a:off x="6094413" y="1168400"/>
            <a:ext cx="646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en-US" sz="1400">
                <a:latin typeface="Arial" panose="020B0604020202020204" pitchFamily="34" charset="0"/>
                <a:cs typeface="Arial" panose="020B0604020202020204" pitchFamily="34" charset="0"/>
              </a:rPr>
              <a:t>HABs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8" name="TextBox 5"/>
          <p:cNvSpPr txBox="1">
            <a:spLocks noChangeArrowheads="1"/>
          </p:cNvSpPr>
          <p:nvPr/>
        </p:nvSpPr>
        <p:spPr bwMode="auto">
          <a:xfrm>
            <a:off x="4808538" y="1784350"/>
            <a:ext cx="132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en-US" sz="1400">
                <a:latin typeface="Arial" panose="020B0604020202020204" pitchFamily="34" charset="0"/>
                <a:cs typeface="Arial" panose="020B0604020202020204" pitchFamily="34" charset="0"/>
              </a:rPr>
              <a:t>Nord-Atlantico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9" name="TextBox 6"/>
          <p:cNvSpPr txBox="1">
            <a:spLocks noChangeArrowheads="1"/>
          </p:cNvSpPr>
          <p:nvPr/>
        </p:nvSpPr>
        <p:spPr bwMode="auto">
          <a:xfrm>
            <a:off x="2903538" y="2378075"/>
            <a:ext cx="210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en-US" sz="1400">
                <a:latin typeface="Arial" panose="020B0604020202020204" pitchFamily="34" charset="0"/>
                <a:cs typeface="Arial" panose="020B0604020202020204" pitchFamily="34" charset="0"/>
              </a:rPr>
              <a:t>Estuari e acque costiere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80" name="TextBox 7"/>
          <p:cNvSpPr txBox="1">
            <a:spLocks noChangeArrowheads="1"/>
          </p:cNvSpPr>
          <p:nvPr/>
        </p:nvSpPr>
        <p:spPr bwMode="auto">
          <a:xfrm>
            <a:off x="2082800" y="3005138"/>
            <a:ext cx="1765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en-US" sz="1400">
                <a:latin typeface="Arial" panose="020B0604020202020204" pitchFamily="34" charset="0"/>
                <a:cs typeface="Arial" panose="020B0604020202020204" pitchFamily="34" charset="0"/>
              </a:rPr>
              <a:t>Media oceani (0.19)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81" name="TextBox 18"/>
          <p:cNvSpPr txBox="1">
            <a:spLocks noChangeArrowheads="1"/>
          </p:cNvSpPr>
          <p:nvPr/>
        </p:nvSpPr>
        <p:spPr bwMode="auto">
          <a:xfrm>
            <a:off x="2949575" y="3611563"/>
            <a:ext cx="211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en-US" sz="1400">
                <a:latin typeface="Arial" panose="020B0604020202020204" pitchFamily="34" charset="0"/>
                <a:cs typeface="Arial" panose="020B0604020202020204" pitchFamily="34" charset="0"/>
              </a:rPr>
              <a:t>Corrente della California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82" name="TextBox 19"/>
          <p:cNvSpPr txBox="1">
            <a:spLocks noChangeArrowheads="1"/>
          </p:cNvSpPr>
          <p:nvPr/>
        </p:nvSpPr>
        <p:spPr bwMode="auto">
          <a:xfrm>
            <a:off x="849313" y="4200525"/>
            <a:ext cx="3856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en-US" sz="1400">
                <a:latin typeface="Arial" panose="020B0604020202020204" pitchFamily="34" charset="0"/>
                <a:cs typeface="Arial" panose="020B0604020202020204" pitchFamily="34" charset="0"/>
              </a:rPr>
              <a:t>Mar dei Sargassi, Caraibi, Pacifico equatoriale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-04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71600"/>
            <a:ext cx="406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742950" y="260350"/>
            <a:ext cx="84201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 di controllo in ecosistemi terrestri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31775"/>
            <a:ext cx="9328150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19200"/>
            <a:ext cx="9493250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906000" cy="62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76213"/>
            <a:ext cx="563086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400050"/>
            <a:ext cx="592772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7200"/>
            <a:ext cx="90805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90500"/>
            <a:ext cx="609123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2588"/>
            <a:ext cx="916305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85800"/>
            <a:ext cx="74771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73063"/>
            <a:ext cx="4595813" cy="611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0-03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82750"/>
            <a:ext cx="80899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742950" y="260350"/>
            <a:ext cx="84201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 di controllo in ecosistemi terrestri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-14288"/>
            <a:ext cx="767715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7409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7409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9060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54000"/>
            <a:ext cx="8585200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863600"/>
            <a:ext cx="4676775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981075"/>
            <a:ext cx="451008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415925" y="396875"/>
            <a:ext cx="446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>
                <a:latin typeface="Arial" panose="020B0604020202020204" pitchFamily="34" charset="0"/>
                <a:cs typeface="Arial" panose="020B0604020202020204" pitchFamily="34" charset="0"/>
              </a:rPr>
              <a:t>(Nixon, 1982, 1992; Nixon et al., 1986)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5600700" y="395288"/>
            <a:ext cx="360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>
                <a:latin typeface="Arial" panose="020B0604020202020204" pitchFamily="34" charset="0"/>
                <a:cs typeface="Arial" panose="020B0604020202020204" pitchFamily="34" charset="0"/>
              </a:rPr>
              <a:t>(Conti &amp; Scardi, 2010)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/>
          <p:cNvSpPr>
            <a:spLocks/>
          </p:cNvSpPr>
          <p:nvPr/>
        </p:nvSpPr>
        <p:spPr bwMode="auto">
          <a:xfrm>
            <a:off x="742950" y="1527175"/>
            <a:ext cx="3879850" cy="2511425"/>
          </a:xfrm>
          <a:custGeom>
            <a:avLst/>
            <a:gdLst>
              <a:gd name="T0" fmla="*/ 0 w 2256"/>
              <a:gd name="T1" fmla="*/ 2147483646 h 1582"/>
              <a:gd name="T2" fmla="*/ 2147483646 w 2256"/>
              <a:gd name="T3" fmla="*/ 2147483646 h 1582"/>
              <a:gd name="T4" fmla="*/ 2147483646 w 2256"/>
              <a:gd name="T5" fmla="*/ 2147483646 h 1582"/>
              <a:gd name="T6" fmla="*/ 2147483646 w 2256"/>
              <a:gd name="T7" fmla="*/ 2147483646 h 1582"/>
              <a:gd name="T8" fmla="*/ 2147483646 w 2256"/>
              <a:gd name="T9" fmla="*/ 2147483646 h 1582"/>
              <a:gd name="T10" fmla="*/ 2147483646 w 2256"/>
              <a:gd name="T11" fmla="*/ 2147483646 h 1582"/>
              <a:gd name="T12" fmla="*/ 2147483646 w 2256"/>
              <a:gd name="T13" fmla="*/ 0 h 1582"/>
              <a:gd name="T14" fmla="*/ 2147483646 w 2256"/>
              <a:gd name="T15" fmla="*/ 2147483646 h 1582"/>
              <a:gd name="T16" fmla="*/ 2147483646 w 2256"/>
              <a:gd name="T17" fmla="*/ 2147483646 h 1582"/>
              <a:gd name="T18" fmla="*/ 2147483646 w 2256"/>
              <a:gd name="T19" fmla="*/ 2147483646 h 1582"/>
              <a:gd name="T20" fmla="*/ 2147483646 w 2256"/>
              <a:gd name="T21" fmla="*/ 2147483646 h 1582"/>
              <a:gd name="T22" fmla="*/ 2147483646 w 2256"/>
              <a:gd name="T23" fmla="*/ 2147483646 h 1582"/>
              <a:gd name="T24" fmla="*/ 2147483646 w 2256"/>
              <a:gd name="T25" fmla="*/ 2147483646 h 1582"/>
              <a:gd name="T26" fmla="*/ 2147483646 w 2256"/>
              <a:gd name="T27" fmla="*/ 2147483646 h 1582"/>
              <a:gd name="T28" fmla="*/ 0 w 2256"/>
              <a:gd name="T29" fmla="*/ 2147483646 h 1582"/>
              <a:gd name="T30" fmla="*/ 0 w 2256"/>
              <a:gd name="T31" fmla="*/ 2147483646 h 15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56" h="1582">
                <a:moveTo>
                  <a:pt x="0" y="116"/>
                </a:moveTo>
                <a:lnTo>
                  <a:pt x="37" y="106"/>
                </a:lnTo>
                <a:cubicBezTo>
                  <a:pt x="75" y="93"/>
                  <a:pt x="166" y="33"/>
                  <a:pt x="229" y="35"/>
                </a:cubicBezTo>
                <a:cubicBezTo>
                  <a:pt x="292" y="37"/>
                  <a:pt x="338" y="121"/>
                  <a:pt x="416" y="116"/>
                </a:cubicBezTo>
                <a:cubicBezTo>
                  <a:pt x="494" y="111"/>
                  <a:pt x="610" y="7"/>
                  <a:pt x="699" y="7"/>
                </a:cubicBezTo>
                <a:cubicBezTo>
                  <a:pt x="788" y="7"/>
                  <a:pt x="868" y="117"/>
                  <a:pt x="950" y="116"/>
                </a:cubicBezTo>
                <a:cubicBezTo>
                  <a:pt x="1032" y="115"/>
                  <a:pt x="1120" y="0"/>
                  <a:pt x="1189" y="0"/>
                </a:cubicBezTo>
                <a:cubicBezTo>
                  <a:pt x="1258" y="0"/>
                  <a:pt x="1300" y="113"/>
                  <a:pt x="1365" y="116"/>
                </a:cubicBezTo>
                <a:cubicBezTo>
                  <a:pt x="1430" y="119"/>
                  <a:pt x="1511" y="21"/>
                  <a:pt x="1580" y="21"/>
                </a:cubicBezTo>
                <a:cubicBezTo>
                  <a:pt x="1649" y="21"/>
                  <a:pt x="1706" y="116"/>
                  <a:pt x="1781" y="116"/>
                </a:cubicBezTo>
                <a:cubicBezTo>
                  <a:pt x="1856" y="116"/>
                  <a:pt x="1956" y="24"/>
                  <a:pt x="2028" y="21"/>
                </a:cubicBezTo>
                <a:cubicBezTo>
                  <a:pt x="2100" y="18"/>
                  <a:pt x="2175" y="83"/>
                  <a:pt x="2213" y="99"/>
                </a:cubicBezTo>
                <a:lnTo>
                  <a:pt x="2256" y="116"/>
                </a:lnTo>
                <a:lnTo>
                  <a:pt x="2256" y="1582"/>
                </a:lnTo>
                <a:lnTo>
                  <a:pt x="0" y="1582"/>
                </a:lnTo>
                <a:lnTo>
                  <a:pt x="0" y="11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1320800" y="2365375"/>
            <a:ext cx="1073150" cy="1447800"/>
          </a:xfrm>
          <a:prstGeom prst="can">
            <a:avLst>
              <a:gd name="adj" fmla="val 3372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latin typeface="Arial" panose="020B0604020202020204" pitchFamily="34" charset="0"/>
              </a:rPr>
              <a:t>2</a:t>
            </a:r>
            <a:r>
              <a:rPr lang="it-IT" altLang="en-US" sz="1800" b="1">
                <a:latin typeface="Arial" panose="020B0604020202020204" pitchFamily="34" charset="0"/>
              </a:rPr>
              <a:t>=8.2</a:t>
            </a:r>
            <a:br>
              <a:rPr lang="it-IT" altLang="en-US" sz="1800" b="1">
                <a:latin typeface="Arial" panose="020B0604020202020204" pitchFamily="34" charset="0"/>
              </a:rPr>
            </a:br>
            <a:r>
              <a:rPr lang="it-IT" altLang="en-US" sz="1800" b="1"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latin typeface="Arial" panose="020B0604020202020204" pitchFamily="34" charset="0"/>
              </a:rPr>
              <a:t>-3</a:t>
            </a:r>
            <a:endParaRPr lang="en-GB" altLang="en-US" sz="1800" b="1" baseline="30000">
              <a:latin typeface="Arial" panose="020B0604020202020204" pitchFamily="34" charset="0"/>
            </a:endParaRP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2889250" y="2365375"/>
            <a:ext cx="1073150" cy="1447800"/>
          </a:xfrm>
          <a:prstGeom prst="can">
            <a:avLst>
              <a:gd name="adj" fmla="val 33728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=8.2</a:t>
            </a:r>
            <a:b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-3</a:t>
            </a:r>
            <a:endParaRPr lang="en-GB" altLang="en-US" sz="2400">
              <a:solidFill>
                <a:schemeClr val="bg1"/>
              </a:solidFill>
            </a:endParaRPr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5530850" y="1524000"/>
            <a:ext cx="3879850" cy="2511425"/>
          </a:xfrm>
          <a:custGeom>
            <a:avLst/>
            <a:gdLst>
              <a:gd name="T0" fmla="*/ 0 w 2256"/>
              <a:gd name="T1" fmla="*/ 2147483646 h 1582"/>
              <a:gd name="T2" fmla="*/ 2147483646 w 2256"/>
              <a:gd name="T3" fmla="*/ 2147483646 h 1582"/>
              <a:gd name="T4" fmla="*/ 2147483646 w 2256"/>
              <a:gd name="T5" fmla="*/ 2147483646 h 1582"/>
              <a:gd name="T6" fmla="*/ 2147483646 w 2256"/>
              <a:gd name="T7" fmla="*/ 2147483646 h 1582"/>
              <a:gd name="T8" fmla="*/ 2147483646 w 2256"/>
              <a:gd name="T9" fmla="*/ 2147483646 h 1582"/>
              <a:gd name="T10" fmla="*/ 2147483646 w 2256"/>
              <a:gd name="T11" fmla="*/ 2147483646 h 1582"/>
              <a:gd name="T12" fmla="*/ 2147483646 w 2256"/>
              <a:gd name="T13" fmla="*/ 0 h 1582"/>
              <a:gd name="T14" fmla="*/ 2147483646 w 2256"/>
              <a:gd name="T15" fmla="*/ 2147483646 h 1582"/>
              <a:gd name="T16" fmla="*/ 2147483646 w 2256"/>
              <a:gd name="T17" fmla="*/ 2147483646 h 1582"/>
              <a:gd name="T18" fmla="*/ 2147483646 w 2256"/>
              <a:gd name="T19" fmla="*/ 2147483646 h 1582"/>
              <a:gd name="T20" fmla="*/ 2147483646 w 2256"/>
              <a:gd name="T21" fmla="*/ 2147483646 h 1582"/>
              <a:gd name="T22" fmla="*/ 2147483646 w 2256"/>
              <a:gd name="T23" fmla="*/ 2147483646 h 1582"/>
              <a:gd name="T24" fmla="*/ 2147483646 w 2256"/>
              <a:gd name="T25" fmla="*/ 2147483646 h 1582"/>
              <a:gd name="T26" fmla="*/ 2147483646 w 2256"/>
              <a:gd name="T27" fmla="*/ 2147483646 h 1582"/>
              <a:gd name="T28" fmla="*/ 0 w 2256"/>
              <a:gd name="T29" fmla="*/ 2147483646 h 1582"/>
              <a:gd name="T30" fmla="*/ 0 w 2256"/>
              <a:gd name="T31" fmla="*/ 2147483646 h 15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56" h="1582">
                <a:moveTo>
                  <a:pt x="0" y="116"/>
                </a:moveTo>
                <a:lnTo>
                  <a:pt x="37" y="106"/>
                </a:lnTo>
                <a:cubicBezTo>
                  <a:pt x="75" y="93"/>
                  <a:pt x="166" y="33"/>
                  <a:pt x="229" y="35"/>
                </a:cubicBezTo>
                <a:cubicBezTo>
                  <a:pt x="292" y="37"/>
                  <a:pt x="338" y="121"/>
                  <a:pt x="416" y="116"/>
                </a:cubicBezTo>
                <a:cubicBezTo>
                  <a:pt x="494" y="111"/>
                  <a:pt x="610" y="7"/>
                  <a:pt x="699" y="7"/>
                </a:cubicBezTo>
                <a:cubicBezTo>
                  <a:pt x="788" y="7"/>
                  <a:pt x="868" y="117"/>
                  <a:pt x="950" y="116"/>
                </a:cubicBezTo>
                <a:cubicBezTo>
                  <a:pt x="1032" y="115"/>
                  <a:pt x="1120" y="0"/>
                  <a:pt x="1189" y="0"/>
                </a:cubicBezTo>
                <a:cubicBezTo>
                  <a:pt x="1258" y="0"/>
                  <a:pt x="1300" y="113"/>
                  <a:pt x="1365" y="116"/>
                </a:cubicBezTo>
                <a:cubicBezTo>
                  <a:pt x="1430" y="119"/>
                  <a:pt x="1511" y="21"/>
                  <a:pt x="1580" y="21"/>
                </a:cubicBezTo>
                <a:cubicBezTo>
                  <a:pt x="1649" y="21"/>
                  <a:pt x="1706" y="116"/>
                  <a:pt x="1781" y="116"/>
                </a:cubicBezTo>
                <a:cubicBezTo>
                  <a:pt x="1856" y="116"/>
                  <a:pt x="1956" y="24"/>
                  <a:pt x="2028" y="21"/>
                </a:cubicBezTo>
                <a:cubicBezTo>
                  <a:pt x="2100" y="18"/>
                  <a:pt x="2175" y="83"/>
                  <a:pt x="2213" y="99"/>
                </a:cubicBezTo>
                <a:lnTo>
                  <a:pt x="2256" y="116"/>
                </a:lnTo>
                <a:lnTo>
                  <a:pt x="2256" y="1582"/>
                </a:lnTo>
                <a:lnTo>
                  <a:pt x="0" y="1582"/>
                </a:lnTo>
                <a:lnTo>
                  <a:pt x="0" y="11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6108700" y="2209800"/>
            <a:ext cx="1073150" cy="1600200"/>
          </a:xfrm>
          <a:prstGeom prst="can">
            <a:avLst>
              <a:gd name="adj" fmla="val 3727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latin typeface="Arial" panose="020B0604020202020204" pitchFamily="34" charset="0"/>
              </a:rPr>
              <a:t>2</a:t>
            </a:r>
            <a:r>
              <a:rPr lang="it-IT" altLang="en-US" sz="1800" b="1">
                <a:latin typeface="Arial" panose="020B0604020202020204" pitchFamily="34" charset="0"/>
              </a:rPr>
              <a:t>=8.5</a:t>
            </a:r>
            <a:br>
              <a:rPr lang="it-IT" altLang="en-US" sz="1800" b="1">
                <a:latin typeface="Arial" panose="020B0604020202020204" pitchFamily="34" charset="0"/>
              </a:rPr>
            </a:br>
            <a:r>
              <a:rPr lang="it-IT" altLang="en-US" sz="1800" b="1"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latin typeface="Arial" panose="020B0604020202020204" pitchFamily="34" charset="0"/>
              </a:rPr>
              <a:t>-3</a:t>
            </a:r>
            <a:endParaRPr lang="en-GB" altLang="en-US" sz="1800" b="1" baseline="30000">
              <a:latin typeface="Arial" panose="020B0604020202020204" pitchFamily="34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7677150" y="2667000"/>
            <a:ext cx="1073150" cy="1143000"/>
          </a:xfrm>
          <a:prstGeom prst="can">
            <a:avLst>
              <a:gd name="adj" fmla="val 26627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=8.0</a:t>
            </a:r>
            <a:b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-3</a:t>
            </a:r>
            <a:endParaRPr lang="en-GB" altLang="en-US" sz="2400">
              <a:solidFill>
                <a:schemeClr val="bg1"/>
              </a:solidFill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990600" y="762000"/>
            <a:ext cx="660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2146300" y="457200"/>
            <a:ext cx="660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384550" y="228600"/>
            <a:ext cx="660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4622800" y="152400"/>
            <a:ext cx="660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5861050" y="228600"/>
            <a:ext cx="660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7264400" y="457200"/>
            <a:ext cx="660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8585200" y="762000"/>
            <a:ext cx="660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981200" y="173672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Ore 9:00</a:t>
            </a:r>
            <a:endParaRPr lang="en-GB" altLang="en-US" sz="2000" b="1">
              <a:latin typeface="Arial" panose="020B0604020202020204" pitchFamily="34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604000" y="1736725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Ore 15:00</a:t>
            </a:r>
            <a:endParaRPr lang="en-GB" altLang="en-US" sz="2000" b="1">
              <a:latin typeface="Arial" panose="020B0604020202020204" pitchFamily="34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724150" y="4800600"/>
            <a:ext cx="6851650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latin typeface="Symbol" panose="05050102010706020507" pitchFamily="18" charset="2"/>
              </a:rPr>
              <a:t>D</a:t>
            </a:r>
            <a:r>
              <a:rPr lang="it-IT" altLang="en-US" sz="2000" b="1">
                <a:latin typeface="Arial" panose="020B0604020202020204" pitchFamily="34" charset="0"/>
              </a:rPr>
              <a:t>O</a:t>
            </a:r>
            <a:r>
              <a:rPr lang="it-IT" altLang="en-US" sz="2000" b="1" baseline="-25000">
                <a:latin typeface="Arial" panose="020B0604020202020204" pitchFamily="34" charset="0"/>
              </a:rPr>
              <a:t>2</a:t>
            </a:r>
            <a:r>
              <a:rPr lang="it-IT" altLang="en-US" sz="2000" b="1">
                <a:latin typeface="Arial" panose="020B0604020202020204" pitchFamily="34" charset="0"/>
              </a:rPr>
              <a:t> = O</a:t>
            </a:r>
            <a:r>
              <a:rPr lang="it-IT" altLang="en-US" sz="2000" b="1" baseline="-25000">
                <a:latin typeface="Arial" panose="020B0604020202020204" pitchFamily="34" charset="0"/>
              </a:rPr>
              <a:t>2</a:t>
            </a:r>
            <a:r>
              <a:rPr lang="it-IT" altLang="en-US" sz="2000" b="1">
                <a:latin typeface="Arial" panose="020B0604020202020204" pitchFamily="34" charset="0"/>
              </a:rPr>
              <a:t>(15:00) - O</a:t>
            </a:r>
            <a:r>
              <a:rPr lang="it-IT" altLang="en-US" sz="2000" b="1" baseline="-25000">
                <a:latin typeface="Arial" panose="020B0604020202020204" pitchFamily="34" charset="0"/>
              </a:rPr>
              <a:t>2</a:t>
            </a:r>
            <a:r>
              <a:rPr lang="it-IT" altLang="en-US" sz="2000" b="1">
                <a:latin typeface="Arial" panose="020B0604020202020204" pitchFamily="34" charset="0"/>
              </a:rPr>
              <a:t>(9:00) = 8.5 - 8.2 = 0.3 mg m</a:t>
            </a:r>
            <a:r>
              <a:rPr lang="it-IT" altLang="en-US" sz="2000" b="1" baseline="30000">
                <a:latin typeface="Arial" panose="020B0604020202020204" pitchFamily="34" charset="0"/>
              </a:rPr>
              <a:t>-3</a:t>
            </a:r>
            <a:endParaRPr lang="en-GB" altLang="en-US" sz="2000" b="1" baseline="30000">
              <a:latin typeface="Arial" panose="020B0604020202020204" pitchFamily="34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2724150" y="5562600"/>
            <a:ext cx="6851650" cy="3968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it-IT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it-IT" altLang="en-US" sz="20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it-IT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 = O</a:t>
            </a:r>
            <a:r>
              <a:rPr lang="it-IT" altLang="en-US" sz="20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it-IT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(15:00) - O</a:t>
            </a:r>
            <a:r>
              <a:rPr lang="it-IT" altLang="en-US" sz="20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it-IT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(9:00) = 8.0 - 8.2 = - 0.2 mg m</a:t>
            </a:r>
            <a:r>
              <a:rPr lang="it-IT" altLang="en-US" sz="2000" b="1" baseline="30000">
                <a:solidFill>
                  <a:schemeClr val="bg1"/>
                </a:solidFill>
                <a:latin typeface="Arial" panose="020B0604020202020204" pitchFamily="34" charset="0"/>
              </a:rPr>
              <a:t>-3</a:t>
            </a: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12750" y="4800600"/>
            <a:ext cx="227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Bottiglia chiara:</a:t>
            </a:r>
            <a:endParaRPr lang="en-GB" altLang="en-US" sz="2000" b="1">
              <a:latin typeface="Arial" panose="020B0604020202020204" pitchFamily="34" charset="0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495300" y="5562600"/>
            <a:ext cx="220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Bottiglia scura:</a:t>
            </a:r>
            <a:endParaRPr lang="en-GB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 autoUpdateAnimBg="0"/>
      <p:bldP spid="54279" grpId="0" animBg="1" autoUpdateAnimBg="0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  <p:bldP spid="54286" grpId="0" animBg="1"/>
      <p:bldP spid="54288" grpId="0" autoUpdateAnimBg="0"/>
      <p:bldP spid="54289" grpId="0" animBg="1" autoUpdateAnimBg="0"/>
      <p:bldP spid="54290" grpId="0" animBg="1" autoUpdateAnimBg="0"/>
      <p:bldP spid="54294" grpId="0" autoUpdateAnimBg="0"/>
      <p:bldP spid="5429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/>
          <p:cNvSpPr>
            <a:spLocks/>
          </p:cNvSpPr>
          <p:nvPr/>
        </p:nvSpPr>
        <p:spPr bwMode="auto">
          <a:xfrm>
            <a:off x="742950" y="304800"/>
            <a:ext cx="3879850" cy="2511425"/>
          </a:xfrm>
          <a:custGeom>
            <a:avLst/>
            <a:gdLst>
              <a:gd name="T0" fmla="*/ 0 w 2256"/>
              <a:gd name="T1" fmla="*/ 2147483646 h 1582"/>
              <a:gd name="T2" fmla="*/ 2147483646 w 2256"/>
              <a:gd name="T3" fmla="*/ 2147483646 h 1582"/>
              <a:gd name="T4" fmla="*/ 2147483646 w 2256"/>
              <a:gd name="T5" fmla="*/ 2147483646 h 1582"/>
              <a:gd name="T6" fmla="*/ 2147483646 w 2256"/>
              <a:gd name="T7" fmla="*/ 2147483646 h 1582"/>
              <a:gd name="T8" fmla="*/ 2147483646 w 2256"/>
              <a:gd name="T9" fmla="*/ 2147483646 h 1582"/>
              <a:gd name="T10" fmla="*/ 2147483646 w 2256"/>
              <a:gd name="T11" fmla="*/ 2147483646 h 1582"/>
              <a:gd name="T12" fmla="*/ 2147483646 w 2256"/>
              <a:gd name="T13" fmla="*/ 0 h 1582"/>
              <a:gd name="T14" fmla="*/ 2147483646 w 2256"/>
              <a:gd name="T15" fmla="*/ 2147483646 h 1582"/>
              <a:gd name="T16" fmla="*/ 2147483646 w 2256"/>
              <a:gd name="T17" fmla="*/ 2147483646 h 1582"/>
              <a:gd name="T18" fmla="*/ 2147483646 w 2256"/>
              <a:gd name="T19" fmla="*/ 2147483646 h 1582"/>
              <a:gd name="T20" fmla="*/ 2147483646 w 2256"/>
              <a:gd name="T21" fmla="*/ 2147483646 h 1582"/>
              <a:gd name="T22" fmla="*/ 2147483646 w 2256"/>
              <a:gd name="T23" fmla="*/ 2147483646 h 1582"/>
              <a:gd name="T24" fmla="*/ 2147483646 w 2256"/>
              <a:gd name="T25" fmla="*/ 2147483646 h 1582"/>
              <a:gd name="T26" fmla="*/ 2147483646 w 2256"/>
              <a:gd name="T27" fmla="*/ 2147483646 h 1582"/>
              <a:gd name="T28" fmla="*/ 0 w 2256"/>
              <a:gd name="T29" fmla="*/ 2147483646 h 1582"/>
              <a:gd name="T30" fmla="*/ 0 w 2256"/>
              <a:gd name="T31" fmla="*/ 2147483646 h 15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56" h="1582">
                <a:moveTo>
                  <a:pt x="0" y="116"/>
                </a:moveTo>
                <a:lnTo>
                  <a:pt x="37" y="106"/>
                </a:lnTo>
                <a:cubicBezTo>
                  <a:pt x="75" y="93"/>
                  <a:pt x="166" y="33"/>
                  <a:pt x="229" y="35"/>
                </a:cubicBezTo>
                <a:cubicBezTo>
                  <a:pt x="292" y="37"/>
                  <a:pt x="338" y="121"/>
                  <a:pt x="416" y="116"/>
                </a:cubicBezTo>
                <a:cubicBezTo>
                  <a:pt x="494" y="111"/>
                  <a:pt x="610" y="7"/>
                  <a:pt x="699" y="7"/>
                </a:cubicBezTo>
                <a:cubicBezTo>
                  <a:pt x="788" y="7"/>
                  <a:pt x="868" y="117"/>
                  <a:pt x="950" y="116"/>
                </a:cubicBezTo>
                <a:cubicBezTo>
                  <a:pt x="1032" y="115"/>
                  <a:pt x="1120" y="0"/>
                  <a:pt x="1189" y="0"/>
                </a:cubicBezTo>
                <a:cubicBezTo>
                  <a:pt x="1258" y="0"/>
                  <a:pt x="1300" y="113"/>
                  <a:pt x="1365" y="116"/>
                </a:cubicBezTo>
                <a:cubicBezTo>
                  <a:pt x="1430" y="119"/>
                  <a:pt x="1511" y="21"/>
                  <a:pt x="1580" y="21"/>
                </a:cubicBezTo>
                <a:cubicBezTo>
                  <a:pt x="1649" y="21"/>
                  <a:pt x="1706" y="116"/>
                  <a:pt x="1781" y="116"/>
                </a:cubicBezTo>
                <a:cubicBezTo>
                  <a:pt x="1856" y="116"/>
                  <a:pt x="1956" y="24"/>
                  <a:pt x="2028" y="21"/>
                </a:cubicBezTo>
                <a:cubicBezTo>
                  <a:pt x="2100" y="18"/>
                  <a:pt x="2175" y="83"/>
                  <a:pt x="2213" y="99"/>
                </a:cubicBezTo>
                <a:lnTo>
                  <a:pt x="2256" y="116"/>
                </a:lnTo>
                <a:lnTo>
                  <a:pt x="2256" y="1582"/>
                </a:lnTo>
                <a:lnTo>
                  <a:pt x="0" y="1582"/>
                </a:lnTo>
                <a:lnTo>
                  <a:pt x="0" y="11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1320800" y="1146175"/>
            <a:ext cx="1073150" cy="1447800"/>
          </a:xfrm>
          <a:prstGeom prst="can">
            <a:avLst>
              <a:gd name="adj" fmla="val 3372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latin typeface="Arial" panose="020B0604020202020204" pitchFamily="34" charset="0"/>
              </a:rPr>
              <a:t>2</a:t>
            </a:r>
            <a:r>
              <a:rPr lang="it-IT" altLang="en-US" sz="1800" b="1">
                <a:latin typeface="Arial" panose="020B0604020202020204" pitchFamily="34" charset="0"/>
              </a:rPr>
              <a:t>=8.2</a:t>
            </a:r>
            <a:br>
              <a:rPr lang="it-IT" altLang="en-US" sz="1800" b="1">
                <a:latin typeface="Arial" panose="020B0604020202020204" pitchFamily="34" charset="0"/>
              </a:rPr>
            </a:br>
            <a:r>
              <a:rPr lang="it-IT" altLang="en-US" sz="1800" b="1"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latin typeface="Arial" panose="020B0604020202020204" pitchFamily="34" charset="0"/>
              </a:rPr>
              <a:t>-3</a:t>
            </a:r>
            <a:endParaRPr lang="en-GB" altLang="en-US" sz="1800" b="1" baseline="30000">
              <a:latin typeface="Arial" panose="020B0604020202020204" pitchFamily="34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2889250" y="1146175"/>
            <a:ext cx="1073150" cy="1447800"/>
          </a:xfrm>
          <a:prstGeom prst="can">
            <a:avLst>
              <a:gd name="adj" fmla="val 33728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=8.2</a:t>
            </a:r>
            <a:b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-3</a:t>
            </a:r>
            <a:endParaRPr lang="en-GB" altLang="en-US" sz="2400">
              <a:solidFill>
                <a:schemeClr val="bg1"/>
              </a:solidFill>
            </a:endParaRPr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>
            <a:off x="5530850" y="304800"/>
            <a:ext cx="3879850" cy="2511425"/>
          </a:xfrm>
          <a:custGeom>
            <a:avLst/>
            <a:gdLst>
              <a:gd name="T0" fmla="*/ 0 w 2256"/>
              <a:gd name="T1" fmla="*/ 2147483646 h 1582"/>
              <a:gd name="T2" fmla="*/ 2147483646 w 2256"/>
              <a:gd name="T3" fmla="*/ 2147483646 h 1582"/>
              <a:gd name="T4" fmla="*/ 2147483646 w 2256"/>
              <a:gd name="T5" fmla="*/ 2147483646 h 1582"/>
              <a:gd name="T6" fmla="*/ 2147483646 w 2256"/>
              <a:gd name="T7" fmla="*/ 2147483646 h 1582"/>
              <a:gd name="T8" fmla="*/ 2147483646 w 2256"/>
              <a:gd name="T9" fmla="*/ 2147483646 h 1582"/>
              <a:gd name="T10" fmla="*/ 2147483646 w 2256"/>
              <a:gd name="T11" fmla="*/ 2147483646 h 1582"/>
              <a:gd name="T12" fmla="*/ 2147483646 w 2256"/>
              <a:gd name="T13" fmla="*/ 0 h 1582"/>
              <a:gd name="T14" fmla="*/ 2147483646 w 2256"/>
              <a:gd name="T15" fmla="*/ 2147483646 h 1582"/>
              <a:gd name="T16" fmla="*/ 2147483646 w 2256"/>
              <a:gd name="T17" fmla="*/ 2147483646 h 1582"/>
              <a:gd name="T18" fmla="*/ 2147483646 w 2256"/>
              <a:gd name="T19" fmla="*/ 2147483646 h 1582"/>
              <a:gd name="T20" fmla="*/ 2147483646 w 2256"/>
              <a:gd name="T21" fmla="*/ 2147483646 h 1582"/>
              <a:gd name="T22" fmla="*/ 2147483646 w 2256"/>
              <a:gd name="T23" fmla="*/ 2147483646 h 1582"/>
              <a:gd name="T24" fmla="*/ 2147483646 w 2256"/>
              <a:gd name="T25" fmla="*/ 2147483646 h 1582"/>
              <a:gd name="T26" fmla="*/ 2147483646 w 2256"/>
              <a:gd name="T27" fmla="*/ 2147483646 h 1582"/>
              <a:gd name="T28" fmla="*/ 0 w 2256"/>
              <a:gd name="T29" fmla="*/ 2147483646 h 1582"/>
              <a:gd name="T30" fmla="*/ 0 w 2256"/>
              <a:gd name="T31" fmla="*/ 2147483646 h 15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56" h="1582">
                <a:moveTo>
                  <a:pt x="0" y="116"/>
                </a:moveTo>
                <a:lnTo>
                  <a:pt x="37" y="106"/>
                </a:lnTo>
                <a:cubicBezTo>
                  <a:pt x="75" y="93"/>
                  <a:pt x="166" y="33"/>
                  <a:pt x="229" y="35"/>
                </a:cubicBezTo>
                <a:cubicBezTo>
                  <a:pt x="292" y="37"/>
                  <a:pt x="338" y="121"/>
                  <a:pt x="416" y="116"/>
                </a:cubicBezTo>
                <a:cubicBezTo>
                  <a:pt x="494" y="111"/>
                  <a:pt x="610" y="7"/>
                  <a:pt x="699" y="7"/>
                </a:cubicBezTo>
                <a:cubicBezTo>
                  <a:pt x="788" y="7"/>
                  <a:pt x="868" y="117"/>
                  <a:pt x="950" y="116"/>
                </a:cubicBezTo>
                <a:cubicBezTo>
                  <a:pt x="1032" y="115"/>
                  <a:pt x="1120" y="0"/>
                  <a:pt x="1189" y="0"/>
                </a:cubicBezTo>
                <a:cubicBezTo>
                  <a:pt x="1258" y="0"/>
                  <a:pt x="1300" y="113"/>
                  <a:pt x="1365" y="116"/>
                </a:cubicBezTo>
                <a:cubicBezTo>
                  <a:pt x="1430" y="119"/>
                  <a:pt x="1511" y="21"/>
                  <a:pt x="1580" y="21"/>
                </a:cubicBezTo>
                <a:cubicBezTo>
                  <a:pt x="1649" y="21"/>
                  <a:pt x="1706" y="116"/>
                  <a:pt x="1781" y="116"/>
                </a:cubicBezTo>
                <a:cubicBezTo>
                  <a:pt x="1856" y="116"/>
                  <a:pt x="1956" y="24"/>
                  <a:pt x="2028" y="21"/>
                </a:cubicBezTo>
                <a:cubicBezTo>
                  <a:pt x="2100" y="18"/>
                  <a:pt x="2175" y="83"/>
                  <a:pt x="2213" y="99"/>
                </a:cubicBezTo>
                <a:lnTo>
                  <a:pt x="2256" y="116"/>
                </a:lnTo>
                <a:lnTo>
                  <a:pt x="2256" y="1582"/>
                </a:lnTo>
                <a:lnTo>
                  <a:pt x="0" y="1582"/>
                </a:lnTo>
                <a:lnTo>
                  <a:pt x="0" y="116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6108700" y="990600"/>
            <a:ext cx="1073150" cy="1600200"/>
          </a:xfrm>
          <a:prstGeom prst="can">
            <a:avLst>
              <a:gd name="adj" fmla="val 3727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latin typeface="Arial" panose="020B0604020202020204" pitchFamily="34" charset="0"/>
              </a:rPr>
              <a:t>2</a:t>
            </a:r>
            <a:r>
              <a:rPr lang="it-IT" altLang="en-US" sz="1800" b="1">
                <a:latin typeface="Arial" panose="020B0604020202020204" pitchFamily="34" charset="0"/>
              </a:rPr>
              <a:t>=8.5</a:t>
            </a:r>
            <a:br>
              <a:rPr lang="it-IT" altLang="en-US" sz="1800" b="1">
                <a:latin typeface="Arial" panose="020B0604020202020204" pitchFamily="34" charset="0"/>
              </a:rPr>
            </a:br>
            <a:r>
              <a:rPr lang="it-IT" altLang="en-US" sz="1800" b="1"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latin typeface="Arial" panose="020B0604020202020204" pitchFamily="34" charset="0"/>
              </a:rPr>
              <a:t>-3</a:t>
            </a:r>
            <a:endParaRPr lang="en-GB" altLang="en-US" sz="1800" b="1" baseline="30000">
              <a:latin typeface="Arial" panose="020B0604020202020204" pitchFamily="34" charset="0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7677150" y="1447800"/>
            <a:ext cx="1073150" cy="1143000"/>
          </a:xfrm>
          <a:prstGeom prst="can">
            <a:avLst>
              <a:gd name="adj" fmla="val 26627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it-IT" altLang="en-US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=8.0</a:t>
            </a:r>
            <a:b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mg m</a:t>
            </a:r>
            <a:r>
              <a:rPr lang="it-IT" altLang="en-US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-3</a:t>
            </a:r>
            <a:endParaRPr lang="en-GB" altLang="en-US" sz="2400">
              <a:solidFill>
                <a:schemeClr val="bg1"/>
              </a:solidFill>
            </a:endParaRPr>
          </a:p>
        </p:txBody>
      </p:sp>
      <p:sp>
        <p:nvSpPr>
          <p:cNvPr id="75784" name="Text Box 15"/>
          <p:cNvSpPr txBox="1">
            <a:spLocks noChangeArrowheads="1"/>
          </p:cNvSpPr>
          <p:nvPr/>
        </p:nvSpPr>
        <p:spPr bwMode="auto">
          <a:xfrm>
            <a:off x="1981200" y="51752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Ore 9:00</a:t>
            </a:r>
            <a:endParaRPr lang="en-GB" altLang="en-US" sz="2000" b="1">
              <a:latin typeface="Arial" panose="020B0604020202020204" pitchFamily="34" charset="0"/>
            </a:endParaRPr>
          </a:p>
        </p:txBody>
      </p:sp>
      <p:sp>
        <p:nvSpPr>
          <p:cNvPr id="75785" name="Text Box 16"/>
          <p:cNvSpPr txBox="1">
            <a:spLocks noChangeArrowheads="1"/>
          </p:cNvSpPr>
          <p:nvPr/>
        </p:nvSpPr>
        <p:spPr bwMode="auto">
          <a:xfrm>
            <a:off x="6604000" y="517525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Ore 15:00</a:t>
            </a:r>
            <a:endParaRPr lang="en-GB" altLang="en-US" sz="2000" b="1">
              <a:latin typeface="Arial" panose="020B0604020202020204" pitchFamily="34" charset="0"/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363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P</a:t>
            </a:r>
            <a:r>
              <a:rPr lang="it-IT" altLang="en-US" sz="2000" b="1" baseline="-25000">
                <a:latin typeface="Arial" panose="020B0604020202020204" pitchFamily="34" charset="0"/>
              </a:rPr>
              <a:t>L </a:t>
            </a:r>
            <a:r>
              <a:rPr lang="it-IT" altLang="en-US" sz="2000">
                <a:latin typeface="Arial" panose="020B0604020202020204" pitchFamily="34" charset="0"/>
                <a:sym typeface="Symbol" panose="05050102010706020507" pitchFamily="18" charset="2"/>
              </a:rPr>
              <a:t></a:t>
            </a:r>
            <a:r>
              <a:rPr lang="it-IT" altLang="en-US" sz="2000" b="1">
                <a:latin typeface="Arial" panose="020B0604020202020204" pitchFamily="34" charset="0"/>
              </a:rPr>
              <a:t> 0.3 + 0.2 = 0.5 mg O</a:t>
            </a:r>
            <a:r>
              <a:rPr lang="it-IT" altLang="en-US" sz="2000" b="1" baseline="-25000">
                <a:latin typeface="Arial" panose="020B0604020202020204" pitchFamily="34" charset="0"/>
              </a:rPr>
              <a:t>2</a:t>
            </a:r>
            <a:r>
              <a:rPr lang="it-IT" altLang="en-US" sz="2000" b="1">
                <a:latin typeface="Arial" panose="020B0604020202020204" pitchFamily="34" charset="0"/>
              </a:rPr>
              <a:t> m</a:t>
            </a:r>
            <a:r>
              <a:rPr lang="it-IT" altLang="en-US" sz="2000" b="1" baseline="30000">
                <a:latin typeface="Arial" panose="020B0604020202020204" pitchFamily="34" charset="0"/>
              </a:rPr>
              <a:t>-3</a:t>
            </a:r>
            <a:endParaRPr lang="en-GB" altLang="en-US" sz="2000" b="1" baseline="30000">
              <a:latin typeface="Arial" panose="020B0604020202020204" pitchFamily="34" charset="0"/>
            </a:endParaRPr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7315200" y="4343400"/>
            <a:ext cx="1073150" cy="4572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400" b="1">
                <a:latin typeface="Arial" panose="020B0604020202020204" pitchFamily="34" charset="0"/>
              </a:rPr>
              <a:t>0.3 mg m</a:t>
            </a:r>
            <a:r>
              <a:rPr lang="it-IT" altLang="en-US" sz="1400" b="1" baseline="30000">
                <a:latin typeface="Arial" panose="020B0604020202020204" pitchFamily="34" charset="0"/>
              </a:rPr>
              <a:t>-3</a:t>
            </a:r>
            <a:endParaRPr lang="en-GB" altLang="en-US" sz="1400" b="1" baseline="30000">
              <a:latin typeface="Arial" panose="020B0604020202020204" pitchFamily="34" charset="0"/>
            </a:endParaRPr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>
            <a:off x="7315200" y="4149725"/>
            <a:ext cx="1073150" cy="304800"/>
          </a:xfrm>
          <a:prstGeom prst="can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0.2 mg m</a:t>
            </a:r>
            <a:r>
              <a:rPr lang="it-IT" altLang="en-US" sz="1400" b="1" baseline="30000">
                <a:solidFill>
                  <a:schemeClr val="bg1"/>
                </a:solidFill>
                <a:latin typeface="Arial" panose="020B0604020202020204" pitchFamily="34" charset="0"/>
              </a:rPr>
              <a:t>-3</a:t>
            </a:r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6407150" y="4214813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</a:rPr>
              <a:t>P</a:t>
            </a:r>
            <a:r>
              <a:rPr lang="it-IT" altLang="en-US" sz="2400" b="1" baseline="-25000">
                <a:latin typeface="Arial" panose="020B0604020202020204" pitchFamily="34" charset="0"/>
              </a:rPr>
              <a:t>L </a:t>
            </a:r>
            <a:r>
              <a:rPr lang="it-IT" altLang="en-US" sz="2400">
                <a:latin typeface="Arial" panose="020B0604020202020204" pitchFamily="34" charset="0"/>
                <a:sym typeface="Symbol" panose="05050102010706020507" pitchFamily="18" charset="2"/>
              </a:rPr>
              <a:t></a:t>
            </a:r>
            <a:endParaRPr lang="en-GB" altLang="en-US" sz="24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381000" y="6019800"/>
            <a:ext cx="5500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latin typeface="Arial" panose="020B0604020202020204" pitchFamily="34" charset="0"/>
              </a:rPr>
              <a:t>P</a:t>
            </a:r>
            <a:r>
              <a:rPr lang="it-IT" altLang="en-US" sz="2000" b="1" baseline="-25000">
                <a:latin typeface="Arial" panose="020B0604020202020204" pitchFamily="34" charset="0"/>
              </a:rPr>
              <a:t>L </a:t>
            </a:r>
            <a:r>
              <a:rPr lang="it-IT" altLang="en-US" sz="2000" b="1">
                <a:latin typeface="Arial" panose="020B0604020202020204" pitchFamily="34" charset="0"/>
              </a:rPr>
              <a:t>ora</a:t>
            </a:r>
            <a:r>
              <a:rPr lang="it-IT" altLang="en-US" sz="2000" b="1" baseline="30000">
                <a:latin typeface="Arial" panose="020B0604020202020204" pitchFamily="34" charset="0"/>
              </a:rPr>
              <a:t>-1</a:t>
            </a:r>
            <a:r>
              <a:rPr lang="it-IT" altLang="en-US" sz="2000" b="1">
                <a:latin typeface="Arial" panose="020B0604020202020204" pitchFamily="34" charset="0"/>
              </a:rPr>
              <a:t> </a:t>
            </a:r>
            <a:r>
              <a:rPr lang="it-IT" altLang="en-US" sz="2000">
                <a:latin typeface="Arial" panose="020B0604020202020204" pitchFamily="34" charset="0"/>
                <a:sym typeface="Symbol" panose="05050102010706020507" pitchFamily="18" charset="2"/>
              </a:rPr>
              <a:t></a:t>
            </a:r>
            <a:r>
              <a:rPr lang="it-IT" altLang="en-US" sz="2000" b="1">
                <a:latin typeface="Arial" panose="020B0604020202020204" pitchFamily="34" charset="0"/>
              </a:rPr>
              <a:t> (0.3 + 0.2)/6 = 0.083 mg O</a:t>
            </a:r>
            <a:r>
              <a:rPr lang="it-IT" altLang="en-US" sz="2000" b="1" baseline="-25000">
                <a:latin typeface="Arial" panose="020B0604020202020204" pitchFamily="34" charset="0"/>
              </a:rPr>
              <a:t>2</a:t>
            </a:r>
            <a:r>
              <a:rPr lang="it-IT" altLang="en-US" sz="2000" b="1">
                <a:latin typeface="Arial" panose="020B0604020202020204" pitchFamily="34" charset="0"/>
              </a:rPr>
              <a:t> m</a:t>
            </a:r>
            <a:r>
              <a:rPr lang="it-IT" altLang="en-US" sz="2000" b="1" baseline="30000">
                <a:latin typeface="Arial" panose="020B0604020202020204" pitchFamily="34" charset="0"/>
              </a:rPr>
              <a:t>-3 </a:t>
            </a:r>
            <a:r>
              <a:rPr lang="it-IT" altLang="en-US" sz="2000" b="1">
                <a:latin typeface="Arial" panose="020B0604020202020204" pitchFamily="34" charset="0"/>
              </a:rPr>
              <a:t>ora</a:t>
            </a:r>
            <a:r>
              <a:rPr lang="it-IT" altLang="en-US" sz="2000" b="1" baseline="30000">
                <a:latin typeface="Arial" panose="020B0604020202020204" pitchFamily="34" charset="0"/>
              </a:rPr>
              <a:t>-1</a:t>
            </a:r>
            <a:endParaRPr lang="en-GB" altLang="en-US" sz="2000" b="1" baseline="30000">
              <a:latin typeface="Arial" panose="020B0604020202020204" pitchFamily="34" charset="0"/>
            </a:endParaRPr>
          </a:p>
        </p:txBody>
      </p:sp>
      <p:sp>
        <p:nvSpPr>
          <p:cNvPr id="55330" name="AutoShape 34"/>
          <p:cNvSpPr>
            <a:spLocks noChangeArrowheads="1"/>
          </p:cNvSpPr>
          <p:nvPr/>
        </p:nvSpPr>
        <p:spPr bwMode="auto">
          <a:xfrm>
            <a:off x="5664200" y="4343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5339" name="Group 43"/>
          <p:cNvGrpSpPr>
            <a:grpSpLocks/>
          </p:cNvGrpSpPr>
          <p:nvPr/>
        </p:nvGrpSpPr>
        <p:grpSpPr bwMode="auto">
          <a:xfrm>
            <a:off x="381000" y="4267200"/>
            <a:ext cx="5060950" cy="457200"/>
            <a:chOff x="240" y="2688"/>
            <a:chExt cx="3188" cy="288"/>
          </a:xfrm>
        </p:grpSpPr>
        <p:sp>
          <p:nvSpPr>
            <p:cNvPr id="75812" name="Rectangle 30"/>
            <p:cNvSpPr>
              <a:spLocks noChangeArrowheads="1"/>
            </p:cNvSpPr>
            <p:nvPr/>
          </p:nvSpPr>
          <p:spPr bwMode="auto">
            <a:xfrm>
              <a:off x="240" y="2688"/>
              <a:ext cx="31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latin typeface="Arial" panose="020B0604020202020204" pitchFamily="34" charset="0"/>
                </a:rPr>
                <a:t>P</a:t>
              </a:r>
              <a:r>
                <a:rPr lang="it-IT" altLang="en-US" sz="2000" b="1" baseline="-25000">
                  <a:latin typeface="Arial" panose="020B0604020202020204" pitchFamily="34" charset="0"/>
                </a:rPr>
                <a:t>L </a:t>
              </a:r>
              <a:r>
                <a:rPr lang="it-IT" altLang="en-US" sz="2000" b="1">
                  <a:latin typeface="Arial" panose="020B0604020202020204" pitchFamily="34" charset="0"/>
                </a:rPr>
                <a:t>= (P</a:t>
              </a:r>
              <a:r>
                <a:rPr lang="it-IT" altLang="en-US" sz="2000" b="1" baseline="-25000">
                  <a:latin typeface="Arial" panose="020B0604020202020204" pitchFamily="34" charset="0"/>
                </a:rPr>
                <a:t>N </a:t>
              </a:r>
              <a:r>
                <a:rPr lang="it-IT" altLang="en-US" sz="2000" b="1">
                  <a:latin typeface="Arial" panose="020B0604020202020204" pitchFamily="34" charset="0"/>
                </a:rPr>
                <a:t>+ R)</a:t>
              </a:r>
              <a:r>
                <a:rPr lang="it-IT" altLang="en-US" sz="2000">
                  <a:latin typeface="Arial" panose="020B0604020202020204" pitchFamily="34" charset="0"/>
                </a:rPr>
                <a:t> </a:t>
              </a:r>
              <a:r>
                <a:rPr lang="it-IT" altLang="en-US" sz="2000">
                  <a:latin typeface="Arial" panose="020B0604020202020204" pitchFamily="34" charset="0"/>
                  <a:sym typeface="Symbol" panose="05050102010706020507" pitchFamily="18" charset="2"/>
                </a:rPr>
                <a:t> (</a:t>
              </a:r>
              <a:r>
                <a:rPr lang="it-IT" altLang="en-US" sz="2000" b="1">
                  <a:latin typeface="Symbol" panose="05050102010706020507" pitchFamily="18" charset="2"/>
                </a:rPr>
                <a:t>                      </a:t>
              </a:r>
              <a:r>
                <a:rPr lang="it-IT" altLang="en-US" sz="2000" b="1">
                  <a:latin typeface="Arial" panose="020B0604020202020204" pitchFamily="34" charset="0"/>
                </a:rPr>
                <a:t>+ </a:t>
              </a:r>
              <a:r>
                <a:rPr lang="it-IT" altLang="en-US" sz="2000" b="1">
                  <a:latin typeface="Symbol" panose="05050102010706020507" pitchFamily="18" charset="2"/>
                </a:rPr>
                <a:t>                     </a:t>
              </a:r>
              <a:r>
                <a:rPr lang="it-IT" altLang="en-US" sz="2000" b="1">
                  <a:latin typeface="Arial" panose="020B0604020202020204" pitchFamily="34" charset="0"/>
                </a:rPr>
                <a:t>)</a:t>
              </a:r>
              <a:endParaRPr lang="en-GB" altLang="en-US" sz="2000" b="1">
                <a:latin typeface="Arial" panose="020B0604020202020204" pitchFamily="34" charset="0"/>
              </a:endParaRPr>
            </a:p>
          </p:txBody>
        </p:sp>
        <p:sp>
          <p:nvSpPr>
            <p:cNvPr id="75813" name="AutoShape 35"/>
            <p:cNvSpPr>
              <a:spLocks noChangeArrowheads="1"/>
            </p:cNvSpPr>
            <p:nvPr/>
          </p:nvSpPr>
          <p:spPr bwMode="auto">
            <a:xfrm>
              <a:off x="1536" y="2688"/>
              <a:ext cx="676" cy="288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400" b="1">
                  <a:latin typeface="Arial" panose="020B0604020202020204" pitchFamily="34" charset="0"/>
                </a:rPr>
                <a:t>0.3 mg m</a:t>
              </a:r>
              <a:r>
                <a:rPr lang="it-IT" altLang="en-US" sz="1400" b="1" baseline="30000">
                  <a:latin typeface="Arial" panose="020B0604020202020204" pitchFamily="34" charset="0"/>
                </a:rPr>
                <a:t>-3</a:t>
              </a:r>
              <a:endParaRPr lang="en-GB" altLang="en-US" sz="1400" b="1" baseline="30000">
                <a:latin typeface="Arial" panose="020B0604020202020204" pitchFamily="34" charset="0"/>
              </a:endParaRPr>
            </a:p>
          </p:txBody>
        </p:sp>
        <p:sp>
          <p:nvSpPr>
            <p:cNvPr id="75814" name="AutoShape 36"/>
            <p:cNvSpPr>
              <a:spLocks noChangeArrowheads="1"/>
            </p:cNvSpPr>
            <p:nvPr/>
          </p:nvSpPr>
          <p:spPr bwMode="auto">
            <a:xfrm>
              <a:off x="2544" y="2736"/>
              <a:ext cx="676" cy="192"/>
            </a:xfrm>
            <a:prstGeom prst="can">
              <a:avLst>
                <a:gd name="adj" fmla="val 25000"/>
              </a:avLst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0.2 mg m</a:t>
              </a:r>
              <a:r>
                <a:rPr lang="it-IT" altLang="en-US" sz="14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-3</a:t>
              </a:r>
              <a:endParaRPr lang="en-GB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6629400" y="990600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8229600" y="1447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 rot="5400000">
            <a:off x="9421812" y="1017588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</a:rPr>
              <a:t>P</a:t>
            </a:r>
            <a:r>
              <a:rPr lang="it-IT" altLang="en-US" sz="2400" b="1" baseline="-25000">
                <a:latin typeface="Arial" panose="020B0604020202020204" pitchFamily="34" charset="0"/>
              </a:rPr>
              <a:t>L</a:t>
            </a:r>
            <a:endParaRPr lang="en-GB" altLang="en-US" sz="24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 rot="5400000">
            <a:off x="3787775" y="1622425"/>
            <a:ext cx="868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</a:rPr>
              <a:t>R </a:t>
            </a:r>
            <a:r>
              <a:rPr lang="en-GB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 rot="-5400000">
            <a:off x="672307" y="1537493"/>
            <a:ext cx="85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Arial" panose="020B0604020202020204" pitchFamily="34" charset="0"/>
              </a:rPr>
              <a:t>P </a:t>
            </a:r>
            <a:r>
              <a:rPr lang="en-GB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</a:p>
        </p:txBody>
      </p:sp>
      <p:grpSp>
        <p:nvGrpSpPr>
          <p:cNvPr id="55346" name="Group 50"/>
          <p:cNvGrpSpPr>
            <a:grpSpLocks/>
          </p:cNvGrpSpPr>
          <p:nvPr/>
        </p:nvGrpSpPr>
        <p:grpSpPr bwMode="auto">
          <a:xfrm>
            <a:off x="1143000" y="3124200"/>
            <a:ext cx="3130550" cy="466725"/>
            <a:chOff x="864" y="2016"/>
            <a:chExt cx="1972" cy="294"/>
          </a:xfrm>
        </p:grpSpPr>
        <p:sp>
          <p:nvSpPr>
            <p:cNvPr id="75809" name="AutoShape 22"/>
            <p:cNvSpPr>
              <a:spLocks noChangeArrowheads="1"/>
            </p:cNvSpPr>
            <p:nvPr/>
          </p:nvSpPr>
          <p:spPr bwMode="auto">
            <a:xfrm>
              <a:off x="2160" y="2016"/>
              <a:ext cx="676" cy="288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400" b="1">
                  <a:latin typeface="Arial" panose="020B0604020202020204" pitchFamily="34" charset="0"/>
                </a:rPr>
                <a:t>0.3 mg m</a:t>
              </a:r>
              <a:r>
                <a:rPr lang="it-IT" altLang="en-US" sz="1400" b="1" baseline="30000">
                  <a:latin typeface="Arial" panose="020B0604020202020204" pitchFamily="34" charset="0"/>
                </a:rPr>
                <a:t>-3</a:t>
              </a:r>
              <a:endParaRPr lang="en-GB" altLang="en-US" sz="1400" b="1" baseline="30000">
                <a:latin typeface="Arial" panose="020B0604020202020204" pitchFamily="34" charset="0"/>
              </a:endParaRPr>
            </a:p>
          </p:txBody>
        </p:sp>
        <p:sp>
          <p:nvSpPr>
            <p:cNvPr id="75810" name="Rectangle 27"/>
            <p:cNvSpPr>
              <a:spLocks noChangeArrowheads="1"/>
            </p:cNvSpPr>
            <p:nvPr/>
          </p:nvSpPr>
          <p:spPr bwMode="auto">
            <a:xfrm>
              <a:off x="864" y="2016"/>
              <a:ext cx="12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400" b="1">
                  <a:latin typeface="Arial" panose="020B0604020202020204" pitchFamily="34" charset="0"/>
                </a:rPr>
                <a:t>P</a:t>
              </a:r>
              <a:r>
                <a:rPr lang="it-IT" altLang="en-US" sz="2400" b="1" baseline="-25000">
                  <a:latin typeface="Arial" panose="020B0604020202020204" pitchFamily="34" charset="0"/>
                </a:rPr>
                <a:t>N </a:t>
              </a:r>
              <a:r>
                <a:rPr lang="it-IT" altLang="en-US" sz="2400">
                  <a:latin typeface="Arial" panose="020B0604020202020204" pitchFamily="34" charset="0"/>
                  <a:sym typeface="Symbol" panose="05050102010706020507" pitchFamily="18" charset="2"/>
                </a:rPr>
                <a:t>            </a:t>
              </a:r>
              <a:r>
                <a:rPr lang="it-IT" altLang="en-US" sz="2400" b="1">
                  <a:latin typeface="Arial" panose="020B0604020202020204" pitchFamily="34" charset="0"/>
                  <a:sym typeface="Symbol" panose="05050102010706020507" pitchFamily="18" charset="2"/>
                </a:rPr>
                <a:t>=</a:t>
              </a:r>
              <a:endParaRPr lang="en-GB" altLang="en-US" sz="2400" b="1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5811" name="Rectangle 46"/>
            <p:cNvSpPr>
              <a:spLocks noChangeArrowheads="1"/>
            </p:cNvSpPr>
            <p:nvPr/>
          </p:nvSpPr>
          <p:spPr bwMode="auto">
            <a:xfrm>
              <a:off x="1416" y="2016"/>
              <a:ext cx="460" cy="2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400" b="1">
                  <a:latin typeface="Symbol" panose="05050102010706020507" pitchFamily="18" charset="2"/>
                  <a:sym typeface="Symbol" panose="05050102010706020507" pitchFamily="18" charset="2"/>
                </a:rPr>
                <a:t>D</a:t>
              </a:r>
              <a:r>
                <a:rPr lang="it-IT" altLang="en-US" sz="2400" b="1">
                  <a:latin typeface="Arial" panose="020B0604020202020204" pitchFamily="34" charset="0"/>
                  <a:sym typeface="Symbol" panose="05050102010706020507" pitchFamily="18" charset="2"/>
                </a:rPr>
                <a:t>O</a:t>
              </a:r>
              <a:r>
                <a:rPr lang="it-IT" altLang="en-US" sz="2400" b="1" baseline="-25000"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en-GB" altLang="en-US" sz="2400" b="1" baseline="-2500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55345" name="Group 49"/>
          <p:cNvGrpSpPr>
            <a:grpSpLocks/>
          </p:cNvGrpSpPr>
          <p:nvPr/>
        </p:nvGrpSpPr>
        <p:grpSpPr bwMode="auto">
          <a:xfrm>
            <a:off x="5943600" y="3124200"/>
            <a:ext cx="3054350" cy="466725"/>
            <a:chOff x="3216" y="2016"/>
            <a:chExt cx="1924" cy="294"/>
          </a:xfrm>
        </p:grpSpPr>
        <p:sp>
          <p:nvSpPr>
            <p:cNvPr id="75806" name="AutoShape 23"/>
            <p:cNvSpPr>
              <a:spLocks noChangeArrowheads="1"/>
            </p:cNvSpPr>
            <p:nvPr/>
          </p:nvSpPr>
          <p:spPr bwMode="auto">
            <a:xfrm>
              <a:off x="4464" y="2064"/>
              <a:ext cx="676" cy="192"/>
            </a:xfrm>
            <a:prstGeom prst="can">
              <a:avLst>
                <a:gd name="adj" fmla="val 25000"/>
              </a:avLst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0.2 mg m</a:t>
              </a:r>
              <a:r>
                <a:rPr lang="it-IT" altLang="en-US" sz="14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-3</a:t>
              </a:r>
              <a:endParaRPr lang="en-GB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75807" name="Rectangle 47"/>
            <p:cNvSpPr>
              <a:spLocks noChangeArrowheads="1"/>
            </p:cNvSpPr>
            <p:nvPr/>
          </p:nvSpPr>
          <p:spPr bwMode="auto">
            <a:xfrm>
              <a:off x="3216" y="2016"/>
              <a:ext cx="11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400" b="1">
                  <a:latin typeface="Arial" panose="020B0604020202020204" pitchFamily="34" charset="0"/>
                </a:rPr>
                <a:t>R</a:t>
              </a:r>
              <a:r>
                <a:rPr lang="it-IT" altLang="en-US" sz="2400" b="1" baseline="-25000">
                  <a:latin typeface="Arial" panose="020B0604020202020204" pitchFamily="34" charset="0"/>
                </a:rPr>
                <a:t> </a:t>
              </a:r>
              <a:r>
                <a:rPr lang="it-IT" altLang="en-US" sz="2400">
                  <a:latin typeface="Arial" panose="020B0604020202020204" pitchFamily="34" charset="0"/>
                  <a:sym typeface="Symbol" panose="05050102010706020507" pitchFamily="18" charset="2"/>
                </a:rPr>
                <a:t>            </a:t>
              </a:r>
              <a:r>
                <a:rPr lang="it-IT" altLang="en-US" sz="2400" b="1">
                  <a:latin typeface="Arial" panose="020B0604020202020204" pitchFamily="34" charset="0"/>
                  <a:sym typeface="Symbol" panose="05050102010706020507" pitchFamily="18" charset="2"/>
                </a:rPr>
                <a:t>=</a:t>
              </a:r>
              <a:endParaRPr lang="en-GB" altLang="en-US" sz="2400" b="1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5808" name="Rectangle 48"/>
            <p:cNvSpPr>
              <a:spLocks noChangeArrowheads="1"/>
            </p:cNvSpPr>
            <p:nvPr/>
          </p:nvSpPr>
          <p:spPr bwMode="auto">
            <a:xfrm>
              <a:off x="3648" y="2016"/>
              <a:ext cx="460" cy="29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400" b="1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D</a:t>
              </a:r>
              <a:r>
                <a:rPr lang="it-IT" altLang="en-US" sz="2400" b="1">
                  <a:solidFill>
                    <a:schemeClr val="bg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O</a:t>
              </a:r>
              <a:r>
                <a:rPr lang="it-IT" altLang="en-US" sz="2400" b="1" baseline="-25000">
                  <a:solidFill>
                    <a:schemeClr val="bg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en-GB" altLang="en-US" sz="2400" b="1" baseline="-250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55353" name="Group 57"/>
          <p:cNvGrpSpPr>
            <a:grpSpLocks/>
          </p:cNvGrpSpPr>
          <p:nvPr/>
        </p:nvGrpSpPr>
        <p:grpSpPr bwMode="auto">
          <a:xfrm>
            <a:off x="5638800" y="990600"/>
            <a:ext cx="3643313" cy="868363"/>
            <a:chOff x="3552" y="624"/>
            <a:chExt cx="2295" cy="547"/>
          </a:xfrm>
        </p:grpSpPr>
        <p:sp>
          <p:nvSpPr>
            <p:cNvPr id="75802" name="AutoShape 52"/>
            <p:cNvSpPr>
              <a:spLocks noChangeArrowheads="1"/>
            </p:cNvSpPr>
            <p:nvPr/>
          </p:nvSpPr>
          <p:spPr bwMode="auto">
            <a:xfrm>
              <a:off x="4835" y="816"/>
              <a:ext cx="676" cy="288"/>
            </a:xfrm>
            <a:prstGeom prst="can">
              <a:avLst>
                <a:gd name="adj" fmla="val 50000"/>
              </a:avLst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0.2 mg m</a:t>
              </a:r>
              <a:r>
                <a:rPr lang="it-IT" altLang="en-US" sz="12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-3</a:t>
              </a:r>
              <a:endParaRPr lang="en-GB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5803" name="AutoShape 51"/>
            <p:cNvSpPr>
              <a:spLocks noChangeArrowheads="1"/>
            </p:cNvSpPr>
            <p:nvPr/>
          </p:nvSpPr>
          <p:spPr bwMode="auto">
            <a:xfrm>
              <a:off x="3849" y="624"/>
              <a:ext cx="676" cy="336"/>
            </a:xfrm>
            <a:prstGeom prst="can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200" b="1">
                  <a:latin typeface="Arial" panose="020B0604020202020204" pitchFamily="34" charset="0"/>
                </a:rPr>
                <a:t>0.3 mg m</a:t>
              </a:r>
              <a:r>
                <a:rPr lang="it-IT" altLang="en-US" sz="1200" b="1" baseline="30000">
                  <a:latin typeface="Arial" panose="020B0604020202020204" pitchFamily="34" charset="0"/>
                </a:rPr>
                <a:t>-3</a:t>
              </a:r>
              <a:endParaRPr lang="en-GB" altLang="en-US" sz="1200" b="1" baseline="30000">
                <a:latin typeface="Arial" panose="020B0604020202020204" pitchFamily="34" charset="0"/>
              </a:endParaRPr>
            </a:p>
          </p:txBody>
        </p:sp>
        <p:sp>
          <p:nvSpPr>
            <p:cNvPr id="75804" name="Rectangle 55"/>
            <p:cNvSpPr>
              <a:spLocks noChangeArrowheads="1"/>
            </p:cNvSpPr>
            <p:nvPr/>
          </p:nvSpPr>
          <p:spPr bwMode="auto">
            <a:xfrm rot="5400000">
              <a:off x="5506" y="830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Arial" panose="020B0604020202020204" pitchFamily="34" charset="0"/>
                  <a:sym typeface="Wingdings" panose="05000000000000000000" pitchFamily="2" charset="2"/>
                </a:rPr>
                <a:t></a:t>
              </a:r>
            </a:p>
          </p:txBody>
        </p:sp>
        <p:sp>
          <p:nvSpPr>
            <p:cNvPr id="75805" name="Rectangle 56"/>
            <p:cNvSpPr>
              <a:spLocks noChangeArrowheads="1"/>
            </p:cNvSpPr>
            <p:nvPr/>
          </p:nvSpPr>
          <p:spPr bwMode="auto">
            <a:xfrm rot="-5400000">
              <a:off x="3538" y="638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Arial" panose="020B0604020202020204" pitchFamily="34" charset="0"/>
                  <a:sym typeface="Wingdings" panose="05000000000000000000" pitchFamily="2" charset="2"/>
                </a:rPr>
                <a:t></a:t>
              </a:r>
            </a:p>
          </p:txBody>
        </p:sp>
      </p:grpSp>
      <p:sp>
        <p:nvSpPr>
          <p:cNvPr id="55349" name="Line 53"/>
          <p:cNvSpPr>
            <a:spLocks noChangeShapeType="1"/>
          </p:cNvSpPr>
          <p:nvPr/>
        </p:nvSpPr>
        <p:spPr bwMode="auto">
          <a:xfrm>
            <a:off x="1828800" y="1524000"/>
            <a:ext cx="6400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 autoUpdateAnimBg="0"/>
      <p:bldP spid="55320" grpId="0" animBg="1" autoUpdateAnimBg="0"/>
      <p:bldP spid="55321" grpId="0" animBg="1" autoUpdateAnimBg="0"/>
      <p:bldP spid="55322" grpId="0" autoUpdateAnimBg="0"/>
      <p:bldP spid="55327" grpId="0" autoUpdateAnimBg="0"/>
      <p:bldP spid="55330" grpId="0" animBg="1"/>
      <p:bldP spid="55333" grpId="0" animBg="1"/>
      <p:bldP spid="55334" grpId="0" animBg="1"/>
      <p:bldP spid="55335" grpId="0" autoUpdateAnimBg="0"/>
      <p:bldP spid="55340" grpId="0" autoUpdateAnimBg="0"/>
      <p:bldP spid="55341" grpId="0" autoUpdateAnimBg="0"/>
      <p:bldP spid="553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057400" y="12954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6CO</a:t>
            </a:r>
            <a:r>
              <a:rPr lang="en-GB" altLang="en-US" sz="2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+ 6H</a:t>
            </a:r>
            <a:r>
              <a:rPr lang="en-GB" altLang="en-US" sz="2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O </a:t>
            </a:r>
            <a:r>
              <a:rPr lang="en-GB" altLang="en-US" sz="2800" b="1"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C</a:t>
            </a:r>
            <a:r>
              <a:rPr lang="en-GB" altLang="en-US" sz="2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GB" altLang="en-US" sz="2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12</a:t>
            </a:r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O</a:t>
            </a:r>
            <a:r>
              <a:rPr lang="en-GB" altLang="en-US" sz="2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+ 6O</a:t>
            </a:r>
            <a:r>
              <a:rPr lang="en-GB" altLang="en-US" sz="2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00200" y="5029200"/>
            <a:ext cx="671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 mg O</a:t>
            </a:r>
            <a:r>
              <a:rPr lang="it-IT" altLang="en-US" sz="2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m</a:t>
            </a:r>
            <a:r>
              <a:rPr lang="it-IT" altLang="en-US" sz="2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-3 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ora</a:t>
            </a:r>
            <a:r>
              <a:rPr lang="it-IT" altLang="en-US" sz="2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it-IT" altLang="en-US" sz="2800" b="1" baseline="30000">
                <a:latin typeface="Arial" panose="020B0604020202020204" pitchFamily="34" charset="0"/>
              </a:rPr>
              <a:t> </a:t>
            </a:r>
            <a:r>
              <a:rPr lang="it-IT" altLang="en-US" sz="2800" b="1">
                <a:latin typeface="Arial" panose="020B0604020202020204" pitchFamily="34" charset="0"/>
              </a:rPr>
              <a:t>= 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0.375 mg C m</a:t>
            </a:r>
            <a:r>
              <a:rPr lang="it-IT" altLang="en-US" sz="2800" b="1" baseline="30000">
                <a:solidFill>
                  <a:srgbClr val="009900"/>
                </a:solidFill>
                <a:latin typeface="Arial" panose="020B0604020202020204" pitchFamily="34" charset="0"/>
              </a:rPr>
              <a:t>-3 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ora</a:t>
            </a:r>
            <a:r>
              <a:rPr lang="it-IT" altLang="en-US" sz="2800" b="1" baseline="30000">
                <a:solidFill>
                  <a:srgbClr val="009900"/>
                </a:solidFill>
                <a:latin typeface="Arial" panose="020B0604020202020204" pitchFamily="34" charset="0"/>
              </a:rPr>
              <a:t>-1</a:t>
            </a:r>
            <a:endParaRPr lang="en-GB" altLang="en-US" sz="2800" b="1" baseline="300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948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latin typeface="Arial" panose="020B0604020202020204" pitchFamily="34" charset="0"/>
              </a:rPr>
              <a:t>P</a:t>
            </a:r>
            <a:r>
              <a:rPr lang="it-IT" altLang="en-US" sz="2800" b="1" baseline="-25000">
                <a:latin typeface="Arial" panose="020B0604020202020204" pitchFamily="34" charset="0"/>
              </a:rPr>
              <a:t>L </a:t>
            </a:r>
            <a:r>
              <a:rPr lang="it-IT" altLang="en-US" sz="2800" b="1">
                <a:latin typeface="Arial" panose="020B0604020202020204" pitchFamily="34" charset="0"/>
              </a:rPr>
              <a:t>= 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0.083 mg O</a:t>
            </a:r>
            <a:r>
              <a:rPr lang="it-IT" altLang="en-US" sz="2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m</a:t>
            </a:r>
            <a:r>
              <a:rPr lang="it-IT" altLang="en-US" sz="2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-3 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ora</a:t>
            </a:r>
            <a:r>
              <a:rPr lang="it-IT" altLang="en-US" sz="2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it-IT" altLang="en-US" sz="2800" b="1">
                <a:latin typeface="Arial" panose="020B0604020202020204" pitchFamily="34" charset="0"/>
              </a:rPr>
              <a:t> x 0.375 = 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0.031 mg C m</a:t>
            </a:r>
            <a:r>
              <a:rPr lang="it-IT" altLang="en-US" sz="2800" b="1" baseline="30000">
                <a:solidFill>
                  <a:srgbClr val="009900"/>
                </a:solidFill>
                <a:latin typeface="Arial" panose="020B0604020202020204" pitchFamily="34" charset="0"/>
              </a:rPr>
              <a:t>-3 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ora</a:t>
            </a:r>
            <a:r>
              <a:rPr lang="it-IT" altLang="en-US" sz="2800" b="1" baseline="30000">
                <a:solidFill>
                  <a:srgbClr val="009900"/>
                </a:solidFill>
                <a:latin typeface="Arial" panose="020B0604020202020204" pitchFamily="34" charset="0"/>
              </a:rPr>
              <a:t>-1</a:t>
            </a:r>
            <a:endParaRPr lang="en-GB" altLang="en-US" sz="2800" b="1" baseline="300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1143000" y="228600"/>
            <a:ext cx="7691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latin typeface="Arial" panose="020B0604020202020204" pitchFamily="34" charset="0"/>
              </a:rPr>
              <a:t>P</a:t>
            </a:r>
            <a:r>
              <a:rPr lang="it-IT" altLang="en-US" sz="2800" b="1" baseline="-25000">
                <a:latin typeface="Arial" panose="020B0604020202020204" pitchFamily="34" charset="0"/>
              </a:rPr>
              <a:t>L </a:t>
            </a:r>
            <a:r>
              <a:rPr lang="it-IT" altLang="en-US" sz="2800" b="1">
                <a:latin typeface="Arial" panose="020B0604020202020204" pitchFamily="34" charset="0"/>
              </a:rPr>
              <a:t>ora</a:t>
            </a:r>
            <a:r>
              <a:rPr lang="it-IT" altLang="en-US" sz="2800" b="1" baseline="30000">
                <a:latin typeface="Arial" panose="020B0604020202020204" pitchFamily="34" charset="0"/>
              </a:rPr>
              <a:t>-1</a:t>
            </a:r>
            <a:r>
              <a:rPr lang="it-IT" altLang="en-US" sz="2800" b="1">
                <a:latin typeface="Arial" panose="020B0604020202020204" pitchFamily="34" charset="0"/>
              </a:rPr>
              <a:t> </a:t>
            </a:r>
            <a:r>
              <a:rPr lang="it-IT" altLang="en-US" sz="2800">
                <a:latin typeface="Arial" panose="020B0604020202020204" pitchFamily="34" charset="0"/>
                <a:sym typeface="Symbol" panose="05050102010706020507" pitchFamily="18" charset="2"/>
              </a:rPr>
              <a:t></a:t>
            </a:r>
            <a:r>
              <a:rPr lang="it-IT" altLang="en-US" sz="2800" b="1">
                <a:latin typeface="Arial" panose="020B0604020202020204" pitchFamily="34" charset="0"/>
              </a:rPr>
              <a:t> (0.3 + 0.2)/6 = 0.083 mg O</a:t>
            </a:r>
            <a:r>
              <a:rPr lang="it-IT" altLang="en-US" sz="2800" b="1" baseline="-25000">
                <a:latin typeface="Arial" panose="020B0604020202020204" pitchFamily="34" charset="0"/>
              </a:rPr>
              <a:t>2</a:t>
            </a:r>
            <a:r>
              <a:rPr lang="it-IT" altLang="en-US" sz="2800" b="1">
                <a:latin typeface="Arial" panose="020B0604020202020204" pitchFamily="34" charset="0"/>
              </a:rPr>
              <a:t> m</a:t>
            </a:r>
            <a:r>
              <a:rPr lang="it-IT" altLang="en-US" sz="2800" b="1" baseline="30000">
                <a:latin typeface="Arial" panose="020B0604020202020204" pitchFamily="34" charset="0"/>
              </a:rPr>
              <a:t>-3 </a:t>
            </a:r>
            <a:r>
              <a:rPr lang="it-IT" altLang="en-US" sz="2800" b="1">
                <a:latin typeface="Arial" panose="020B0604020202020204" pitchFamily="34" charset="0"/>
              </a:rPr>
              <a:t>ora</a:t>
            </a:r>
            <a:r>
              <a:rPr lang="it-IT" altLang="en-US" sz="2800" b="1" baseline="30000">
                <a:latin typeface="Arial" panose="020B0604020202020204" pitchFamily="34" charset="0"/>
              </a:rPr>
              <a:t>-1</a:t>
            </a:r>
            <a:endParaRPr lang="en-GB" altLang="en-US" sz="2800" b="1" baseline="30000">
              <a:latin typeface="Arial" panose="020B0604020202020204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2085975" y="1295400"/>
            <a:ext cx="533400" cy="53340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8388" name="Group 20"/>
          <p:cNvGrpSpPr>
            <a:grpSpLocks/>
          </p:cNvGrpSpPr>
          <p:nvPr/>
        </p:nvGrpSpPr>
        <p:grpSpPr bwMode="auto">
          <a:xfrm>
            <a:off x="533400" y="2514600"/>
            <a:ext cx="2874963" cy="1054100"/>
            <a:chOff x="4368" y="1743"/>
            <a:chExt cx="1811" cy="664"/>
          </a:xfrm>
        </p:grpSpPr>
        <p:sp>
          <p:nvSpPr>
            <p:cNvPr id="76821" name="Rectangle 13"/>
            <p:cNvSpPr>
              <a:spLocks noChangeArrowheads="1"/>
            </p:cNvSpPr>
            <p:nvPr/>
          </p:nvSpPr>
          <p:spPr bwMode="auto">
            <a:xfrm>
              <a:off x="4368" y="1743"/>
              <a:ext cx="17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800" b="1">
                  <a:latin typeface="Arial" panose="020B0604020202020204" pitchFamily="34" charset="0"/>
                </a:rPr>
                <a:t>C</a:t>
              </a:r>
              <a:r>
                <a:rPr lang="en-GB" altLang="en-US" sz="2800" b="1">
                  <a:latin typeface="Arial" panose="020B0604020202020204" pitchFamily="34" charset="0"/>
                </a:rPr>
                <a:t> </a:t>
              </a:r>
              <a:r>
                <a:rPr lang="en-GB" altLang="en-US" sz="2800" b="1">
                  <a:latin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en-GB" altLang="en-US" sz="2800" b="1">
                  <a:latin typeface="Arial" panose="020B0604020202020204" pitchFamily="34" charset="0"/>
                </a:rPr>
                <a:t> </a:t>
              </a:r>
              <a:r>
                <a:rPr lang="en-GB" altLang="en-US" sz="2800" b="1">
                  <a:solidFill>
                    <a:srgbClr val="009900"/>
                  </a:solidFill>
                  <a:latin typeface="Arial" panose="020B0604020202020204" pitchFamily="34" charset="0"/>
                </a:rPr>
                <a:t>1</a:t>
              </a:r>
              <a:r>
                <a:rPr lang="it-IT" altLang="en-US" sz="2800" b="1">
                  <a:solidFill>
                    <a:srgbClr val="009900"/>
                  </a:solidFill>
                  <a:latin typeface="Arial" panose="020B0604020202020204" pitchFamily="34" charset="0"/>
                </a:rPr>
                <a:t>2 </a:t>
              </a:r>
              <a:r>
                <a:rPr lang="en-GB" altLang="en-US" sz="2800" b="1">
                  <a:solidFill>
                    <a:srgbClr val="009900"/>
                  </a:solidFill>
                  <a:latin typeface="Arial" panose="020B0604020202020204" pitchFamily="34" charset="0"/>
                </a:rPr>
                <a:t>g</a:t>
              </a:r>
              <a:r>
                <a:rPr lang="it-IT" altLang="en-US" sz="2800" b="1">
                  <a:solidFill>
                    <a:srgbClr val="009900"/>
                  </a:solidFill>
                  <a:latin typeface="Arial" panose="020B0604020202020204" pitchFamily="34" charset="0"/>
                </a:rPr>
                <a:t> / </a:t>
              </a:r>
              <a:r>
                <a:rPr lang="en-GB" altLang="en-US" sz="2800" b="1">
                  <a:solidFill>
                    <a:srgbClr val="009900"/>
                  </a:solidFill>
                  <a:latin typeface="Arial" panose="020B0604020202020204" pitchFamily="34" charset="0"/>
                </a:rPr>
                <a:t>mole</a:t>
              </a:r>
            </a:p>
          </p:txBody>
        </p:sp>
        <p:sp>
          <p:nvSpPr>
            <p:cNvPr id="76822" name="Rectangle 14"/>
            <p:cNvSpPr>
              <a:spLocks noChangeArrowheads="1"/>
            </p:cNvSpPr>
            <p:nvPr/>
          </p:nvSpPr>
          <p:spPr bwMode="auto">
            <a:xfrm>
              <a:off x="4368" y="2080"/>
              <a:ext cx="18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latin typeface="Arial" panose="020B0604020202020204" pitchFamily="34" charset="0"/>
                </a:rPr>
                <a:t>O </a:t>
              </a:r>
              <a:r>
                <a:rPr lang="en-GB" altLang="en-US" sz="2800" b="1">
                  <a:latin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en-GB" altLang="en-US" sz="2800" b="1">
                  <a:latin typeface="Arial" panose="020B0604020202020204" pitchFamily="34" charset="0"/>
                </a:rPr>
                <a:t> </a:t>
              </a:r>
              <a:r>
                <a:rPr lang="en-GB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16</a:t>
              </a:r>
              <a:r>
                <a:rPr lang="it-IT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g</a:t>
              </a:r>
              <a:r>
                <a:rPr lang="it-IT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/ </a:t>
              </a:r>
              <a:r>
                <a:rPr lang="en-GB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mole</a:t>
              </a:r>
            </a:p>
          </p:txBody>
        </p:sp>
      </p:grp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5105400" y="4038600"/>
            <a:ext cx="1382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</a:rPr>
              <a:t>=</a:t>
            </a:r>
            <a:r>
              <a:rPr lang="en-GB" altLang="en-US" sz="2800">
                <a:latin typeface="Arial" panose="020B0604020202020204" pitchFamily="34" charset="0"/>
              </a:rPr>
              <a:t> </a:t>
            </a:r>
            <a:r>
              <a:rPr lang="en-GB" altLang="en-US" sz="2800" b="1">
                <a:latin typeface="Arial" panose="020B0604020202020204" pitchFamily="34" charset="0"/>
              </a:rPr>
              <a:t>0.375</a:t>
            </a:r>
          </a:p>
        </p:txBody>
      </p: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2895600" y="3810000"/>
            <a:ext cx="2552700" cy="946150"/>
            <a:chOff x="480" y="1680"/>
            <a:chExt cx="1608" cy="596"/>
          </a:xfrm>
        </p:grpSpPr>
        <p:sp>
          <p:nvSpPr>
            <p:cNvPr id="76819" name="Rectangle 15"/>
            <p:cNvSpPr>
              <a:spLocks noChangeArrowheads="1"/>
            </p:cNvSpPr>
            <p:nvPr/>
          </p:nvSpPr>
          <p:spPr bwMode="auto">
            <a:xfrm>
              <a:off x="480" y="1680"/>
              <a:ext cx="160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9900"/>
                  </a:solidFill>
                  <a:latin typeface="Arial" panose="020B0604020202020204" pitchFamily="34" charset="0"/>
                </a:rPr>
                <a:t>72 g C</a:t>
              </a:r>
              <a:r>
                <a:rPr lang="it-IT" altLang="en-US" sz="2800" b="1">
                  <a:latin typeface="Arial" panose="020B0604020202020204" pitchFamily="34" charset="0"/>
                </a:rPr>
                <a:t/>
              </a:r>
              <a:br>
                <a:rPr lang="it-IT" altLang="en-US" sz="2800" b="1">
                  <a:latin typeface="Arial" panose="020B0604020202020204" pitchFamily="34" charset="0"/>
                </a:rPr>
              </a:br>
              <a:r>
                <a:rPr lang="en-GB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192 g O</a:t>
              </a:r>
              <a:endParaRPr lang="en-GB" altLang="en-US" sz="2800" b="1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20" name="Line 17"/>
            <p:cNvSpPr>
              <a:spLocks noChangeShapeType="1"/>
            </p:cNvSpPr>
            <p:nvPr/>
          </p:nvSpPr>
          <p:spPr bwMode="auto">
            <a:xfrm>
              <a:off x="720" y="199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4572000" y="2590800"/>
            <a:ext cx="495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800" b="1">
                <a:latin typeface="Arial" panose="020B0604020202020204" pitchFamily="34" charset="0"/>
              </a:rPr>
              <a:t>fissando 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6 </a:t>
            </a:r>
            <a:r>
              <a:rPr lang="it-IT" altLang="en-US" sz="2800">
                <a:solidFill>
                  <a:srgbClr val="009900"/>
                </a:solidFill>
                <a:latin typeface="Arial" panose="020B0604020202020204" pitchFamily="34" charset="0"/>
              </a:rPr>
              <a:t>x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 12</a:t>
            </a:r>
            <a:r>
              <a:rPr lang="en-GB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 g C</a:t>
            </a:r>
            <a:r>
              <a:rPr lang="it-IT" altLang="en-US" sz="2800" b="1">
                <a:latin typeface="Arial" panose="020B0604020202020204" pitchFamily="34" charset="0"/>
              </a:rPr>
              <a:t/>
            </a:r>
            <a:br>
              <a:rPr lang="it-IT" altLang="en-US" sz="2800" b="1">
                <a:latin typeface="Arial" panose="020B0604020202020204" pitchFamily="34" charset="0"/>
              </a:rPr>
            </a:br>
            <a:r>
              <a:rPr lang="it-IT" altLang="en-US" sz="2800" b="1">
                <a:latin typeface="Arial" panose="020B0604020202020204" pitchFamily="34" charset="0"/>
              </a:rPr>
              <a:t>si liberano 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6 </a:t>
            </a:r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2 </a:t>
            </a:r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</a:rPr>
              <a:t>x </a:t>
            </a:r>
            <a:r>
              <a:rPr lang="it-IT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GB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g O</a:t>
            </a:r>
            <a:endParaRPr lang="en-GB" altLang="en-US" sz="28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11" name="Rectangle 26"/>
          <p:cNvSpPr>
            <a:spLocks noChangeArrowheads="1"/>
          </p:cNvSpPr>
          <p:nvPr/>
        </p:nvSpPr>
        <p:spPr bwMode="auto">
          <a:xfrm>
            <a:off x="4495800" y="30480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12" name="Rectangle 27"/>
          <p:cNvSpPr>
            <a:spLocks noChangeArrowheads="1"/>
          </p:cNvSpPr>
          <p:nvPr/>
        </p:nvSpPr>
        <p:spPr bwMode="auto">
          <a:xfrm>
            <a:off x="4495800" y="259080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58396" name="AutoShape 28"/>
          <p:cNvCxnSpPr>
            <a:cxnSpLocks noChangeShapeType="1"/>
            <a:stCxn id="58399" idx="2"/>
            <a:endCxn id="76811" idx="1"/>
          </p:cNvCxnSpPr>
          <p:nvPr/>
        </p:nvCxnSpPr>
        <p:spPr bwMode="auto">
          <a:xfrm rot="5400000">
            <a:off x="5014912" y="1319213"/>
            <a:ext cx="1476375" cy="2514600"/>
          </a:xfrm>
          <a:prstGeom prst="bentConnector4">
            <a:avLst>
              <a:gd name="adj1" fmla="val 40644"/>
              <a:gd name="adj2" fmla="val 109093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6629400" y="1295400"/>
            <a:ext cx="7620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5181600" y="228600"/>
            <a:ext cx="21336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58403" name="AutoShape 35"/>
          <p:cNvCxnSpPr>
            <a:cxnSpLocks noChangeShapeType="1"/>
          </p:cNvCxnSpPr>
          <p:nvPr/>
        </p:nvCxnSpPr>
        <p:spPr bwMode="auto">
          <a:xfrm>
            <a:off x="3352800" y="2362200"/>
            <a:ext cx="1143000" cy="4953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04" name="AutoShape 36"/>
          <p:cNvCxnSpPr>
            <a:cxnSpLocks noChangeShapeType="1"/>
            <a:stCxn id="58379" idx="2"/>
          </p:cNvCxnSpPr>
          <p:nvPr/>
        </p:nvCxnSpPr>
        <p:spPr bwMode="auto">
          <a:xfrm rot="16200000" flipH="1">
            <a:off x="2705100" y="1485900"/>
            <a:ext cx="523875" cy="1228725"/>
          </a:xfrm>
          <a:prstGeom prst="bentConnector2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228600" y="5943600"/>
            <a:ext cx="944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latin typeface="Arial" panose="020B0604020202020204" pitchFamily="34" charset="0"/>
              </a:rPr>
              <a:t>P</a:t>
            </a:r>
            <a:r>
              <a:rPr lang="it-IT" altLang="en-US" sz="2800" b="1" baseline="-25000">
                <a:latin typeface="Arial" panose="020B0604020202020204" pitchFamily="34" charset="0"/>
              </a:rPr>
              <a:t>L </a:t>
            </a:r>
            <a:r>
              <a:rPr lang="it-IT" altLang="en-US" sz="2800" b="1">
                <a:latin typeface="Arial" panose="020B0604020202020204" pitchFamily="34" charset="0"/>
              </a:rPr>
              <a:t>= 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0.031 mg C m</a:t>
            </a:r>
            <a:r>
              <a:rPr lang="it-IT" altLang="en-US" sz="2800" b="1" baseline="30000">
                <a:solidFill>
                  <a:srgbClr val="009900"/>
                </a:solidFill>
                <a:latin typeface="Arial" panose="020B0604020202020204" pitchFamily="34" charset="0"/>
              </a:rPr>
              <a:t>-3 </a:t>
            </a:r>
            <a:r>
              <a:rPr lang="it-IT" altLang="en-US" sz="2800" b="1">
                <a:solidFill>
                  <a:srgbClr val="009900"/>
                </a:solidFill>
                <a:latin typeface="Arial" panose="020B0604020202020204" pitchFamily="34" charset="0"/>
              </a:rPr>
              <a:t>ora</a:t>
            </a:r>
            <a:r>
              <a:rPr lang="it-IT" altLang="en-US" sz="2800" b="1" baseline="30000">
                <a:solidFill>
                  <a:srgbClr val="009900"/>
                </a:solidFill>
                <a:latin typeface="Arial" panose="020B0604020202020204" pitchFamily="34" charset="0"/>
              </a:rPr>
              <a:t>-1</a:t>
            </a:r>
            <a:endParaRPr lang="en-GB" altLang="en-US" sz="2800" b="1" baseline="300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  <p:bldP spid="58375" grpId="0" autoUpdateAnimBg="0"/>
      <p:bldP spid="58379" grpId="0" animBg="1"/>
      <p:bldP spid="58384" grpId="0" autoUpdateAnimBg="0"/>
      <p:bldP spid="58391" grpId="0" autoUpdateAnimBg="0"/>
      <p:bldP spid="58399" grpId="0" animBg="1"/>
      <p:bldP spid="58400" grpId="0" animBg="1"/>
      <p:bldP spid="584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0-06Figure_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71600"/>
            <a:ext cx="5573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20-07Figure_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06813"/>
            <a:ext cx="51181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742950" y="260350"/>
            <a:ext cx="84201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Fattori di controllo in ecosistemi terrestri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11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6"/>
          <a:stretch>
            <a:fillRect/>
          </a:stretch>
        </p:blipFill>
        <p:spPr bwMode="auto">
          <a:xfrm>
            <a:off x="193675" y="1752600"/>
            <a:ext cx="94408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2575" y="4724400"/>
            <a:ext cx="9263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trend è ovunque decrescente: a) prateria e tundra;  b) Campi coltivati;  c) Laghi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742950" y="260350"/>
            <a:ext cx="84201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latitudine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come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fattore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controllo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-05Figure_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76400"/>
            <a:ext cx="9247187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Mappa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globale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produttività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primaria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-Table01_T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6388"/>
            <a:ext cx="7553325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08050" y="4495800"/>
            <a:ext cx="7924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57700" y="1524000"/>
            <a:ext cx="660400" cy="228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7700" y="3886200"/>
            <a:ext cx="660400" cy="228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801</Words>
  <Application>Microsoft Office PowerPoint</Application>
  <PresentationFormat>A4 Paper (210x297 mm)</PresentationFormat>
  <Paragraphs>125</Paragraphs>
  <Slides>57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Times New Roman</vt:lpstr>
      <vt:lpstr>Arial</vt:lpstr>
      <vt:lpstr>Calibri</vt:lpstr>
      <vt:lpstr>Symbol</vt:lpstr>
      <vt:lpstr>Wingdings</vt:lpstr>
      <vt:lpstr>Default Design</vt:lpstr>
      <vt:lpstr>Fattori che limitano la produzione primaria terrestre</vt:lpstr>
      <vt:lpstr>Fattori di controllo in ecosistemi terrestri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Mappa globale di produttività primaria</vt:lpstr>
      <vt:lpstr>PowerPoint Presentation</vt:lpstr>
      <vt:lpstr>PowerPoint Presentation</vt:lpstr>
      <vt:lpstr>PowerPoint Presentation</vt:lpstr>
      <vt:lpstr>PowerPoint Presentation</vt:lpstr>
      <vt:lpstr>Fattori che limitano la produzione primaria aquatica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Scardi</dc:creator>
  <cp:lastModifiedBy>ms</cp:lastModifiedBy>
  <cp:revision>22</cp:revision>
  <dcterms:created xsi:type="dcterms:W3CDTF">2004-05-03T20:22:45Z</dcterms:created>
  <dcterms:modified xsi:type="dcterms:W3CDTF">2023-01-05T15:37:19Z</dcterms:modified>
</cp:coreProperties>
</file>