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3" r:id="rId3"/>
    <p:sldId id="274" r:id="rId4"/>
    <p:sldId id="275" r:id="rId5"/>
    <p:sldId id="276" r:id="rId6"/>
    <p:sldId id="278" r:id="rId7"/>
    <p:sldId id="279" r:id="rId8"/>
    <p:sldId id="277" r:id="rId9"/>
    <p:sldId id="280" r:id="rId10"/>
    <p:sldId id="281" r:id="rId11"/>
    <p:sldId id="271" r:id="rId12"/>
    <p:sldId id="272" r:id="rId13"/>
    <p:sldId id="257" r:id="rId14"/>
    <p:sldId id="268" r:id="rId15"/>
    <p:sldId id="258" r:id="rId16"/>
    <p:sldId id="267" r:id="rId17"/>
    <p:sldId id="266" r:id="rId18"/>
    <p:sldId id="265" r:id="rId19"/>
    <p:sldId id="264" r:id="rId20"/>
    <p:sldId id="263" r:id="rId21"/>
    <p:sldId id="262" r:id="rId22"/>
    <p:sldId id="261" r:id="rId23"/>
    <p:sldId id="259" r:id="rId24"/>
    <p:sldId id="256" r:id="rId25"/>
    <p:sldId id="269" r:id="rId26"/>
    <p:sldId id="270" r:id="rId27"/>
    <p:sldId id="282" r:id="rId28"/>
    <p:sldId id="283" r:id="rId2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  <a:srgbClr val="FFFF00"/>
    <a:srgbClr val="DDDDDD"/>
    <a:srgbClr val="FFCC99"/>
    <a:srgbClr val="CCCC00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31" autoAdjust="0"/>
    <p:restoredTop sz="86323" autoAdjust="0"/>
  </p:normalViewPr>
  <p:slideViewPr>
    <p:cSldViewPr showGuides="1">
      <p:cViewPr varScale="1">
        <p:scale>
          <a:sx n="125" d="100"/>
          <a:sy n="125" d="100"/>
        </p:scale>
        <p:origin x="1872" y="77"/>
      </p:cViewPr>
      <p:guideLst>
        <p:guide orient="horz" pos="2160"/>
        <p:guide pos="15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E5BF2-28AC-442E-A664-3F51F55585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01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8BC22C-4B72-401E-90EF-119013B021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195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BA6CB-F262-4147-8C0B-0ABC3DF9F5E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121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48B12-850A-4004-89FD-2AC3F86F83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76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6E10D-FD58-4303-B825-E63721BA56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74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AAE6C-1021-441A-BC40-888A6ABF79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460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F3FC2-D735-447C-BC11-A5FC599B14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385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DA23A-F4D6-4385-B700-83833AFA91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566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73DC60-ABB2-4CAA-9D7E-BD249FAD0C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421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04F95A-8F88-44C4-A4AF-C52287114A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484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FF918-0A0C-4B99-A992-BF346CBEA4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95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45EC9B-8604-4564-B9B7-8BA57A2A170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79388" y="2130425"/>
            <a:ext cx="8856662" cy="1470025"/>
          </a:xfrm>
        </p:spPr>
        <p:txBody>
          <a:bodyPr/>
          <a:lstStyle/>
          <a:p>
            <a:pPr eaLnBrk="1" hangingPunct="1"/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Flussi di energia in Ecologia:</a:t>
            </a:r>
            <a:b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alcuni esempi</a:t>
            </a:r>
            <a:endParaRPr lang="it-IT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7620000" cy="534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657" name="Group 9"/>
          <p:cNvGrpSpPr>
            <a:grpSpLocks/>
          </p:cNvGrpSpPr>
          <p:nvPr/>
        </p:nvGrpSpPr>
        <p:grpSpPr bwMode="auto">
          <a:xfrm>
            <a:off x="990600" y="5410200"/>
            <a:ext cx="1524000" cy="1212850"/>
            <a:chOff x="624" y="3408"/>
            <a:chExt cx="960" cy="764"/>
          </a:xfrm>
        </p:grpSpPr>
        <p:sp>
          <p:nvSpPr>
            <p:cNvPr id="11272" name="Line 4"/>
            <p:cNvSpPr>
              <a:spLocks noChangeShapeType="1"/>
            </p:cNvSpPr>
            <p:nvPr/>
          </p:nvSpPr>
          <p:spPr bwMode="auto">
            <a:xfrm flipV="1">
              <a:off x="1344" y="3408"/>
              <a:ext cx="24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Text Box 3"/>
            <p:cNvSpPr txBox="1">
              <a:spLocks noChangeArrowheads="1"/>
            </p:cNvSpPr>
            <p:nvPr/>
          </p:nvSpPr>
          <p:spPr bwMode="auto">
            <a:xfrm>
              <a:off x="624" y="3744"/>
              <a:ext cx="720" cy="428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it-IT" altLang="en-US" sz="3600" b="1">
                  <a:latin typeface="Arial" panose="020B0604020202020204" pitchFamily="34" charset="0"/>
                </a:rPr>
                <a:t>Log</a:t>
              </a:r>
              <a:endParaRPr lang="en-GB" altLang="en-US" sz="3600" b="1">
                <a:latin typeface="Arial" panose="020B0604020202020204" pitchFamily="34" charset="0"/>
              </a:endParaRPr>
            </a:p>
          </p:txBody>
        </p:sp>
      </p:grp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752600" y="609600"/>
            <a:ext cx="5410200" cy="4648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4953000" y="1524000"/>
            <a:ext cx="2286000" cy="1600200"/>
            <a:chOff x="3120" y="960"/>
            <a:chExt cx="1440" cy="1008"/>
          </a:xfrm>
        </p:grpSpPr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3696" y="960"/>
              <a:ext cx="864" cy="428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3600">
                  <a:sym typeface="Symbol" panose="05050102010706020507" pitchFamily="18" charset="2"/>
                </a:rPr>
                <a:t></a:t>
              </a:r>
              <a:r>
                <a:rPr lang="it-IT" altLang="en-US" sz="3600">
                  <a:latin typeface="Arial" panose="020B0604020202020204" pitchFamily="34" charset="0"/>
                  <a:sym typeface="Symbol" panose="05050102010706020507" pitchFamily="18" charset="2"/>
                </a:rPr>
                <a:t>1/10</a:t>
              </a:r>
              <a:endParaRPr lang="en-GB" altLang="en-US" sz="3600">
                <a:latin typeface="Arial" panose="020B0604020202020204" pitchFamily="34" charset="0"/>
              </a:endParaRPr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H="1">
              <a:off x="3120" y="1392"/>
              <a:ext cx="576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produttori primari (vegetali)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consumatori primari (erbivori)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consumatori secondari (carnivori)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consumatori terziari (carnivori)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sz="1400" b="1">
              <a:latin typeface="Arial" panose="020B0604020202020204" pitchFamily="34" charset="0"/>
            </a:endParaRPr>
          </a:p>
        </p:txBody>
      </p:sp>
      <p:sp>
        <p:nvSpPr>
          <p:cNvPr id="12308" name="AutoShape 20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09" name="AutoShape 21"/>
          <p:cNvCxnSpPr>
            <a:cxnSpLocks noChangeShapeType="1"/>
            <a:stCxn id="12291" idx="0"/>
            <a:endCxn id="12305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0" name="AutoShape 22"/>
          <p:cNvCxnSpPr>
            <a:cxnSpLocks noChangeShapeType="1"/>
            <a:stCxn id="12295" idx="0"/>
            <a:endCxn id="12305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1" name="AutoShape 23"/>
          <p:cNvCxnSpPr>
            <a:cxnSpLocks noChangeShapeType="1"/>
            <a:stCxn id="12299" idx="0"/>
            <a:endCxn id="12305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2" name="AutoShape 24"/>
          <p:cNvCxnSpPr>
            <a:cxnSpLocks noChangeShapeType="1"/>
            <a:stCxn id="12303" idx="0"/>
            <a:endCxn id="12305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3" name="AutoShape 25"/>
          <p:cNvCxnSpPr>
            <a:cxnSpLocks noChangeShapeType="1"/>
            <a:stCxn id="12292" idx="0"/>
            <a:endCxn id="12306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4" name="AutoShape 26"/>
          <p:cNvCxnSpPr>
            <a:cxnSpLocks noChangeShapeType="1"/>
            <a:stCxn id="12296" idx="0"/>
            <a:endCxn id="12306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5" name="AutoShape 27"/>
          <p:cNvCxnSpPr>
            <a:cxnSpLocks noChangeShapeType="1"/>
            <a:stCxn id="12300" idx="0"/>
            <a:endCxn id="12306" idx="2"/>
          </p:cNvCxnSpPr>
          <p:nvPr/>
        </p:nvCxnSpPr>
        <p:spPr bwMode="auto">
          <a:xfrm rot="-5400000">
            <a:off x="6191250" y="400050"/>
            <a:ext cx="1828800" cy="2705100"/>
          </a:xfrm>
          <a:prstGeom prst="bentConnector3">
            <a:avLst>
              <a:gd name="adj1" fmla="val 2118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6" name="AutoShape 28"/>
          <p:cNvCxnSpPr>
            <a:cxnSpLocks noChangeShapeType="1"/>
            <a:stCxn id="12304" idx="0"/>
            <a:endCxn id="12306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7" name="AutoShape 29"/>
          <p:cNvCxnSpPr>
            <a:cxnSpLocks noChangeShapeType="1"/>
            <a:stCxn id="12293" idx="0"/>
            <a:endCxn id="12294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8" name="AutoShape 30"/>
          <p:cNvCxnSpPr>
            <a:cxnSpLocks noChangeShapeType="1"/>
            <a:stCxn id="12297" idx="0"/>
            <a:endCxn id="12298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19" name="AutoShape 31"/>
          <p:cNvCxnSpPr>
            <a:cxnSpLocks noChangeShapeType="1"/>
            <a:stCxn id="12301" idx="0"/>
            <a:endCxn id="12302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organico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7446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257800"/>
            <a:ext cx="1466850" cy="13620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47" name="Picture 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581400"/>
            <a:ext cx="1657350" cy="1368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48" name="Picture 4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2162175" cy="165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49" name="Picture 4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400"/>
            <a:ext cx="1533525" cy="1905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GP1: produttori primari (vegetali)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993300"/>
                </a:solidFill>
                <a:latin typeface="Arial" panose="020B0604020202020204" pitchFamily="34" charset="0"/>
              </a:rPr>
              <a:t>D1</a:t>
            </a:r>
            <a:endParaRPr lang="en-GB" altLang="en-US" sz="20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R1</a:t>
            </a:r>
            <a:endParaRPr lang="en-GB" altLang="en-US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6600"/>
                </a:solidFill>
                <a:latin typeface="Arial" panose="020B0604020202020204" pitchFamily="34" charset="0"/>
              </a:rPr>
              <a:t>P1</a:t>
            </a:r>
            <a:endParaRPr lang="en-GB" altLang="en-US" sz="2000" b="1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GP2: consumatori primari (erbivori)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993300"/>
                </a:solidFill>
                <a:latin typeface="Arial" panose="020B0604020202020204" pitchFamily="34" charset="0"/>
              </a:rPr>
              <a:t>D1</a:t>
            </a:r>
            <a:endParaRPr lang="en-GB" altLang="en-US" sz="20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R2</a:t>
            </a:r>
            <a:endParaRPr lang="en-GB" altLang="en-US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6600"/>
                </a:solidFill>
                <a:latin typeface="Arial" panose="020B0604020202020204" pitchFamily="34" charset="0"/>
              </a:rPr>
              <a:t>P2</a:t>
            </a:r>
            <a:endParaRPr lang="en-GB" altLang="en-US" sz="2000" b="1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GP3: consumatori secondari (carnivori)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993300"/>
                </a:solidFill>
                <a:latin typeface="Arial" panose="020B0604020202020204" pitchFamily="34" charset="0"/>
              </a:rPr>
              <a:t>D3</a:t>
            </a:r>
            <a:endParaRPr lang="en-GB" altLang="en-US" sz="20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6600"/>
                </a:solidFill>
                <a:latin typeface="Arial" panose="020B0604020202020204" pitchFamily="34" charset="0"/>
              </a:rPr>
              <a:t>P3</a:t>
            </a:r>
            <a:endParaRPr lang="en-GB" altLang="en-US" sz="2000" b="1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GP4: consumatori terziari (carnivori)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993300"/>
                </a:solidFill>
                <a:latin typeface="Arial" panose="020B0604020202020204" pitchFamily="34" charset="0"/>
              </a:rPr>
              <a:t>D4(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=NP4</a:t>
            </a:r>
            <a:r>
              <a:rPr lang="en-US" altLang="en-US" sz="2000" b="1">
                <a:solidFill>
                  <a:srgbClr val="993300"/>
                </a:solidFill>
                <a:latin typeface="Arial" panose="020B0604020202020204" pitchFamily="34" charset="0"/>
              </a:rPr>
              <a:t>)</a:t>
            </a:r>
            <a:endParaRPr lang="en-GB" altLang="en-US" sz="20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R4</a:t>
            </a:r>
            <a:endParaRPr lang="en-GB" altLang="en-US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993300"/>
                </a:solidFill>
                <a:latin typeface="Arial" panose="020B0604020202020204" pitchFamily="34" charset="0"/>
              </a:rPr>
              <a:t>D</a:t>
            </a:r>
            <a:endParaRPr lang="en-GB" altLang="en-US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R</a:t>
            </a:r>
            <a:endParaRPr lang="en-GB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400" b="1">
                <a:latin typeface="Arial" panose="020B0604020202020204" pitchFamily="34" charset="0"/>
              </a:rPr>
              <a:t>radiazione</a:t>
            </a:r>
            <a:br>
              <a:rPr lang="it-IT" altLang="en-US" sz="1400" b="1">
                <a:latin typeface="Arial" panose="020B0604020202020204" pitchFamily="34" charset="0"/>
              </a:rPr>
            </a:br>
            <a:r>
              <a:rPr lang="it-IT" altLang="en-US" sz="1400" b="1">
                <a:latin typeface="Arial" panose="020B0604020202020204" pitchFamily="34" charset="0"/>
              </a:rPr>
              <a:t>solare</a:t>
            </a:r>
            <a:endParaRPr lang="en-GB" altLang="en-US" sz="1400" b="1">
              <a:latin typeface="Arial" panose="020B0604020202020204" pitchFamily="34" charset="0"/>
            </a:endParaRPr>
          </a:p>
        </p:txBody>
      </p:sp>
      <p:sp>
        <p:nvSpPr>
          <p:cNvPr id="13332" name="AutoShape 20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3" name="AutoShape 21"/>
          <p:cNvCxnSpPr>
            <a:cxnSpLocks noChangeShapeType="1"/>
            <a:stCxn id="13315" idx="0"/>
            <a:endCxn id="13329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4" name="AutoShape 22"/>
          <p:cNvCxnSpPr>
            <a:cxnSpLocks noChangeShapeType="1"/>
            <a:stCxn id="13319" idx="0"/>
            <a:endCxn id="13329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5" name="AutoShape 23"/>
          <p:cNvCxnSpPr>
            <a:cxnSpLocks noChangeShapeType="1"/>
            <a:stCxn id="13323" idx="0"/>
            <a:endCxn id="13329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6" name="AutoShape 24"/>
          <p:cNvCxnSpPr>
            <a:cxnSpLocks noChangeShapeType="1"/>
            <a:stCxn id="13327" idx="0"/>
            <a:endCxn id="13329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7" name="AutoShape 25"/>
          <p:cNvCxnSpPr>
            <a:cxnSpLocks noChangeShapeType="1"/>
            <a:stCxn id="13316" idx="0"/>
            <a:endCxn id="13330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8" name="AutoShape 26"/>
          <p:cNvCxnSpPr>
            <a:cxnSpLocks noChangeShapeType="1"/>
            <a:stCxn id="13320" idx="0"/>
            <a:endCxn id="13330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9" name="AutoShape 27"/>
          <p:cNvCxnSpPr>
            <a:cxnSpLocks noChangeShapeType="1"/>
            <a:stCxn id="13324" idx="0"/>
            <a:endCxn id="13330" idx="2"/>
          </p:cNvCxnSpPr>
          <p:nvPr/>
        </p:nvCxnSpPr>
        <p:spPr bwMode="auto">
          <a:xfrm rot="-5400000">
            <a:off x="6191250" y="400050"/>
            <a:ext cx="1828800" cy="2705100"/>
          </a:xfrm>
          <a:prstGeom prst="bentConnector3">
            <a:avLst>
              <a:gd name="adj1" fmla="val 2118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40" name="AutoShape 28"/>
          <p:cNvCxnSpPr>
            <a:cxnSpLocks noChangeShapeType="1"/>
            <a:stCxn id="13328" idx="0"/>
            <a:endCxn id="13330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41" name="AutoShape 29"/>
          <p:cNvCxnSpPr>
            <a:cxnSpLocks noChangeShapeType="1"/>
            <a:stCxn id="13317" idx="0"/>
            <a:endCxn id="13318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42" name="AutoShape 30"/>
          <p:cNvCxnSpPr>
            <a:cxnSpLocks noChangeShapeType="1"/>
            <a:stCxn id="13321" idx="0"/>
            <a:endCxn id="13322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43" name="AutoShape 31"/>
          <p:cNvCxnSpPr>
            <a:cxnSpLocks noChangeShapeType="1"/>
            <a:stCxn id="13325" idx="0"/>
            <a:endCxn id="13326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NP1</a:t>
            </a:r>
            <a:endParaRPr lang="en-GB" altLang="en-US" sz="20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3345" name="Rectangle 33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NP2</a:t>
            </a:r>
            <a:endParaRPr lang="en-GB" altLang="en-US" sz="20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NP3</a:t>
            </a:r>
            <a:endParaRPr lang="en-GB" altLang="en-US" sz="2000" b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 rot="-5400000">
            <a:off x="743743" y="2609057"/>
            <a:ext cx="251301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R3</a:t>
            </a:r>
            <a:endParaRPr lang="en-GB" altLang="en-US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4356" name="AutoShape 20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57" name="AutoShape 21"/>
          <p:cNvCxnSpPr>
            <a:cxnSpLocks noChangeShapeType="1"/>
            <a:stCxn id="14339" idx="0"/>
            <a:endCxn id="14353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8" name="AutoShape 22"/>
          <p:cNvCxnSpPr>
            <a:cxnSpLocks noChangeShapeType="1"/>
            <a:stCxn id="14343" idx="0"/>
            <a:endCxn id="14353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9" name="AutoShape 23"/>
          <p:cNvCxnSpPr>
            <a:cxnSpLocks noChangeShapeType="1"/>
            <a:stCxn id="14347" idx="0"/>
            <a:endCxn id="14353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AutoShape 24"/>
          <p:cNvCxnSpPr>
            <a:cxnSpLocks noChangeShapeType="1"/>
            <a:stCxn id="14351" idx="0"/>
            <a:endCxn id="14353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1" name="AutoShape 25"/>
          <p:cNvCxnSpPr>
            <a:cxnSpLocks noChangeShapeType="1"/>
            <a:stCxn id="14340" idx="0"/>
            <a:endCxn id="14354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2" name="AutoShape 26"/>
          <p:cNvCxnSpPr>
            <a:cxnSpLocks noChangeShapeType="1"/>
            <a:stCxn id="14344" idx="0"/>
            <a:endCxn id="14354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3" name="AutoShape 27"/>
          <p:cNvCxnSpPr>
            <a:cxnSpLocks noChangeShapeType="1"/>
            <a:stCxn id="14348" idx="0"/>
            <a:endCxn id="14354" idx="2"/>
          </p:cNvCxnSpPr>
          <p:nvPr/>
        </p:nvCxnSpPr>
        <p:spPr bwMode="auto">
          <a:xfrm rot="-5400000">
            <a:off x="6191250" y="400050"/>
            <a:ext cx="1828800" cy="2705100"/>
          </a:xfrm>
          <a:prstGeom prst="bentConnector3">
            <a:avLst>
              <a:gd name="adj1" fmla="val 2118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4" name="AutoShape 28"/>
          <p:cNvCxnSpPr>
            <a:cxnSpLocks noChangeShapeType="1"/>
            <a:stCxn id="14352" idx="0"/>
            <a:endCxn id="14354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5" name="AutoShape 29"/>
          <p:cNvCxnSpPr>
            <a:cxnSpLocks noChangeShapeType="1"/>
            <a:stCxn id="14341" idx="0"/>
            <a:endCxn id="14342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6" name="AutoShape 30"/>
          <p:cNvCxnSpPr>
            <a:cxnSpLocks noChangeShapeType="1"/>
            <a:stCxn id="14345" idx="0"/>
            <a:endCxn id="14346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7" name="AutoShape 31"/>
          <p:cNvCxnSpPr>
            <a:cxnSpLocks noChangeShapeType="1"/>
            <a:stCxn id="14349" idx="0"/>
            <a:endCxn id="14350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971800" y="6324600"/>
            <a:ext cx="457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en-US" sz="2000" b="1">
                <a:latin typeface="Arial" panose="020B0604020202020204" pitchFamily="34" charset="0"/>
              </a:rPr>
              <a:t>N.B. Tutto in kcal m</a:t>
            </a:r>
            <a:r>
              <a:rPr lang="it-IT" altLang="en-US" sz="2000" b="1" baseline="30000">
                <a:latin typeface="Arial" panose="020B0604020202020204" pitchFamily="34" charset="0"/>
              </a:rPr>
              <a:t>-2</a:t>
            </a:r>
            <a:r>
              <a:rPr lang="it-IT" altLang="en-US" sz="2000" b="1">
                <a:latin typeface="Arial" panose="020B0604020202020204" pitchFamily="34" charset="0"/>
              </a:rPr>
              <a:t> anno</a:t>
            </a:r>
            <a:r>
              <a:rPr lang="it-IT" altLang="en-US" sz="2000" b="1" baseline="30000">
                <a:latin typeface="Arial" panose="020B0604020202020204" pitchFamily="34" charset="0"/>
              </a:rPr>
              <a:t>-1</a:t>
            </a:r>
            <a:endParaRPr lang="en-GB" altLang="en-US" sz="2000" b="1" baseline="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20810-8863=11947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79" name="AutoShape 19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1" name="AutoShape 21"/>
          <p:cNvCxnSpPr>
            <a:cxnSpLocks noChangeShapeType="1"/>
            <a:stCxn id="15363" idx="0"/>
            <a:endCxn id="15377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2" name="AutoShape 22"/>
          <p:cNvCxnSpPr>
            <a:cxnSpLocks noChangeShapeType="1"/>
            <a:stCxn id="15367" idx="0"/>
            <a:endCxn id="15377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3" name="AutoShape 23"/>
          <p:cNvCxnSpPr>
            <a:cxnSpLocks noChangeShapeType="1"/>
            <a:stCxn id="15371" idx="0"/>
            <a:endCxn id="15377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4" name="AutoShape 24"/>
          <p:cNvCxnSpPr>
            <a:cxnSpLocks noChangeShapeType="1"/>
            <a:stCxn id="15375" idx="0"/>
            <a:endCxn id="15377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5" name="AutoShape 25"/>
          <p:cNvCxnSpPr>
            <a:cxnSpLocks noChangeShapeType="1"/>
            <a:stCxn id="15364" idx="0"/>
            <a:endCxn id="15378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6" name="AutoShape 26"/>
          <p:cNvCxnSpPr>
            <a:cxnSpLocks noChangeShapeType="1"/>
            <a:stCxn id="15368" idx="0"/>
            <a:endCxn id="15378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7" name="AutoShape 27"/>
          <p:cNvCxnSpPr>
            <a:cxnSpLocks noChangeShapeType="1"/>
            <a:stCxn id="15372" idx="0"/>
            <a:endCxn id="15378" idx="2"/>
          </p:cNvCxnSpPr>
          <p:nvPr/>
        </p:nvCxnSpPr>
        <p:spPr bwMode="auto">
          <a:xfrm rot="-5400000">
            <a:off x="6191250" y="400050"/>
            <a:ext cx="1828800" cy="2705100"/>
          </a:xfrm>
          <a:prstGeom prst="bentConnector3">
            <a:avLst>
              <a:gd name="adj1" fmla="val 2118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8" name="AutoShape 28"/>
          <p:cNvCxnSpPr>
            <a:cxnSpLocks noChangeShapeType="1"/>
            <a:stCxn id="15376" idx="0"/>
            <a:endCxn id="15378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9" name="AutoShape 29"/>
          <p:cNvCxnSpPr>
            <a:cxnSpLocks noChangeShapeType="1"/>
            <a:stCxn id="15365" idx="0"/>
            <a:endCxn id="15366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90" name="AutoShape 30"/>
          <p:cNvCxnSpPr>
            <a:cxnSpLocks noChangeShapeType="1"/>
            <a:stCxn id="15369" idx="0"/>
            <a:endCxn id="15370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91" name="AutoShape 31"/>
          <p:cNvCxnSpPr>
            <a:cxnSpLocks noChangeShapeType="1"/>
            <a:stCxn id="15373" idx="0"/>
            <a:endCxn id="15374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9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20810-8863=11947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6397" name="Rectangle 1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398" name="Rectangle 13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6399" name="Rectangle 14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6400" name="Rectangle 15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6401" name="Rectangle 16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402" name="Rectangle 17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6403" name="Rectangle 18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404" name="AutoShape 19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6405" name="AutoShape 20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406" name="AutoShape 21"/>
          <p:cNvCxnSpPr>
            <a:cxnSpLocks noChangeShapeType="1"/>
            <a:stCxn id="16388" idx="0"/>
            <a:endCxn id="16402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7" name="AutoShape 22"/>
          <p:cNvCxnSpPr>
            <a:cxnSpLocks noChangeShapeType="1"/>
            <a:stCxn id="16392" idx="0"/>
            <a:endCxn id="16402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8" name="AutoShape 23"/>
          <p:cNvCxnSpPr>
            <a:cxnSpLocks noChangeShapeType="1"/>
            <a:stCxn id="16396" idx="0"/>
            <a:endCxn id="16402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9" name="AutoShape 24"/>
          <p:cNvCxnSpPr>
            <a:cxnSpLocks noChangeShapeType="1"/>
            <a:stCxn id="16400" idx="0"/>
            <a:endCxn id="16402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0" name="AutoShape 25"/>
          <p:cNvCxnSpPr>
            <a:cxnSpLocks noChangeShapeType="1"/>
            <a:stCxn id="16389" idx="0"/>
            <a:endCxn id="16403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1" name="AutoShape 26"/>
          <p:cNvCxnSpPr>
            <a:cxnSpLocks noChangeShapeType="1"/>
            <a:stCxn id="16393" idx="0"/>
            <a:endCxn id="16403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2" name="AutoShape 27"/>
          <p:cNvCxnSpPr>
            <a:cxnSpLocks noChangeShapeType="1"/>
            <a:endCxn id="16403" idx="2"/>
          </p:cNvCxnSpPr>
          <p:nvPr/>
        </p:nvCxnSpPr>
        <p:spPr bwMode="auto">
          <a:xfrm flipV="1">
            <a:off x="5791200" y="838200"/>
            <a:ext cx="2667000" cy="2209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3" name="AutoShape 28"/>
          <p:cNvCxnSpPr>
            <a:cxnSpLocks noChangeShapeType="1"/>
            <a:stCxn id="16401" idx="0"/>
            <a:endCxn id="16403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4" name="AutoShape 29"/>
          <p:cNvCxnSpPr>
            <a:cxnSpLocks noChangeShapeType="1"/>
            <a:stCxn id="16390" idx="0"/>
            <a:endCxn id="16391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5" name="AutoShape 30"/>
          <p:cNvCxnSpPr>
            <a:cxnSpLocks noChangeShapeType="1"/>
            <a:stCxn id="16394" idx="0"/>
            <a:endCxn id="16395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6" name="AutoShape 31"/>
          <p:cNvCxnSpPr>
            <a:cxnSpLocks noChangeShapeType="1"/>
            <a:stCxn id="16398" idx="0"/>
            <a:endCxn id="16399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17" name="Rectangle 32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6418" name="Rectangle 33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6419" name="Rectangle 34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6420" name="Text Box 35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421" name="Text Box 36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6+15=21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6426" name="Rectangle 4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6428" name="Rectangle 44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6429" name="Rectangle 45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?</a:t>
            </a:r>
            <a:endParaRPr lang="en-GB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6431" name="Rectangle 47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6432" name="Rectangle 48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20810-8863=11947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428" name="AutoShape 20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7429" name="AutoShape 21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30" name="AutoShape 22"/>
          <p:cNvCxnSpPr>
            <a:cxnSpLocks noChangeShapeType="1"/>
            <a:stCxn id="17412" idx="0"/>
            <a:endCxn id="17426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1" name="AutoShape 23"/>
          <p:cNvCxnSpPr>
            <a:cxnSpLocks noChangeShapeType="1"/>
            <a:stCxn id="17416" idx="0"/>
            <a:endCxn id="17426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2" name="AutoShape 24"/>
          <p:cNvCxnSpPr>
            <a:cxnSpLocks noChangeShapeType="1"/>
            <a:stCxn id="17420" idx="0"/>
            <a:endCxn id="17426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3" name="AutoShape 25"/>
          <p:cNvCxnSpPr>
            <a:cxnSpLocks noChangeShapeType="1"/>
            <a:stCxn id="17424" idx="0"/>
            <a:endCxn id="17426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4" name="AutoShape 26"/>
          <p:cNvCxnSpPr>
            <a:cxnSpLocks noChangeShapeType="1"/>
            <a:stCxn id="17413" idx="0"/>
            <a:endCxn id="17427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5" name="AutoShape 27"/>
          <p:cNvCxnSpPr>
            <a:cxnSpLocks noChangeShapeType="1"/>
            <a:stCxn id="17417" idx="0"/>
            <a:endCxn id="17427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6" name="AutoShape 28"/>
          <p:cNvCxnSpPr>
            <a:cxnSpLocks noChangeShapeType="1"/>
            <a:endCxn id="17427" idx="2"/>
          </p:cNvCxnSpPr>
          <p:nvPr/>
        </p:nvCxnSpPr>
        <p:spPr bwMode="auto">
          <a:xfrm flipV="1">
            <a:off x="5791200" y="838200"/>
            <a:ext cx="2667000" cy="2209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7" name="AutoShape 29"/>
          <p:cNvCxnSpPr>
            <a:cxnSpLocks noChangeShapeType="1"/>
            <a:stCxn id="17425" idx="0"/>
            <a:endCxn id="17427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8" name="AutoShape 30"/>
          <p:cNvCxnSpPr>
            <a:cxnSpLocks noChangeShapeType="1"/>
            <a:stCxn id="17414" idx="0"/>
            <a:endCxn id="17415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9" name="AutoShape 31"/>
          <p:cNvCxnSpPr>
            <a:cxnSpLocks noChangeShapeType="1"/>
            <a:stCxn id="17418" idx="0"/>
            <a:endCxn id="17419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40" name="AutoShape 32"/>
          <p:cNvCxnSpPr>
            <a:cxnSpLocks noChangeShapeType="1"/>
            <a:stCxn id="17422" idx="0"/>
            <a:endCxn id="17423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6+15=21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7448" name="Rectangle 40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?</a:t>
            </a:r>
            <a:endParaRPr lang="en-GB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7455" name="Rectangle 47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54" name="AutoShape 22"/>
          <p:cNvCxnSpPr>
            <a:cxnSpLocks noChangeShapeType="1"/>
            <a:stCxn id="18436" idx="0"/>
            <a:endCxn id="18450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5" name="AutoShape 23"/>
          <p:cNvCxnSpPr>
            <a:cxnSpLocks noChangeShapeType="1"/>
            <a:stCxn id="18440" idx="0"/>
            <a:endCxn id="18450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6" name="AutoShape 24"/>
          <p:cNvCxnSpPr>
            <a:cxnSpLocks noChangeShapeType="1"/>
            <a:stCxn id="18444" idx="0"/>
            <a:endCxn id="18450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7" name="AutoShape 25"/>
          <p:cNvCxnSpPr>
            <a:cxnSpLocks noChangeShapeType="1"/>
            <a:stCxn id="18448" idx="0"/>
            <a:endCxn id="18450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8" name="AutoShape 26"/>
          <p:cNvCxnSpPr>
            <a:cxnSpLocks noChangeShapeType="1"/>
            <a:stCxn id="18437" idx="0"/>
            <a:endCxn id="18451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9" name="AutoShape 27"/>
          <p:cNvCxnSpPr>
            <a:cxnSpLocks noChangeShapeType="1"/>
            <a:stCxn id="18441" idx="0"/>
            <a:endCxn id="18451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0" name="AutoShape 28"/>
          <p:cNvCxnSpPr>
            <a:cxnSpLocks noChangeShapeType="1"/>
            <a:endCxn id="18451" idx="2"/>
          </p:cNvCxnSpPr>
          <p:nvPr/>
        </p:nvCxnSpPr>
        <p:spPr bwMode="auto">
          <a:xfrm flipV="1">
            <a:off x="5791200" y="838200"/>
            <a:ext cx="2667000" cy="2209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1" name="AutoShape 29"/>
          <p:cNvCxnSpPr>
            <a:cxnSpLocks noChangeShapeType="1"/>
            <a:stCxn id="18449" idx="0"/>
            <a:endCxn id="18451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2" name="AutoShape 30"/>
          <p:cNvCxnSpPr>
            <a:cxnSpLocks noChangeShapeType="1"/>
            <a:stCxn id="18438" idx="0"/>
            <a:endCxn id="18439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3" name="AutoShape 31"/>
          <p:cNvCxnSpPr>
            <a:cxnSpLocks noChangeShapeType="1"/>
            <a:stCxn id="18442" idx="0"/>
            <a:endCxn id="18443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4" name="AutoShape 32"/>
          <p:cNvCxnSpPr>
            <a:cxnSpLocks noChangeShapeType="1"/>
            <a:stCxn id="18446" idx="0"/>
            <a:endCxn id="18447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6+15=21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200" b="1">
                <a:solidFill>
                  <a:srgbClr val="993300"/>
                </a:solidFill>
                <a:latin typeface="Arial" panose="020B0604020202020204" pitchFamily="34" charset="0"/>
              </a:rPr>
              <a:t>67-21=46</a:t>
            </a:r>
            <a:endParaRPr lang="en-GB" altLang="en-US" sz="12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?</a:t>
            </a:r>
            <a:endParaRPr lang="en-GB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8480" name="Rectangle 48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20810-8863=11947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19477" name="AutoShape 21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78" name="AutoShape 22"/>
          <p:cNvCxnSpPr>
            <a:cxnSpLocks noChangeShapeType="1"/>
            <a:stCxn id="19460" idx="0"/>
            <a:endCxn id="19474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9" name="AutoShape 23"/>
          <p:cNvCxnSpPr>
            <a:cxnSpLocks noChangeShapeType="1"/>
            <a:stCxn id="19464" idx="0"/>
            <a:endCxn id="19474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0" name="AutoShape 24"/>
          <p:cNvCxnSpPr>
            <a:cxnSpLocks noChangeShapeType="1"/>
            <a:stCxn id="19468" idx="0"/>
            <a:endCxn id="19474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1" name="AutoShape 25"/>
          <p:cNvCxnSpPr>
            <a:cxnSpLocks noChangeShapeType="1"/>
            <a:stCxn id="19472" idx="0"/>
            <a:endCxn id="19474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2" name="AutoShape 26"/>
          <p:cNvCxnSpPr>
            <a:cxnSpLocks noChangeShapeType="1"/>
            <a:stCxn id="19461" idx="0"/>
            <a:endCxn id="19475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3" name="AutoShape 27"/>
          <p:cNvCxnSpPr>
            <a:cxnSpLocks noChangeShapeType="1"/>
            <a:stCxn id="19465" idx="0"/>
            <a:endCxn id="19475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4" name="AutoShape 28"/>
          <p:cNvCxnSpPr>
            <a:cxnSpLocks noChangeShapeType="1"/>
            <a:endCxn id="19475" idx="2"/>
          </p:cNvCxnSpPr>
          <p:nvPr/>
        </p:nvCxnSpPr>
        <p:spPr bwMode="auto">
          <a:xfrm flipV="1">
            <a:off x="5791200" y="838200"/>
            <a:ext cx="2667000" cy="2209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5" name="AutoShape 29"/>
          <p:cNvCxnSpPr>
            <a:cxnSpLocks noChangeShapeType="1"/>
            <a:stCxn id="19473" idx="0"/>
            <a:endCxn id="19475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6" name="AutoShape 30"/>
          <p:cNvCxnSpPr>
            <a:cxnSpLocks noChangeShapeType="1"/>
            <a:stCxn id="19462" idx="0"/>
            <a:endCxn id="19463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7" name="AutoShape 31"/>
          <p:cNvCxnSpPr>
            <a:cxnSpLocks noChangeShapeType="1"/>
            <a:stCxn id="19466" idx="0"/>
            <a:endCxn id="19467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88" name="AutoShape 32"/>
          <p:cNvCxnSpPr>
            <a:cxnSpLocks noChangeShapeType="1"/>
            <a:stCxn id="19470" idx="0"/>
            <a:endCxn id="19471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6+15=21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200" b="1">
                <a:solidFill>
                  <a:srgbClr val="993300"/>
                </a:solidFill>
                <a:latin typeface="Arial" panose="020B0604020202020204" pitchFamily="34" charset="0"/>
              </a:rPr>
              <a:t>67-21=46</a:t>
            </a:r>
            <a:endParaRPr lang="en-GB" altLang="en-US" sz="12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67+316=383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?</a:t>
            </a:r>
            <a:endParaRPr lang="en-GB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19504" name="Rectangle 48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20810-8863=11947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383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500" name="AutoShape 20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502" name="AutoShape 22"/>
          <p:cNvCxnSpPr>
            <a:cxnSpLocks noChangeShapeType="1"/>
            <a:stCxn id="20484" idx="0"/>
            <a:endCxn id="20498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3" name="AutoShape 23"/>
          <p:cNvCxnSpPr>
            <a:cxnSpLocks noChangeShapeType="1"/>
            <a:stCxn id="20488" idx="0"/>
            <a:endCxn id="20498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4" name="AutoShape 24"/>
          <p:cNvCxnSpPr>
            <a:cxnSpLocks noChangeShapeType="1"/>
            <a:stCxn id="20492" idx="0"/>
            <a:endCxn id="20498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5" name="AutoShape 25"/>
          <p:cNvCxnSpPr>
            <a:cxnSpLocks noChangeShapeType="1"/>
            <a:stCxn id="20496" idx="0"/>
            <a:endCxn id="20498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6" name="AutoShape 26"/>
          <p:cNvCxnSpPr>
            <a:cxnSpLocks noChangeShapeType="1"/>
            <a:stCxn id="20485" idx="0"/>
            <a:endCxn id="20499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7" name="AutoShape 27"/>
          <p:cNvCxnSpPr>
            <a:cxnSpLocks noChangeShapeType="1"/>
            <a:stCxn id="20489" idx="0"/>
            <a:endCxn id="20499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8" name="AutoShape 28"/>
          <p:cNvCxnSpPr>
            <a:cxnSpLocks noChangeShapeType="1"/>
            <a:endCxn id="20499" idx="2"/>
          </p:cNvCxnSpPr>
          <p:nvPr/>
        </p:nvCxnSpPr>
        <p:spPr bwMode="auto">
          <a:xfrm flipV="1">
            <a:off x="5791200" y="838200"/>
            <a:ext cx="2667000" cy="2209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09" name="AutoShape 29"/>
          <p:cNvCxnSpPr>
            <a:cxnSpLocks noChangeShapeType="1"/>
            <a:stCxn id="20497" idx="0"/>
            <a:endCxn id="20499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0" name="AutoShape 30"/>
          <p:cNvCxnSpPr>
            <a:cxnSpLocks noChangeShapeType="1"/>
            <a:stCxn id="20486" idx="0"/>
            <a:endCxn id="20487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1" name="AutoShape 31"/>
          <p:cNvCxnSpPr>
            <a:cxnSpLocks noChangeShapeType="1"/>
            <a:stCxn id="20490" idx="0"/>
            <a:endCxn id="20491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12" name="AutoShape 32"/>
          <p:cNvCxnSpPr>
            <a:cxnSpLocks noChangeShapeType="1"/>
            <a:stCxn id="20494" idx="0"/>
            <a:endCxn id="20495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79" name="Rectangle 39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6+15=21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200" b="1">
                <a:solidFill>
                  <a:srgbClr val="993300"/>
                </a:solidFill>
                <a:latin typeface="Arial" panose="020B0604020202020204" pitchFamily="34" charset="0"/>
              </a:rPr>
              <a:t>67-21=46</a:t>
            </a:r>
            <a:endParaRPr lang="en-GB" altLang="en-US" sz="12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67+316=383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?</a:t>
            </a:r>
            <a:endParaRPr lang="en-GB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28800"/>
            <a:ext cx="6248400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6248400" y="4094163"/>
            <a:ext cx="1371600" cy="1066800"/>
          </a:xfrm>
          <a:prstGeom prst="upArrowCallout">
            <a:avLst>
              <a:gd name="adj1" fmla="val 32143"/>
              <a:gd name="adj2" fmla="val 32143"/>
              <a:gd name="adj3" fmla="val 1666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100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962400" y="2951163"/>
            <a:ext cx="20574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crescita 4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 rot="16200000" flipH="1">
            <a:off x="1238250" y="3122613"/>
            <a:ext cx="1485900" cy="1676400"/>
          </a:xfrm>
          <a:custGeom>
            <a:avLst/>
            <a:gdLst>
              <a:gd name="T0" fmla="*/ 854874 w 21600"/>
              <a:gd name="T1" fmla="*/ 0 h 21600"/>
              <a:gd name="T2" fmla="*/ 854874 w 21600"/>
              <a:gd name="T3" fmla="*/ 943596 h 21600"/>
              <a:gd name="T4" fmla="*/ 182298 w 21600"/>
              <a:gd name="T5" fmla="*/ 1676400 h 21600"/>
              <a:gd name="T6" fmla="*/ 1485900 w 21600"/>
              <a:gd name="T7" fmla="*/ 47179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487 h 21600"/>
              <a:gd name="T14" fmla="*/ 17689 w 21600"/>
              <a:gd name="T15" fmla="*/ 867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487"/>
                </a:lnTo>
                <a:cubicBezTo>
                  <a:pt x="5564" y="3487"/>
                  <a:pt x="0" y="7369"/>
                  <a:pt x="0" y="12158"/>
                </a:cubicBezTo>
                <a:lnTo>
                  <a:pt x="0" y="21600"/>
                </a:lnTo>
                <a:lnTo>
                  <a:pt x="5299" y="21600"/>
                </a:lnTo>
                <a:lnTo>
                  <a:pt x="5299" y="12158"/>
                </a:lnTo>
                <a:cubicBezTo>
                  <a:pt x="5299" y="10232"/>
                  <a:pt x="8490" y="8671"/>
                  <a:pt x="12427" y="8671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09600" y="4779963"/>
            <a:ext cx="20574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escrezione</a:t>
            </a:r>
            <a:br>
              <a:rPr lang="it-IT" altLang="en-US">
                <a:latin typeface="Arial" panose="020B0604020202020204" pitchFamily="34" charset="0"/>
              </a:rPr>
            </a:br>
            <a:r>
              <a:rPr lang="it-IT" altLang="en-US">
                <a:latin typeface="Arial" panose="020B0604020202020204" pitchFamily="34" charset="0"/>
              </a:rPr>
              <a:t> 63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4724400" y="838200"/>
            <a:ext cx="1905000" cy="1371600"/>
          </a:xfrm>
          <a:prstGeom prst="upArrowCallout">
            <a:avLst>
              <a:gd name="adj1" fmla="val 34722"/>
              <a:gd name="adj2" fmla="val 34722"/>
              <a:gd name="adj3" fmla="val 1666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? kcal</a:t>
            </a:r>
            <a:br>
              <a:rPr lang="it-IT" altLang="en-US">
                <a:latin typeface="Arial" panose="020B0604020202020204" pitchFamily="34" charset="0"/>
              </a:rPr>
            </a:br>
            <a:r>
              <a:rPr lang="it-IT" altLang="en-US">
                <a:latin typeface="Arial" panose="020B0604020202020204" pitchFamily="34" charset="0"/>
              </a:rPr>
              <a:t>respirazione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 autoUpdateAnimBg="0"/>
      <p:bldP spid="19460" grpId="0" animBg="1" autoUpdateAnimBg="0"/>
      <p:bldP spid="19461" grpId="0" animBg="1"/>
      <p:bldP spid="19462" grpId="0" animBg="1" autoUpdateAnimBg="0"/>
      <p:bldP spid="19463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20810-8863=11947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383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26" name="AutoShape 22"/>
          <p:cNvCxnSpPr>
            <a:cxnSpLocks noChangeShapeType="1"/>
            <a:stCxn id="21508" idx="0"/>
            <a:endCxn id="21522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7" name="AutoShape 23"/>
          <p:cNvCxnSpPr>
            <a:cxnSpLocks noChangeShapeType="1"/>
            <a:stCxn id="21512" idx="0"/>
            <a:endCxn id="21522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8" name="AutoShape 24"/>
          <p:cNvCxnSpPr>
            <a:cxnSpLocks noChangeShapeType="1"/>
            <a:stCxn id="21516" idx="0"/>
            <a:endCxn id="21522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9" name="AutoShape 25"/>
          <p:cNvCxnSpPr>
            <a:cxnSpLocks noChangeShapeType="1"/>
            <a:stCxn id="21520" idx="0"/>
            <a:endCxn id="21522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0" name="AutoShape 26"/>
          <p:cNvCxnSpPr>
            <a:cxnSpLocks noChangeShapeType="1"/>
            <a:stCxn id="21509" idx="0"/>
            <a:endCxn id="21523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1" name="AutoShape 27"/>
          <p:cNvCxnSpPr>
            <a:cxnSpLocks noChangeShapeType="1"/>
            <a:stCxn id="21513" idx="0"/>
            <a:endCxn id="21523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2" name="AutoShape 28"/>
          <p:cNvCxnSpPr>
            <a:cxnSpLocks noChangeShapeType="1"/>
            <a:endCxn id="21523" idx="2"/>
          </p:cNvCxnSpPr>
          <p:nvPr/>
        </p:nvCxnSpPr>
        <p:spPr bwMode="auto">
          <a:xfrm flipV="1">
            <a:off x="5791200" y="838200"/>
            <a:ext cx="2667000" cy="2209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3" name="AutoShape 29"/>
          <p:cNvCxnSpPr>
            <a:cxnSpLocks noChangeShapeType="1"/>
            <a:stCxn id="21521" idx="0"/>
            <a:endCxn id="21523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4" name="AutoShape 30"/>
          <p:cNvCxnSpPr>
            <a:cxnSpLocks noChangeShapeType="1"/>
            <a:stCxn id="21510" idx="0"/>
            <a:endCxn id="21511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5" name="AutoShape 31"/>
          <p:cNvCxnSpPr>
            <a:cxnSpLocks noChangeShapeType="1"/>
            <a:stCxn id="21514" idx="0"/>
            <a:endCxn id="21515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6" name="AutoShape 32"/>
          <p:cNvCxnSpPr>
            <a:cxnSpLocks noChangeShapeType="1"/>
            <a:stCxn id="21518" idx="0"/>
            <a:endCxn id="21519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6+15=21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200" b="1">
                <a:solidFill>
                  <a:srgbClr val="993300"/>
                </a:solidFill>
                <a:latin typeface="Arial" panose="020B0604020202020204" pitchFamily="34" charset="0"/>
              </a:rPr>
              <a:t>67-21=46</a:t>
            </a:r>
            <a:endParaRPr lang="en-GB" altLang="en-US" sz="12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47" name="Rectangle 43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67+316=383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1548" name="Rectangle 44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1549" name="Rectangle 45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NP: 1095+383=1478</a:t>
            </a:r>
            <a:endParaRPr lang="en-GB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1550" name="Rectangle 4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?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1551" name="Rectangle 47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20810-8863=11947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383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22549" name="AutoShape 21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2550" name="AutoShape 22"/>
          <p:cNvCxnSpPr>
            <a:cxnSpLocks noChangeShapeType="1"/>
            <a:stCxn id="22532" idx="0"/>
            <a:endCxn id="22546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1" name="AutoShape 23"/>
          <p:cNvCxnSpPr>
            <a:cxnSpLocks noChangeShapeType="1"/>
            <a:stCxn id="22536" idx="0"/>
            <a:endCxn id="22546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2" name="AutoShape 24"/>
          <p:cNvCxnSpPr>
            <a:cxnSpLocks noChangeShapeType="1"/>
            <a:stCxn id="22540" idx="0"/>
            <a:endCxn id="22546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3" name="AutoShape 25"/>
          <p:cNvCxnSpPr>
            <a:cxnSpLocks noChangeShapeType="1"/>
            <a:stCxn id="22544" idx="0"/>
            <a:endCxn id="22546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4" name="AutoShape 26"/>
          <p:cNvCxnSpPr>
            <a:cxnSpLocks noChangeShapeType="1"/>
            <a:stCxn id="22533" idx="0"/>
            <a:endCxn id="22547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5" name="AutoShape 27"/>
          <p:cNvCxnSpPr>
            <a:cxnSpLocks noChangeShapeType="1"/>
            <a:stCxn id="22537" idx="0"/>
            <a:endCxn id="22547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6" name="AutoShape 28"/>
          <p:cNvCxnSpPr>
            <a:cxnSpLocks noChangeShapeType="1"/>
            <a:endCxn id="22547" idx="2"/>
          </p:cNvCxnSpPr>
          <p:nvPr/>
        </p:nvCxnSpPr>
        <p:spPr bwMode="auto">
          <a:xfrm flipV="1">
            <a:off x="5791200" y="838200"/>
            <a:ext cx="2667000" cy="2209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7" name="AutoShape 29"/>
          <p:cNvCxnSpPr>
            <a:cxnSpLocks noChangeShapeType="1"/>
            <a:stCxn id="22545" idx="0"/>
            <a:endCxn id="22547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8" name="AutoShape 30"/>
          <p:cNvCxnSpPr>
            <a:cxnSpLocks noChangeShapeType="1"/>
            <a:stCxn id="22534" idx="0"/>
            <a:endCxn id="22535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9" name="AutoShape 31"/>
          <p:cNvCxnSpPr>
            <a:cxnSpLocks noChangeShapeType="1"/>
            <a:stCxn id="22538" idx="0"/>
            <a:endCxn id="22539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0" name="AutoShape 32"/>
          <p:cNvCxnSpPr>
            <a:cxnSpLocks noChangeShapeType="1"/>
            <a:stCxn id="22542" idx="0"/>
            <a:endCxn id="22543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62" name="Rectangle 34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231" name="Rectangle 39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6+15=21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2568" name="Rectangle 40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200" b="1">
                <a:solidFill>
                  <a:srgbClr val="993300"/>
                </a:solidFill>
                <a:latin typeface="Arial" panose="020B0604020202020204" pitchFamily="34" charset="0"/>
              </a:rPr>
              <a:t>67-21=46</a:t>
            </a:r>
            <a:endParaRPr lang="en-GB" altLang="en-US" sz="12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71" name="Rectangle 43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67+316=383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NP: 1095+383=1478</a:t>
            </a:r>
            <a:endParaRPr lang="en-GB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</a:t>
            </a:r>
            <a:r>
              <a:rPr lang="it-IT" altLang="en-US">
                <a:latin typeface="Arial" panose="020B0604020202020204" pitchFamily="34" charset="0"/>
              </a:rPr>
              <a:t>1478+1890=</a:t>
            </a:r>
            <a:r>
              <a:rPr lang="it-IT" altLang="en-US" b="1">
                <a:latin typeface="Arial" panose="020B0604020202020204" pitchFamily="34" charset="0"/>
              </a:rPr>
              <a:t>3368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2575" name="Rectangle 47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66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2576" name="Rectangle 48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20810-8863=11947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383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72" name="AutoShape 20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23573" name="AutoShape 21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574" name="AutoShape 22"/>
          <p:cNvCxnSpPr>
            <a:cxnSpLocks noChangeShapeType="1"/>
            <a:stCxn id="23556" idx="0"/>
            <a:endCxn id="23570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5" name="AutoShape 23"/>
          <p:cNvCxnSpPr>
            <a:cxnSpLocks noChangeShapeType="1"/>
            <a:stCxn id="23560" idx="0"/>
            <a:endCxn id="23570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6" name="AutoShape 24"/>
          <p:cNvCxnSpPr>
            <a:cxnSpLocks noChangeShapeType="1"/>
            <a:stCxn id="23564" idx="0"/>
            <a:endCxn id="23570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7" name="AutoShape 25"/>
          <p:cNvCxnSpPr>
            <a:cxnSpLocks noChangeShapeType="1"/>
            <a:stCxn id="23568" idx="0"/>
            <a:endCxn id="23570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8" name="AutoShape 26"/>
          <p:cNvCxnSpPr>
            <a:cxnSpLocks noChangeShapeType="1"/>
            <a:stCxn id="23557" idx="0"/>
            <a:endCxn id="23571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9" name="AutoShape 27"/>
          <p:cNvCxnSpPr>
            <a:cxnSpLocks noChangeShapeType="1"/>
            <a:stCxn id="23561" idx="0"/>
            <a:endCxn id="23571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0" name="AutoShape 28"/>
          <p:cNvCxnSpPr>
            <a:cxnSpLocks noChangeShapeType="1"/>
            <a:endCxn id="23571" idx="2"/>
          </p:cNvCxnSpPr>
          <p:nvPr/>
        </p:nvCxnSpPr>
        <p:spPr bwMode="auto">
          <a:xfrm flipV="1">
            <a:off x="5791200" y="838200"/>
            <a:ext cx="2667000" cy="2209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1" name="AutoShape 29"/>
          <p:cNvCxnSpPr>
            <a:cxnSpLocks noChangeShapeType="1"/>
            <a:stCxn id="23569" idx="0"/>
            <a:endCxn id="23571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2" name="AutoShape 30"/>
          <p:cNvCxnSpPr>
            <a:cxnSpLocks noChangeShapeType="1"/>
            <a:stCxn id="23558" idx="0"/>
            <a:endCxn id="23559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3" name="AutoShape 31"/>
          <p:cNvCxnSpPr>
            <a:cxnSpLocks noChangeShapeType="1"/>
            <a:stCxn id="23562" idx="0"/>
            <a:endCxn id="23563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4" name="AutoShape 32"/>
          <p:cNvCxnSpPr>
            <a:cxnSpLocks noChangeShapeType="1"/>
            <a:stCxn id="23566" idx="0"/>
            <a:endCxn id="23567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6+15=21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200" b="1">
                <a:solidFill>
                  <a:srgbClr val="993300"/>
                </a:solidFill>
                <a:latin typeface="Arial" panose="020B0604020202020204" pitchFamily="34" charset="0"/>
              </a:rPr>
              <a:t>67-21=46</a:t>
            </a:r>
            <a:endParaRPr lang="en-GB" altLang="en-US" sz="12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67+316=383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NP: 1095+383=1478</a:t>
            </a:r>
            <a:endParaRPr lang="en-GB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</a:t>
            </a:r>
            <a:r>
              <a:rPr lang="it-IT" altLang="en-US">
                <a:latin typeface="Arial" panose="020B0604020202020204" pitchFamily="34" charset="0"/>
              </a:rPr>
              <a:t>1478+1890=</a:t>
            </a:r>
            <a:r>
              <a:rPr lang="it-IT" altLang="en-US" b="1">
                <a:latin typeface="Arial" panose="020B0604020202020204" pitchFamily="34" charset="0"/>
              </a:rPr>
              <a:t>3368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3368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3600" name="Rectangle 48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20810-8863=11947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383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 b="1">
              <a:latin typeface="Arial" panose="020B0604020202020204" pitchFamily="34" charset="0"/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96" name="AutoShape 20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24597" name="AutoShape 21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98" name="AutoShape 22"/>
          <p:cNvCxnSpPr>
            <a:cxnSpLocks noChangeShapeType="1"/>
            <a:stCxn id="24580" idx="0"/>
            <a:endCxn id="24594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99" name="AutoShape 23"/>
          <p:cNvCxnSpPr>
            <a:cxnSpLocks noChangeShapeType="1"/>
            <a:stCxn id="24584" idx="0"/>
            <a:endCxn id="24594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0" name="AutoShape 24"/>
          <p:cNvCxnSpPr>
            <a:cxnSpLocks noChangeShapeType="1"/>
            <a:stCxn id="24588" idx="0"/>
            <a:endCxn id="24594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1" name="AutoShape 25"/>
          <p:cNvCxnSpPr>
            <a:cxnSpLocks noChangeShapeType="1"/>
            <a:stCxn id="24592" idx="0"/>
            <a:endCxn id="24594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2" name="AutoShape 26"/>
          <p:cNvCxnSpPr>
            <a:cxnSpLocks noChangeShapeType="1"/>
            <a:stCxn id="24581" idx="0"/>
            <a:endCxn id="24595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3" name="AutoShape 27"/>
          <p:cNvCxnSpPr>
            <a:cxnSpLocks noChangeShapeType="1"/>
            <a:stCxn id="24585" idx="0"/>
            <a:endCxn id="24595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4" name="AutoShape 28"/>
          <p:cNvCxnSpPr>
            <a:cxnSpLocks noChangeShapeType="1"/>
            <a:endCxn id="24595" idx="2"/>
          </p:cNvCxnSpPr>
          <p:nvPr/>
        </p:nvCxnSpPr>
        <p:spPr bwMode="auto">
          <a:xfrm flipV="1">
            <a:off x="5791200" y="838200"/>
            <a:ext cx="2667000" cy="220980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5" name="AutoShape 29"/>
          <p:cNvCxnSpPr>
            <a:cxnSpLocks noChangeShapeType="1"/>
            <a:stCxn id="24593" idx="0"/>
            <a:endCxn id="24595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6" name="AutoShape 30"/>
          <p:cNvCxnSpPr>
            <a:cxnSpLocks noChangeShapeType="1"/>
            <a:stCxn id="24582" idx="0"/>
            <a:endCxn id="24583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7" name="AutoShape 31"/>
          <p:cNvCxnSpPr>
            <a:cxnSpLocks noChangeShapeType="1"/>
            <a:stCxn id="24586" idx="0"/>
            <a:endCxn id="24587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08" name="AutoShape 32"/>
          <p:cNvCxnSpPr>
            <a:cxnSpLocks noChangeShapeType="1"/>
            <a:stCxn id="24590" idx="0"/>
            <a:endCxn id="24591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6+15=21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4617" name="Rectangle 4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200" b="1">
                <a:solidFill>
                  <a:srgbClr val="993300"/>
                </a:solidFill>
                <a:latin typeface="Arial" panose="020B0604020202020204" pitchFamily="34" charset="0"/>
              </a:rPr>
              <a:t>67-21=46</a:t>
            </a:r>
            <a:endParaRPr lang="en-GB" altLang="en-US" sz="1200" b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4618" name="Rectangle 4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67+316=383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NP: 1095+383=1478</a:t>
            </a:r>
            <a:endParaRPr lang="en-GB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4622" name="Rectangle 4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</a:t>
            </a:r>
            <a:r>
              <a:rPr lang="it-IT" altLang="en-US">
                <a:latin typeface="Arial" panose="020B0604020202020204" pitchFamily="34" charset="0"/>
              </a:rPr>
              <a:t>1478+1890=</a:t>
            </a:r>
            <a:r>
              <a:rPr lang="it-IT" altLang="en-US" b="1">
                <a:latin typeface="Arial" panose="020B0604020202020204" pitchFamily="34" charset="0"/>
              </a:rPr>
              <a:t>3368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3368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rgbClr val="993300"/>
                </a:solidFill>
                <a:latin typeface="Arial" panose="020B0604020202020204" pitchFamily="34" charset="0"/>
              </a:rPr>
              <a:t>8863-3368=5495</a:t>
            </a:r>
            <a:endParaRPr lang="en-GB" altLang="en-US" sz="1400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5495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3368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3368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383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5610" name="Rectangle 11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383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46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5612" name="Rectangle 13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13" name="Rectangle 14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5614" name="Rectangle 15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5615" name="Rectangle 16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5616" name="Rectangle 17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17" name="Rectangle 21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5618" name="Rectangle 22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19" name="AutoShape 26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25620" name="AutoShape 27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21" name="AutoShape 28"/>
          <p:cNvCxnSpPr>
            <a:cxnSpLocks noChangeShapeType="1"/>
            <a:stCxn id="25603" idx="0"/>
            <a:endCxn id="25617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2" name="AutoShape 29"/>
          <p:cNvCxnSpPr>
            <a:cxnSpLocks noChangeShapeType="1"/>
            <a:stCxn id="25607" idx="0"/>
            <a:endCxn id="25617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3" name="AutoShape 30"/>
          <p:cNvCxnSpPr>
            <a:cxnSpLocks noChangeShapeType="1"/>
            <a:stCxn id="25611" idx="0"/>
            <a:endCxn id="25617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4" name="AutoShape 31"/>
          <p:cNvCxnSpPr>
            <a:cxnSpLocks noChangeShapeType="1"/>
            <a:stCxn id="25615" idx="0"/>
            <a:endCxn id="25617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5" name="AutoShape 32"/>
          <p:cNvCxnSpPr>
            <a:cxnSpLocks noChangeShapeType="1"/>
            <a:stCxn id="25604" idx="0"/>
            <a:endCxn id="25618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6" name="AutoShape 33"/>
          <p:cNvCxnSpPr>
            <a:cxnSpLocks noChangeShapeType="1"/>
            <a:stCxn id="25608" idx="0"/>
            <a:endCxn id="25618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7" name="AutoShape 34"/>
          <p:cNvCxnSpPr>
            <a:cxnSpLocks noChangeShapeType="1"/>
            <a:stCxn id="25612" idx="0"/>
            <a:endCxn id="25618" idx="2"/>
          </p:cNvCxnSpPr>
          <p:nvPr/>
        </p:nvCxnSpPr>
        <p:spPr bwMode="auto">
          <a:xfrm rot="-5400000">
            <a:off x="6191250" y="400050"/>
            <a:ext cx="1828800" cy="2705100"/>
          </a:xfrm>
          <a:prstGeom prst="bentConnector3">
            <a:avLst>
              <a:gd name="adj1" fmla="val 21352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8" name="AutoShape 35"/>
          <p:cNvCxnSpPr>
            <a:cxnSpLocks noChangeShapeType="1"/>
            <a:stCxn id="25616" idx="0"/>
            <a:endCxn id="25618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9" name="AutoShape 36"/>
          <p:cNvCxnSpPr>
            <a:cxnSpLocks noChangeShapeType="1"/>
            <a:stCxn id="25605" idx="0"/>
            <a:endCxn id="25606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30" name="AutoShape 37"/>
          <p:cNvCxnSpPr>
            <a:cxnSpLocks noChangeShapeType="1"/>
            <a:stCxn id="25609" idx="0"/>
            <a:endCxn id="25610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31" name="AutoShape 38"/>
          <p:cNvCxnSpPr>
            <a:cxnSpLocks noChangeShapeType="1"/>
            <a:stCxn id="25613" idx="0"/>
            <a:endCxn id="25614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32" name="Rectangle 39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5633" name="Rectangle 40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1478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5634" name="Rectangle 41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5635" name="Text Box 43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5636" name="Text Box 44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5495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3368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3368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383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383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46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6642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645" name="AutoShape 21"/>
          <p:cNvCxnSpPr>
            <a:cxnSpLocks noChangeShapeType="1"/>
            <a:stCxn id="26627" idx="0"/>
            <a:endCxn id="26641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6" name="AutoShape 22"/>
          <p:cNvCxnSpPr>
            <a:cxnSpLocks noChangeShapeType="1"/>
            <a:stCxn id="26631" idx="0"/>
            <a:endCxn id="26641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7" name="AutoShape 23"/>
          <p:cNvCxnSpPr>
            <a:cxnSpLocks noChangeShapeType="1"/>
            <a:stCxn id="26635" idx="0"/>
            <a:endCxn id="26641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8" name="AutoShape 24"/>
          <p:cNvCxnSpPr>
            <a:cxnSpLocks noChangeShapeType="1"/>
            <a:stCxn id="26639" idx="0"/>
            <a:endCxn id="26641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49" name="AutoShape 25"/>
          <p:cNvCxnSpPr>
            <a:cxnSpLocks noChangeShapeType="1"/>
            <a:stCxn id="26628" idx="0"/>
            <a:endCxn id="26642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50" name="AutoShape 26"/>
          <p:cNvCxnSpPr>
            <a:cxnSpLocks noChangeShapeType="1"/>
            <a:stCxn id="26632" idx="0"/>
            <a:endCxn id="26642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51" name="AutoShape 27"/>
          <p:cNvCxnSpPr>
            <a:cxnSpLocks noChangeShapeType="1"/>
            <a:stCxn id="26636" idx="0"/>
            <a:endCxn id="26642" idx="2"/>
          </p:cNvCxnSpPr>
          <p:nvPr/>
        </p:nvCxnSpPr>
        <p:spPr bwMode="auto">
          <a:xfrm rot="-5400000">
            <a:off x="6191250" y="400050"/>
            <a:ext cx="1828800" cy="2705100"/>
          </a:xfrm>
          <a:prstGeom prst="bentConnector3">
            <a:avLst>
              <a:gd name="adj1" fmla="val 21352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52" name="AutoShape 28"/>
          <p:cNvCxnSpPr>
            <a:cxnSpLocks noChangeShapeType="1"/>
            <a:stCxn id="26640" idx="0"/>
            <a:endCxn id="26642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53" name="AutoShape 29"/>
          <p:cNvCxnSpPr>
            <a:cxnSpLocks noChangeShapeType="1"/>
            <a:stCxn id="26629" idx="0"/>
            <a:endCxn id="26630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54" name="AutoShape 30"/>
          <p:cNvCxnSpPr>
            <a:cxnSpLocks noChangeShapeType="1"/>
            <a:stCxn id="26633" idx="0"/>
            <a:endCxn id="26634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55" name="AutoShape 31"/>
          <p:cNvCxnSpPr>
            <a:cxnSpLocks noChangeShapeType="1"/>
            <a:stCxn id="26637" idx="0"/>
            <a:endCxn id="26638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1478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514600" y="57150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20810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514600" y="5105400"/>
            <a:ext cx="14859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5495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5029200" y="5410200"/>
            <a:ext cx="2895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11947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5105400"/>
            <a:ext cx="10668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3368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514600" y="43434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3368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514600" y="3733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1095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4648200" y="4038600"/>
            <a:ext cx="32766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1890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038600" y="3733800"/>
            <a:ext cx="6096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383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14600" y="29718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383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2514600" y="2362200"/>
            <a:ext cx="685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46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3581400" y="2667000"/>
            <a:ext cx="43434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316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3200400" y="2362200"/>
            <a:ext cx="381000" cy="304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006600"/>
                </a:solidFill>
                <a:latin typeface="Arial" panose="020B0604020202020204" pitchFamily="34" charset="0"/>
              </a:rPr>
              <a:t>21</a:t>
            </a:r>
            <a:endParaRPr lang="en-GB" altLang="en-US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2514600" y="1600200"/>
            <a:ext cx="5410200" cy="30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b="1">
                <a:latin typeface="Arial" panose="020B0604020202020204" pitchFamily="34" charset="0"/>
              </a:rPr>
              <a:t>GP: 21</a:t>
            </a:r>
            <a:endParaRPr lang="en-GB" altLang="en-US" b="1">
              <a:latin typeface="Arial" panose="020B0604020202020204" pitchFamily="34" charset="0"/>
            </a:endParaRP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2514600" y="12954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4038600" y="1295400"/>
            <a:ext cx="38862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15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1524000" y="152400"/>
            <a:ext cx="9144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993300"/>
                </a:solidFill>
                <a:latin typeface="Arial" panose="020B0604020202020204" pitchFamily="34" charset="0"/>
              </a:rPr>
              <a:t>6642</a:t>
            </a:r>
            <a:endParaRPr lang="en-GB" altLang="en-US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8001000" y="228600"/>
            <a:ext cx="914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rgbClr val="FF0000"/>
                </a:solidFill>
                <a:latin typeface="Arial" panose="020B0604020202020204" pitchFamily="34" charset="0"/>
              </a:rPr>
              <a:t>14168</a:t>
            </a:r>
            <a:endParaRPr lang="en-GB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667" name="AutoShape 19"/>
          <p:cNvSpPr>
            <a:spLocks noChangeArrowheads="1"/>
          </p:cNvSpPr>
          <p:nvPr/>
        </p:nvSpPr>
        <p:spPr bwMode="auto">
          <a:xfrm>
            <a:off x="152400" y="5029200"/>
            <a:ext cx="1524000" cy="1600200"/>
          </a:xfrm>
          <a:prstGeom prst="sun">
            <a:avLst>
              <a:gd name="adj" fmla="val 145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 sz="2000" b="1">
                <a:latin typeface="Arial" panose="020B0604020202020204" pitchFamily="34" charset="0"/>
              </a:rPr>
              <a:t>1700000</a:t>
            </a:r>
            <a:endParaRPr lang="en-GB" altLang="en-US" sz="2000" b="1">
              <a:latin typeface="Arial" panose="020B0604020202020204" pitchFamily="34" charset="0"/>
            </a:endParaRPr>
          </a:p>
        </p:txBody>
      </p:sp>
      <p:sp>
        <p:nvSpPr>
          <p:cNvPr id="27668" name="AutoShape 20"/>
          <p:cNvSpPr>
            <a:spLocks noChangeArrowheads="1"/>
          </p:cNvSpPr>
          <p:nvPr/>
        </p:nvSpPr>
        <p:spPr bwMode="auto">
          <a:xfrm>
            <a:off x="1828800" y="5638800"/>
            <a:ext cx="609600" cy="457200"/>
          </a:xfrm>
          <a:custGeom>
            <a:avLst/>
            <a:gdLst>
              <a:gd name="T0" fmla="*/ 354020 w 21600"/>
              <a:gd name="T1" fmla="*/ 0 h 21600"/>
              <a:gd name="T2" fmla="*/ 0 w 21600"/>
              <a:gd name="T3" fmla="*/ 228600 h 21600"/>
              <a:gd name="T4" fmla="*/ 354020 w 21600"/>
              <a:gd name="T5" fmla="*/ 457200 h 21600"/>
              <a:gd name="T6" fmla="*/ 609600 w 21600"/>
              <a:gd name="T7" fmla="*/ 2286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6450 h 21600"/>
              <a:gd name="T14" fmla="*/ 17952 w 21600"/>
              <a:gd name="T15" fmla="*/ 151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544" y="0"/>
                </a:moveTo>
                <a:lnTo>
                  <a:pt x="12544" y="6450"/>
                </a:lnTo>
                <a:lnTo>
                  <a:pt x="3375" y="6450"/>
                </a:lnTo>
                <a:lnTo>
                  <a:pt x="3375" y="15150"/>
                </a:lnTo>
                <a:lnTo>
                  <a:pt x="12544" y="15150"/>
                </a:lnTo>
                <a:lnTo>
                  <a:pt x="12544" y="21600"/>
                </a:lnTo>
                <a:lnTo>
                  <a:pt x="21600" y="10800"/>
                </a:lnTo>
                <a:lnTo>
                  <a:pt x="12544" y="0"/>
                </a:lnTo>
                <a:close/>
              </a:path>
              <a:path w="21600" h="21600">
                <a:moveTo>
                  <a:pt x="1350" y="6450"/>
                </a:moveTo>
                <a:lnTo>
                  <a:pt x="1350" y="15150"/>
                </a:lnTo>
                <a:lnTo>
                  <a:pt x="2700" y="15150"/>
                </a:lnTo>
                <a:lnTo>
                  <a:pt x="2700" y="6450"/>
                </a:lnTo>
                <a:lnTo>
                  <a:pt x="1350" y="6450"/>
                </a:lnTo>
                <a:close/>
              </a:path>
              <a:path w="21600" h="21600">
                <a:moveTo>
                  <a:pt x="0" y="6450"/>
                </a:moveTo>
                <a:lnTo>
                  <a:pt x="0" y="15150"/>
                </a:lnTo>
                <a:lnTo>
                  <a:pt x="675" y="15150"/>
                </a:lnTo>
                <a:lnTo>
                  <a:pt x="675" y="6450"/>
                </a:lnTo>
                <a:lnTo>
                  <a:pt x="0" y="645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69" name="AutoShape 21"/>
          <p:cNvCxnSpPr>
            <a:cxnSpLocks noChangeShapeType="1"/>
            <a:stCxn id="27651" idx="0"/>
            <a:endCxn id="27665" idx="2"/>
          </p:cNvCxnSpPr>
          <p:nvPr/>
        </p:nvCxnSpPr>
        <p:spPr bwMode="auto">
          <a:xfrm rot="5400000" flipH="1">
            <a:off x="447675" y="2295525"/>
            <a:ext cx="4343400" cy="1276350"/>
          </a:xfrm>
          <a:prstGeom prst="bentConnector3">
            <a:avLst>
              <a:gd name="adj1" fmla="val 5556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0" name="AutoShape 22"/>
          <p:cNvCxnSpPr>
            <a:cxnSpLocks noChangeShapeType="1"/>
            <a:stCxn id="27655" idx="0"/>
            <a:endCxn id="27665" idx="2"/>
          </p:cNvCxnSpPr>
          <p:nvPr/>
        </p:nvCxnSpPr>
        <p:spPr bwMode="auto">
          <a:xfrm rot="5400000" flipH="1">
            <a:off x="1143000" y="1600200"/>
            <a:ext cx="2971800" cy="1295400"/>
          </a:xfrm>
          <a:prstGeom prst="bentConnector3">
            <a:avLst>
              <a:gd name="adj1" fmla="val 8065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1" name="AutoShape 23"/>
          <p:cNvCxnSpPr>
            <a:cxnSpLocks noChangeShapeType="1"/>
            <a:stCxn id="27659" idx="0"/>
            <a:endCxn id="27665" idx="2"/>
          </p:cNvCxnSpPr>
          <p:nvPr/>
        </p:nvCxnSpPr>
        <p:spPr bwMode="auto">
          <a:xfrm rot="5400000" flipH="1">
            <a:off x="1619250" y="1123950"/>
            <a:ext cx="1600200" cy="876300"/>
          </a:xfrm>
          <a:prstGeom prst="bentConnector3">
            <a:avLst>
              <a:gd name="adj1" fmla="val 14282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2" name="AutoShape 24"/>
          <p:cNvCxnSpPr>
            <a:cxnSpLocks noChangeShapeType="1"/>
            <a:stCxn id="27663" idx="0"/>
            <a:endCxn id="27665" idx="2"/>
          </p:cNvCxnSpPr>
          <p:nvPr/>
        </p:nvCxnSpPr>
        <p:spPr bwMode="auto">
          <a:xfrm rot="5400000" flipH="1">
            <a:off x="2362200" y="381000"/>
            <a:ext cx="533400" cy="12954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9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3" name="AutoShape 25"/>
          <p:cNvCxnSpPr>
            <a:cxnSpLocks noChangeShapeType="1"/>
            <a:stCxn id="27652" idx="0"/>
            <a:endCxn id="27666" idx="2"/>
          </p:cNvCxnSpPr>
          <p:nvPr/>
        </p:nvCxnSpPr>
        <p:spPr bwMode="auto">
          <a:xfrm rot="-5400000">
            <a:off x="5181600" y="2133600"/>
            <a:ext cx="4572000" cy="1981200"/>
          </a:xfrm>
          <a:prstGeom prst="bentConnector3">
            <a:avLst>
              <a:gd name="adj1" fmla="val 798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4" name="AutoShape 26"/>
          <p:cNvCxnSpPr>
            <a:cxnSpLocks noChangeShapeType="1"/>
            <a:stCxn id="27656" idx="0"/>
            <a:endCxn id="27666" idx="2"/>
          </p:cNvCxnSpPr>
          <p:nvPr/>
        </p:nvCxnSpPr>
        <p:spPr bwMode="auto">
          <a:xfrm rot="-5400000">
            <a:off x="5772150" y="1352550"/>
            <a:ext cx="3200400" cy="2171700"/>
          </a:xfrm>
          <a:prstGeom prst="bentConnector3">
            <a:avLst>
              <a:gd name="adj1" fmla="val 1115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5" name="AutoShape 27"/>
          <p:cNvCxnSpPr>
            <a:cxnSpLocks noChangeShapeType="1"/>
            <a:stCxn id="27660" idx="0"/>
            <a:endCxn id="27666" idx="2"/>
          </p:cNvCxnSpPr>
          <p:nvPr/>
        </p:nvCxnSpPr>
        <p:spPr bwMode="auto">
          <a:xfrm rot="-5400000">
            <a:off x="6191250" y="400050"/>
            <a:ext cx="1828800" cy="2705100"/>
          </a:xfrm>
          <a:prstGeom prst="bentConnector3">
            <a:avLst>
              <a:gd name="adj1" fmla="val 21352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6" name="AutoShape 28"/>
          <p:cNvCxnSpPr>
            <a:cxnSpLocks noChangeShapeType="1"/>
            <a:stCxn id="27664" idx="0"/>
            <a:endCxn id="27666" idx="2"/>
          </p:cNvCxnSpPr>
          <p:nvPr/>
        </p:nvCxnSpPr>
        <p:spPr bwMode="auto">
          <a:xfrm rot="-5400000">
            <a:off x="6991350" y="-171450"/>
            <a:ext cx="457200" cy="24765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7" name="AutoShape 29"/>
          <p:cNvCxnSpPr>
            <a:cxnSpLocks noChangeShapeType="1"/>
            <a:stCxn id="27653" idx="0"/>
            <a:endCxn id="27654" idx="2"/>
          </p:cNvCxnSpPr>
          <p:nvPr/>
        </p:nvCxnSpPr>
        <p:spPr bwMode="auto">
          <a:xfrm rot="-5400000">
            <a:off x="4629150" y="4514850"/>
            <a:ext cx="457200" cy="7239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8" name="AutoShape 30"/>
          <p:cNvCxnSpPr>
            <a:cxnSpLocks noChangeShapeType="1"/>
            <a:stCxn id="27657" idx="0"/>
            <a:endCxn id="27658" idx="2"/>
          </p:cNvCxnSpPr>
          <p:nvPr/>
        </p:nvCxnSpPr>
        <p:spPr bwMode="auto">
          <a:xfrm rot="-5400000">
            <a:off x="4552950" y="3067050"/>
            <a:ext cx="457200" cy="8763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9" name="AutoShape 31"/>
          <p:cNvCxnSpPr>
            <a:cxnSpLocks noChangeShapeType="1"/>
            <a:stCxn id="27661" idx="0"/>
            <a:endCxn id="27662" idx="2"/>
          </p:cNvCxnSpPr>
          <p:nvPr/>
        </p:nvCxnSpPr>
        <p:spPr bwMode="auto">
          <a:xfrm rot="-5400000">
            <a:off x="4076700" y="1219200"/>
            <a:ext cx="457200" cy="18288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66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2514600" y="5410200"/>
            <a:ext cx="2514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8863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2514600" y="4038600"/>
            <a:ext cx="21336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1478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2514600" y="2667000"/>
            <a:ext cx="10668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solidFill>
                  <a:schemeClr val="accent2"/>
                </a:solidFill>
                <a:latin typeface="Arial" panose="020B0604020202020204" pitchFamily="34" charset="0"/>
              </a:rPr>
              <a:t>NP: 67</a:t>
            </a:r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 rot="-5400000">
            <a:off x="7486650" y="272415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FF0000"/>
                </a:solidFill>
                <a:latin typeface="Arial" panose="020B0604020202020204" pitchFamily="34" charset="0"/>
              </a:rPr>
              <a:t>respirazione</a:t>
            </a:r>
            <a:endParaRPr lang="en-GB" altLang="en-US" i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 rot="-5400000">
            <a:off x="816768" y="2612232"/>
            <a:ext cx="2366963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i="1">
                <a:solidFill>
                  <a:srgbClr val="993300"/>
                </a:solidFill>
                <a:latin typeface="Arial" panose="020B0604020202020204" pitchFamily="34" charset="0"/>
              </a:rPr>
              <a:t>detrito (export)</a:t>
            </a:r>
            <a:endParaRPr lang="en-GB" altLang="en-US" i="1">
              <a:solidFill>
                <a:srgbClr val="993300"/>
              </a:solidFill>
              <a:latin typeface="Arial" panose="020B0604020202020204" pitchFamily="34" charset="0"/>
            </a:endParaRP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2971800" y="6324600"/>
            <a:ext cx="457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en-US" sz="2000" b="1">
                <a:latin typeface="Arial" panose="020B0604020202020204" pitchFamily="34" charset="0"/>
              </a:rPr>
              <a:t>N.B. Tutto in kcal m</a:t>
            </a:r>
            <a:r>
              <a:rPr lang="it-IT" altLang="en-US" sz="2000" b="1" baseline="30000">
                <a:latin typeface="Arial" panose="020B0604020202020204" pitchFamily="34" charset="0"/>
              </a:rPr>
              <a:t>-2</a:t>
            </a:r>
            <a:r>
              <a:rPr lang="it-IT" altLang="en-US" sz="2000" b="1">
                <a:latin typeface="Arial" panose="020B0604020202020204" pitchFamily="34" charset="0"/>
              </a:rPr>
              <a:t> anno</a:t>
            </a:r>
            <a:r>
              <a:rPr lang="it-IT" altLang="en-US" sz="2000" b="1" baseline="30000">
                <a:latin typeface="Arial" panose="020B0604020202020204" pitchFamily="34" charset="0"/>
              </a:rPr>
              <a:t>-1</a:t>
            </a:r>
            <a:endParaRPr lang="en-GB" altLang="en-US" sz="2000" b="1" baseline="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598488" y="903288"/>
            <a:ext cx="7947025" cy="535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406525" y="1033463"/>
            <a:ext cx="6553200" cy="433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28676" name="Line 5"/>
          <p:cNvSpPr>
            <a:spLocks noChangeShapeType="1"/>
          </p:cNvSpPr>
          <p:nvPr/>
        </p:nvSpPr>
        <p:spPr bwMode="auto">
          <a:xfrm>
            <a:off x="2057400" y="1033463"/>
            <a:ext cx="1588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Line 6"/>
          <p:cNvSpPr>
            <a:spLocks noChangeShapeType="1"/>
          </p:cNvSpPr>
          <p:nvPr/>
        </p:nvSpPr>
        <p:spPr bwMode="auto">
          <a:xfrm>
            <a:off x="2722563" y="1033463"/>
            <a:ext cx="1587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7"/>
          <p:cNvSpPr>
            <a:spLocks noChangeShapeType="1"/>
          </p:cNvSpPr>
          <p:nvPr/>
        </p:nvSpPr>
        <p:spPr bwMode="auto">
          <a:xfrm>
            <a:off x="3373438" y="1033463"/>
            <a:ext cx="1587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>
            <a:off x="4024313" y="1033463"/>
            <a:ext cx="1587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>
            <a:off x="4689475" y="1033463"/>
            <a:ext cx="1588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>
            <a:off x="5340350" y="1033463"/>
            <a:ext cx="1588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>
            <a:off x="5991225" y="1033463"/>
            <a:ext cx="1588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>
            <a:off x="6643688" y="1033463"/>
            <a:ext cx="1587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>
            <a:off x="7307263" y="1033463"/>
            <a:ext cx="1587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>
            <a:off x="7959725" y="1033463"/>
            <a:ext cx="1588" cy="4338637"/>
          </a:xfrm>
          <a:prstGeom prst="line">
            <a:avLst/>
          </a:prstGeom>
          <a:noFill/>
          <a:ln w="0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Rectangle 15"/>
          <p:cNvSpPr>
            <a:spLocks noChangeArrowheads="1"/>
          </p:cNvSpPr>
          <p:nvPr/>
        </p:nvSpPr>
        <p:spPr bwMode="auto">
          <a:xfrm>
            <a:off x="1406525" y="1033463"/>
            <a:ext cx="6553200" cy="43386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28687" name="Rectangle 16"/>
          <p:cNvSpPr>
            <a:spLocks noChangeArrowheads="1"/>
          </p:cNvSpPr>
          <p:nvPr/>
        </p:nvSpPr>
        <p:spPr bwMode="auto">
          <a:xfrm>
            <a:off x="1406525" y="4616450"/>
            <a:ext cx="5783263" cy="430213"/>
          </a:xfrm>
          <a:prstGeom prst="rect">
            <a:avLst/>
          </a:prstGeom>
          <a:solidFill>
            <a:srgbClr val="9999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28688" name="Rectangle 17"/>
          <p:cNvSpPr>
            <a:spLocks noChangeArrowheads="1"/>
          </p:cNvSpPr>
          <p:nvPr/>
        </p:nvSpPr>
        <p:spPr bwMode="auto">
          <a:xfrm>
            <a:off x="1406525" y="3522663"/>
            <a:ext cx="963613" cy="442912"/>
          </a:xfrm>
          <a:prstGeom prst="rect">
            <a:avLst/>
          </a:prstGeom>
          <a:solidFill>
            <a:srgbClr val="9999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28689" name="Rectangle 18"/>
          <p:cNvSpPr>
            <a:spLocks noChangeArrowheads="1"/>
          </p:cNvSpPr>
          <p:nvPr/>
        </p:nvSpPr>
        <p:spPr bwMode="auto">
          <a:xfrm>
            <a:off x="1406525" y="2439988"/>
            <a:ext cx="38100" cy="430212"/>
          </a:xfrm>
          <a:prstGeom prst="rect">
            <a:avLst/>
          </a:prstGeom>
          <a:solidFill>
            <a:srgbClr val="9999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28690" name="Line 19"/>
          <p:cNvSpPr>
            <a:spLocks noChangeShapeType="1"/>
          </p:cNvSpPr>
          <p:nvPr/>
        </p:nvSpPr>
        <p:spPr bwMode="auto">
          <a:xfrm>
            <a:off x="1406525" y="5372100"/>
            <a:ext cx="65532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20"/>
          <p:cNvSpPr>
            <a:spLocks noChangeShapeType="1"/>
          </p:cNvSpPr>
          <p:nvPr/>
        </p:nvSpPr>
        <p:spPr bwMode="auto">
          <a:xfrm flipV="1">
            <a:off x="1406525" y="5372100"/>
            <a:ext cx="1588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1"/>
          <p:cNvSpPr>
            <a:spLocks noChangeShapeType="1"/>
          </p:cNvSpPr>
          <p:nvPr/>
        </p:nvSpPr>
        <p:spPr bwMode="auto">
          <a:xfrm flipV="1">
            <a:off x="2057400" y="5372100"/>
            <a:ext cx="1588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2"/>
          <p:cNvSpPr>
            <a:spLocks noChangeShapeType="1"/>
          </p:cNvSpPr>
          <p:nvPr/>
        </p:nvSpPr>
        <p:spPr bwMode="auto">
          <a:xfrm flipV="1">
            <a:off x="2722563" y="5372100"/>
            <a:ext cx="1587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3"/>
          <p:cNvSpPr>
            <a:spLocks noChangeShapeType="1"/>
          </p:cNvSpPr>
          <p:nvPr/>
        </p:nvSpPr>
        <p:spPr bwMode="auto">
          <a:xfrm flipV="1">
            <a:off x="3373438" y="5372100"/>
            <a:ext cx="1587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4"/>
          <p:cNvSpPr>
            <a:spLocks noChangeShapeType="1"/>
          </p:cNvSpPr>
          <p:nvPr/>
        </p:nvSpPr>
        <p:spPr bwMode="auto">
          <a:xfrm flipV="1">
            <a:off x="4024313" y="5372100"/>
            <a:ext cx="1587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5"/>
          <p:cNvSpPr>
            <a:spLocks noChangeShapeType="1"/>
          </p:cNvSpPr>
          <p:nvPr/>
        </p:nvSpPr>
        <p:spPr bwMode="auto">
          <a:xfrm flipV="1">
            <a:off x="4689475" y="5372100"/>
            <a:ext cx="1588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6"/>
          <p:cNvSpPr>
            <a:spLocks noChangeShapeType="1"/>
          </p:cNvSpPr>
          <p:nvPr/>
        </p:nvSpPr>
        <p:spPr bwMode="auto">
          <a:xfrm flipV="1">
            <a:off x="5340350" y="5372100"/>
            <a:ext cx="1588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7"/>
          <p:cNvSpPr>
            <a:spLocks noChangeShapeType="1"/>
          </p:cNvSpPr>
          <p:nvPr/>
        </p:nvSpPr>
        <p:spPr bwMode="auto">
          <a:xfrm flipV="1">
            <a:off x="5991225" y="5372100"/>
            <a:ext cx="1588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8"/>
          <p:cNvSpPr>
            <a:spLocks noChangeShapeType="1"/>
          </p:cNvSpPr>
          <p:nvPr/>
        </p:nvSpPr>
        <p:spPr bwMode="auto">
          <a:xfrm flipV="1">
            <a:off x="6643688" y="5372100"/>
            <a:ext cx="1587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9"/>
          <p:cNvSpPr>
            <a:spLocks noChangeShapeType="1"/>
          </p:cNvSpPr>
          <p:nvPr/>
        </p:nvSpPr>
        <p:spPr bwMode="auto">
          <a:xfrm flipV="1">
            <a:off x="7307263" y="5372100"/>
            <a:ext cx="1587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30"/>
          <p:cNvSpPr>
            <a:spLocks noChangeShapeType="1"/>
          </p:cNvSpPr>
          <p:nvPr/>
        </p:nvSpPr>
        <p:spPr bwMode="auto">
          <a:xfrm flipV="1">
            <a:off x="7959725" y="5372100"/>
            <a:ext cx="1588" cy="523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1"/>
          <p:cNvSpPr>
            <a:spLocks noChangeShapeType="1"/>
          </p:cNvSpPr>
          <p:nvPr/>
        </p:nvSpPr>
        <p:spPr bwMode="auto">
          <a:xfrm>
            <a:off x="1406525" y="1033463"/>
            <a:ext cx="1588" cy="43386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2"/>
          <p:cNvSpPr>
            <a:spLocks noChangeShapeType="1"/>
          </p:cNvSpPr>
          <p:nvPr/>
        </p:nvSpPr>
        <p:spPr bwMode="auto">
          <a:xfrm>
            <a:off x="1354138" y="537210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3"/>
          <p:cNvSpPr>
            <a:spLocks noChangeShapeType="1"/>
          </p:cNvSpPr>
          <p:nvPr/>
        </p:nvSpPr>
        <p:spPr bwMode="auto">
          <a:xfrm>
            <a:off x="1354138" y="429101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4"/>
          <p:cNvSpPr>
            <a:spLocks noChangeShapeType="1"/>
          </p:cNvSpPr>
          <p:nvPr/>
        </p:nvSpPr>
        <p:spPr bwMode="auto">
          <a:xfrm>
            <a:off x="1354138" y="3197225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5"/>
          <p:cNvSpPr>
            <a:spLocks noChangeShapeType="1"/>
          </p:cNvSpPr>
          <p:nvPr/>
        </p:nvSpPr>
        <p:spPr bwMode="auto">
          <a:xfrm>
            <a:off x="1354138" y="2114550"/>
            <a:ext cx="52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6"/>
          <p:cNvSpPr>
            <a:spLocks noChangeShapeType="1"/>
          </p:cNvSpPr>
          <p:nvPr/>
        </p:nvSpPr>
        <p:spPr bwMode="auto">
          <a:xfrm>
            <a:off x="1354138" y="1033463"/>
            <a:ext cx="52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Rectangle 37"/>
          <p:cNvSpPr>
            <a:spLocks noChangeArrowheads="1"/>
          </p:cNvSpPr>
          <p:nvPr/>
        </p:nvSpPr>
        <p:spPr bwMode="auto">
          <a:xfrm>
            <a:off x="7242175" y="4721225"/>
            <a:ext cx="3683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 b="1">
                <a:solidFill>
                  <a:schemeClr val="accent2"/>
                </a:solidFill>
                <a:latin typeface="Arial" panose="020B0604020202020204" pitchFamily="34" charset="0"/>
              </a:rPr>
              <a:t>8</a:t>
            </a:r>
            <a:r>
              <a:rPr lang="it-IT" altLang="en-US" sz="1300" b="1">
                <a:solidFill>
                  <a:schemeClr val="accent2"/>
                </a:solidFill>
                <a:latin typeface="Arial" panose="020B0604020202020204" pitchFamily="34" charset="0"/>
              </a:rPr>
              <a:t>86</a:t>
            </a:r>
            <a:r>
              <a:rPr lang="en-GB" altLang="en-US" sz="1300" b="1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  <a:endParaRPr lang="en-GB" altLang="en-US" b="1">
              <a:solidFill>
                <a:schemeClr val="accent2"/>
              </a:solidFill>
            </a:endParaRPr>
          </a:p>
        </p:txBody>
      </p:sp>
      <p:sp>
        <p:nvSpPr>
          <p:cNvPr id="28709" name="Rectangle 38"/>
          <p:cNvSpPr>
            <a:spLocks noChangeArrowheads="1"/>
          </p:cNvSpPr>
          <p:nvPr/>
        </p:nvSpPr>
        <p:spPr bwMode="auto">
          <a:xfrm>
            <a:off x="2422525" y="3640138"/>
            <a:ext cx="3683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 b="1">
                <a:solidFill>
                  <a:schemeClr val="accent2"/>
                </a:solidFill>
                <a:latin typeface="Arial" panose="020B0604020202020204" pitchFamily="34" charset="0"/>
              </a:rPr>
              <a:t>1478</a:t>
            </a:r>
            <a:endParaRPr lang="en-GB" altLang="en-US" b="1">
              <a:solidFill>
                <a:schemeClr val="accent2"/>
              </a:solidFill>
            </a:endParaRPr>
          </a:p>
        </p:txBody>
      </p:sp>
      <p:sp>
        <p:nvSpPr>
          <p:cNvPr id="28710" name="Rectangle 39"/>
          <p:cNvSpPr>
            <a:spLocks noChangeArrowheads="1"/>
          </p:cNvSpPr>
          <p:nvPr/>
        </p:nvSpPr>
        <p:spPr bwMode="auto">
          <a:xfrm>
            <a:off x="1497013" y="2544763"/>
            <a:ext cx="1841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 b="1">
                <a:solidFill>
                  <a:schemeClr val="accent2"/>
                </a:solidFill>
                <a:latin typeface="Arial" panose="020B0604020202020204" pitchFamily="34" charset="0"/>
              </a:rPr>
              <a:t>67</a:t>
            </a:r>
            <a:endParaRPr lang="en-GB" altLang="en-US" b="1">
              <a:solidFill>
                <a:schemeClr val="accent2"/>
              </a:solidFill>
            </a:endParaRPr>
          </a:p>
        </p:txBody>
      </p:sp>
      <p:sp>
        <p:nvSpPr>
          <p:cNvPr id="28711" name="Rectangle 40"/>
          <p:cNvSpPr>
            <a:spLocks noChangeArrowheads="1"/>
          </p:cNvSpPr>
          <p:nvPr/>
        </p:nvSpPr>
        <p:spPr bwMode="auto">
          <a:xfrm>
            <a:off x="1484313" y="148907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 b="1">
                <a:solidFill>
                  <a:schemeClr val="accent2"/>
                </a:solidFill>
                <a:latin typeface="Arial" panose="020B0604020202020204" pitchFamily="34" charset="0"/>
              </a:rPr>
              <a:t>6</a:t>
            </a:r>
            <a:endParaRPr lang="en-GB" altLang="en-US" b="1">
              <a:solidFill>
                <a:schemeClr val="accent2"/>
              </a:solidFill>
            </a:endParaRPr>
          </a:p>
        </p:txBody>
      </p:sp>
      <p:sp>
        <p:nvSpPr>
          <p:cNvPr id="28712" name="Rectangle 41"/>
          <p:cNvSpPr>
            <a:spLocks noChangeArrowheads="1"/>
          </p:cNvSpPr>
          <p:nvPr/>
        </p:nvSpPr>
        <p:spPr bwMode="auto">
          <a:xfrm>
            <a:off x="1366838" y="5514975"/>
            <a:ext cx="18256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n-GB" altLang="en-US"/>
          </a:p>
        </p:txBody>
      </p:sp>
      <p:sp>
        <p:nvSpPr>
          <p:cNvPr id="28713" name="Rectangle 42"/>
          <p:cNvSpPr>
            <a:spLocks noChangeArrowheads="1"/>
          </p:cNvSpPr>
          <p:nvPr/>
        </p:nvSpPr>
        <p:spPr bwMode="auto">
          <a:xfrm>
            <a:off x="1874838" y="5514975"/>
            <a:ext cx="482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1000</a:t>
            </a:r>
            <a:endParaRPr lang="en-GB" altLang="en-US"/>
          </a:p>
        </p:txBody>
      </p:sp>
      <p:sp>
        <p:nvSpPr>
          <p:cNvPr id="28714" name="Rectangle 43"/>
          <p:cNvSpPr>
            <a:spLocks noChangeArrowheads="1"/>
          </p:cNvSpPr>
          <p:nvPr/>
        </p:nvSpPr>
        <p:spPr bwMode="auto">
          <a:xfrm>
            <a:off x="2540000" y="5514975"/>
            <a:ext cx="482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2000</a:t>
            </a:r>
            <a:endParaRPr lang="en-GB" altLang="en-US"/>
          </a:p>
        </p:txBody>
      </p:sp>
      <p:sp>
        <p:nvSpPr>
          <p:cNvPr id="28715" name="Rectangle 44"/>
          <p:cNvSpPr>
            <a:spLocks noChangeArrowheads="1"/>
          </p:cNvSpPr>
          <p:nvPr/>
        </p:nvSpPr>
        <p:spPr bwMode="auto">
          <a:xfrm>
            <a:off x="3190875" y="5514975"/>
            <a:ext cx="482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3000</a:t>
            </a:r>
            <a:endParaRPr lang="en-GB" altLang="en-US"/>
          </a:p>
        </p:txBody>
      </p:sp>
      <p:sp>
        <p:nvSpPr>
          <p:cNvPr id="28716" name="Rectangle 45"/>
          <p:cNvSpPr>
            <a:spLocks noChangeArrowheads="1"/>
          </p:cNvSpPr>
          <p:nvPr/>
        </p:nvSpPr>
        <p:spPr bwMode="auto">
          <a:xfrm>
            <a:off x="3841750" y="5514975"/>
            <a:ext cx="482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4000</a:t>
            </a:r>
            <a:endParaRPr lang="en-GB" altLang="en-US"/>
          </a:p>
        </p:txBody>
      </p:sp>
      <p:sp>
        <p:nvSpPr>
          <p:cNvPr id="28717" name="Rectangle 46"/>
          <p:cNvSpPr>
            <a:spLocks noChangeArrowheads="1"/>
          </p:cNvSpPr>
          <p:nvPr/>
        </p:nvSpPr>
        <p:spPr bwMode="auto">
          <a:xfrm>
            <a:off x="4506913" y="5514975"/>
            <a:ext cx="482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5000</a:t>
            </a:r>
            <a:endParaRPr lang="en-GB" altLang="en-US"/>
          </a:p>
        </p:txBody>
      </p:sp>
      <p:sp>
        <p:nvSpPr>
          <p:cNvPr id="28718" name="Rectangle 47"/>
          <p:cNvSpPr>
            <a:spLocks noChangeArrowheads="1"/>
          </p:cNvSpPr>
          <p:nvPr/>
        </p:nvSpPr>
        <p:spPr bwMode="auto">
          <a:xfrm>
            <a:off x="5157788" y="5514975"/>
            <a:ext cx="482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6000</a:t>
            </a:r>
            <a:endParaRPr lang="en-GB" altLang="en-US"/>
          </a:p>
        </p:txBody>
      </p:sp>
      <p:sp>
        <p:nvSpPr>
          <p:cNvPr id="28719" name="Rectangle 48"/>
          <p:cNvSpPr>
            <a:spLocks noChangeArrowheads="1"/>
          </p:cNvSpPr>
          <p:nvPr/>
        </p:nvSpPr>
        <p:spPr bwMode="auto">
          <a:xfrm>
            <a:off x="5810250" y="5514975"/>
            <a:ext cx="482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7000</a:t>
            </a:r>
            <a:endParaRPr lang="en-GB" altLang="en-US"/>
          </a:p>
        </p:txBody>
      </p:sp>
      <p:sp>
        <p:nvSpPr>
          <p:cNvPr id="28720" name="Rectangle 49"/>
          <p:cNvSpPr>
            <a:spLocks noChangeArrowheads="1"/>
          </p:cNvSpPr>
          <p:nvPr/>
        </p:nvSpPr>
        <p:spPr bwMode="auto">
          <a:xfrm>
            <a:off x="6461125" y="5514975"/>
            <a:ext cx="482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8000</a:t>
            </a:r>
            <a:endParaRPr lang="en-GB" altLang="en-US"/>
          </a:p>
        </p:txBody>
      </p:sp>
      <p:sp>
        <p:nvSpPr>
          <p:cNvPr id="28721" name="Rectangle 50"/>
          <p:cNvSpPr>
            <a:spLocks noChangeArrowheads="1"/>
          </p:cNvSpPr>
          <p:nvPr/>
        </p:nvSpPr>
        <p:spPr bwMode="auto">
          <a:xfrm>
            <a:off x="7124700" y="5514975"/>
            <a:ext cx="482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9000</a:t>
            </a:r>
            <a:endParaRPr lang="en-GB" altLang="en-US"/>
          </a:p>
        </p:txBody>
      </p:sp>
      <p:sp>
        <p:nvSpPr>
          <p:cNvPr id="28722" name="Rectangle 51"/>
          <p:cNvSpPr>
            <a:spLocks noChangeArrowheads="1"/>
          </p:cNvSpPr>
          <p:nvPr/>
        </p:nvSpPr>
        <p:spPr bwMode="auto">
          <a:xfrm>
            <a:off x="7737475" y="5514975"/>
            <a:ext cx="5857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10000</a:t>
            </a:r>
            <a:endParaRPr lang="en-GB" altLang="en-US"/>
          </a:p>
        </p:txBody>
      </p:sp>
      <p:sp>
        <p:nvSpPr>
          <p:cNvPr id="28723" name="Rectangle 52"/>
          <p:cNvSpPr>
            <a:spLocks noChangeArrowheads="1"/>
          </p:cNvSpPr>
          <p:nvPr/>
        </p:nvSpPr>
        <p:spPr bwMode="auto">
          <a:xfrm>
            <a:off x="1158875" y="4721225"/>
            <a:ext cx="1952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endParaRPr lang="en-GB" altLang="en-US"/>
          </a:p>
        </p:txBody>
      </p:sp>
      <p:sp>
        <p:nvSpPr>
          <p:cNvPr id="28724" name="Rectangle 53"/>
          <p:cNvSpPr>
            <a:spLocks noChangeArrowheads="1"/>
          </p:cNvSpPr>
          <p:nvPr/>
        </p:nvSpPr>
        <p:spPr bwMode="auto">
          <a:xfrm>
            <a:off x="1066800" y="3640138"/>
            <a:ext cx="312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C1</a:t>
            </a:r>
            <a:endParaRPr lang="en-GB" altLang="en-US"/>
          </a:p>
        </p:txBody>
      </p:sp>
      <p:sp>
        <p:nvSpPr>
          <p:cNvPr id="28725" name="Rectangle 54"/>
          <p:cNvSpPr>
            <a:spLocks noChangeArrowheads="1"/>
          </p:cNvSpPr>
          <p:nvPr/>
        </p:nvSpPr>
        <p:spPr bwMode="auto">
          <a:xfrm>
            <a:off x="1066800" y="2557463"/>
            <a:ext cx="312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C2</a:t>
            </a:r>
            <a:endParaRPr lang="en-GB" altLang="en-US"/>
          </a:p>
        </p:txBody>
      </p:sp>
      <p:sp>
        <p:nvSpPr>
          <p:cNvPr id="28726" name="Rectangle 55"/>
          <p:cNvSpPr>
            <a:spLocks noChangeArrowheads="1"/>
          </p:cNvSpPr>
          <p:nvPr/>
        </p:nvSpPr>
        <p:spPr bwMode="auto">
          <a:xfrm>
            <a:off x="1066800" y="1476375"/>
            <a:ext cx="312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>
                <a:solidFill>
                  <a:srgbClr val="000000"/>
                </a:solidFill>
                <a:latin typeface="Arial" panose="020B0604020202020204" pitchFamily="34" charset="0"/>
              </a:rPr>
              <a:t>C3</a:t>
            </a:r>
            <a:endParaRPr lang="en-GB" altLang="en-US"/>
          </a:p>
        </p:txBody>
      </p:sp>
      <p:sp>
        <p:nvSpPr>
          <p:cNvPr id="28727" name="Rectangle 56"/>
          <p:cNvSpPr>
            <a:spLocks noChangeArrowheads="1"/>
          </p:cNvSpPr>
          <p:nvPr/>
        </p:nvSpPr>
        <p:spPr bwMode="auto">
          <a:xfrm rot="-5400000">
            <a:off x="361156" y="3123407"/>
            <a:ext cx="10318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 b="1">
                <a:solidFill>
                  <a:srgbClr val="000000"/>
                </a:solidFill>
                <a:latin typeface="Arial" panose="020B0604020202020204" pitchFamily="34" charset="0"/>
              </a:rPr>
              <a:t>livello trofico</a:t>
            </a:r>
            <a:endParaRPr lang="en-GB" altLang="en-US"/>
          </a:p>
        </p:txBody>
      </p:sp>
      <p:sp>
        <p:nvSpPr>
          <p:cNvPr id="28728" name="Rectangle 57"/>
          <p:cNvSpPr>
            <a:spLocks noChangeArrowheads="1"/>
          </p:cNvSpPr>
          <p:nvPr/>
        </p:nvSpPr>
        <p:spPr bwMode="auto">
          <a:xfrm>
            <a:off x="3352800" y="5867400"/>
            <a:ext cx="19526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 b="1">
                <a:solidFill>
                  <a:srgbClr val="000000"/>
                </a:solidFill>
                <a:latin typeface="Arial" panose="020B0604020202020204" pitchFamily="34" charset="0"/>
              </a:rPr>
              <a:t>produzione netta (kcal m</a:t>
            </a:r>
            <a:endParaRPr lang="en-GB" altLang="en-US"/>
          </a:p>
        </p:txBody>
      </p:sp>
      <p:sp>
        <p:nvSpPr>
          <p:cNvPr id="28729" name="Rectangle 58"/>
          <p:cNvSpPr>
            <a:spLocks noChangeArrowheads="1"/>
          </p:cNvSpPr>
          <p:nvPr/>
        </p:nvSpPr>
        <p:spPr bwMode="auto">
          <a:xfrm>
            <a:off x="5334000" y="5867400"/>
            <a:ext cx="1016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900" b="1">
                <a:solidFill>
                  <a:srgbClr val="000000"/>
                </a:solidFill>
                <a:latin typeface="Arial" panose="020B0604020202020204" pitchFamily="34" charset="0"/>
              </a:rPr>
              <a:t>-2</a:t>
            </a:r>
            <a:endParaRPr lang="en-GB" altLang="en-US"/>
          </a:p>
        </p:txBody>
      </p:sp>
      <p:sp>
        <p:nvSpPr>
          <p:cNvPr id="28730" name="Rectangle 59"/>
          <p:cNvSpPr>
            <a:spLocks noChangeArrowheads="1"/>
          </p:cNvSpPr>
          <p:nvPr/>
        </p:nvSpPr>
        <p:spPr bwMode="auto">
          <a:xfrm>
            <a:off x="5410200" y="5867400"/>
            <a:ext cx="44291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 b="1">
                <a:solidFill>
                  <a:srgbClr val="000000"/>
                </a:solidFill>
                <a:latin typeface="Arial" panose="020B0604020202020204" pitchFamily="34" charset="0"/>
              </a:rPr>
              <a:t> anno</a:t>
            </a:r>
            <a:endParaRPr lang="en-GB" altLang="en-US"/>
          </a:p>
        </p:txBody>
      </p:sp>
      <p:sp>
        <p:nvSpPr>
          <p:cNvPr id="28731" name="Rectangle 60"/>
          <p:cNvSpPr>
            <a:spLocks noChangeArrowheads="1"/>
          </p:cNvSpPr>
          <p:nvPr/>
        </p:nvSpPr>
        <p:spPr bwMode="auto">
          <a:xfrm>
            <a:off x="5878513" y="5840413"/>
            <a:ext cx="1016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900" b="1">
                <a:solidFill>
                  <a:srgbClr val="000000"/>
                </a:solidFill>
                <a:latin typeface="Arial" panose="020B0604020202020204" pitchFamily="34" charset="0"/>
              </a:rPr>
              <a:t>-1</a:t>
            </a:r>
            <a:endParaRPr lang="en-GB" altLang="en-US"/>
          </a:p>
        </p:txBody>
      </p:sp>
      <p:sp>
        <p:nvSpPr>
          <p:cNvPr id="28732" name="Rectangle 61"/>
          <p:cNvSpPr>
            <a:spLocks noChangeArrowheads="1"/>
          </p:cNvSpPr>
          <p:nvPr/>
        </p:nvSpPr>
        <p:spPr bwMode="auto">
          <a:xfrm>
            <a:off x="5983288" y="5867400"/>
            <a:ext cx="555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300" b="1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7924800" cy="513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1600200" y="3011488"/>
            <a:ext cx="67056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962400" y="2813050"/>
            <a:ext cx="1981200" cy="422275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en-US" sz="2000">
                <a:latin typeface="Arial" panose="020B0604020202020204" pitchFamily="34" charset="0"/>
              </a:rPr>
              <a:t>Media: 10.1%</a:t>
            </a:r>
            <a:endParaRPr lang="en-GB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28800"/>
            <a:ext cx="6248400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6248400" y="4094163"/>
            <a:ext cx="1371600" cy="1066800"/>
          </a:xfrm>
          <a:prstGeom prst="upArrowCallout">
            <a:avLst>
              <a:gd name="adj1" fmla="val 32143"/>
              <a:gd name="adj2" fmla="val 32143"/>
              <a:gd name="adj3" fmla="val 1666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100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962400" y="2951163"/>
            <a:ext cx="20574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crescita 4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 rot="16200000" flipH="1">
            <a:off x="1238250" y="3122613"/>
            <a:ext cx="1485900" cy="1676400"/>
          </a:xfrm>
          <a:custGeom>
            <a:avLst/>
            <a:gdLst>
              <a:gd name="T0" fmla="*/ 854874 w 21600"/>
              <a:gd name="T1" fmla="*/ 0 h 21600"/>
              <a:gd name="T2" fmla="*/ 854874 w 21600"/>
              <a:gd name="T3" fmla="*/ 943596 h 21600"/>
              <a:gd name="T4" fmla="*/ 182298 w 21600"/>
              <a:gd name="T5" fmla="*/ 1676400 h 21600"/>
              <a:gd name="T6" fmla="*/ 1485900 w 21600"/>
              <a:gd name="T7" fmla="*/ 47179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487 h 21600"/>
              <a:gd name="T14" fmla="*/ 17689 w 21600"/>
              <a:gd name="T15" fmla="*/ 867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487"/>
                </a:lnTo>
                <a:cubicBezTo>
                  <a:pt x="5564" y="3487"/>
                  <a:pt x="0" y="7369"/>
                  <a:pt x="0" y="12158"/>
                </a:cubicBezTo>
                <a:lnTo>
                  <a:pt x="0" y="21600"/>
                </a:lnTo>
                <a:lnTo>
                  <a:pt x="5299" y="21600"/>
                </a:lnTo>
                <a:lnTo>
                  <a:pt x="5299" y="12158"/>
                </a:lnTo>
                <a:cubicBezTo>
                  <a:pt x="5299" y="10232"/>
                  <a:pt x="8490" y="8671"/>
                  <a:pt x="12427" y="8671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09600" y="4779963"/>
            <a:ext cx="20574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escrezione</a:t>
            </a:r>
            <a:br>
              <a:rPr lang="it-IT" altLang="en-US">
                <a:latin typeface="Arial" panose="020B0604020202020204" pitchFamily="34" charset="0"/>
              </a:rPr>
            </a:br>
            <a:r>
              <a:rPr lang="it-IT" altLang="en-US">
                <a:latin typeface="Arial" panose="020B0604020202020204" pitchFamily="34" charset="0"/>
              </a:rPr>
              <a:t> 63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4495800" y="838200"/>
            <a:ext cx="2667000" cy="1371600"/>
          </a:xfrm>
          <a:prstGeom prst="upArrowCallout">
            <a:avLst>
              <a:gd name="adj1" fmla="val 48611"/>
              <a:gd name="adj2" fmla="val 48611"/>
              <a:gd name="adj3" fmla="val 1666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100-63-4=33 kcal</a:t>
            </a:r>
            <a:br>
              <a:rPr lang="it-IT" altLang="en-US">
                <a:latin typeface="Arial" panose="020B0604020202020204" pitchFamily="34" charset="0"/>
              </a:rPr>
            </a:br>
            <a:r>
              <a:rPr lang="it-IT" altLang="en-US">
                <a:latin typeface="Arial" panose="020B0604020202020204" pitchFamily="34" charset="0"/>
              </a:rPr>
              <a:t>respirazione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 autoUpdateAnimBg="0"/>
      <p:bldP spid="20484" grpId="0" animBg="1" autoUpdateAnimBg="0"/>
      <p:bldP spid="20485" grpId="0" animBg="1"/>
      <p:bldP spid="20486" grpId="0" animBg="1" autoUpdateAnimBg="0"/>
      <p:bldP spid="2048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5867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Rendimento di assimilazione: RA=A</a:t>
            </a:r>
            <a:r>
              <a:rPr lang="en-US" altLang="en-US" baseline="-25000">
                <a:latin typeface="Arial" panose="020B0604020202020204" pitchFamily="34" charset="0"/>
              </a:rPr>
              <a:t>n</a:t>
            </a:r>
            <a:r>
              <a:rPr lang="en-US" altLang="en-US">
                <a:latin typeface="Arial" panose="020B0604020202020204" pitchFamily="34" charset="0"/>
              </a:rPr>
              <a:t>/I</a:t>
            </a:r>
            <a:r>
              <a:rPr lang="en-US" altLang="en-US" baseline="-25000">
                <a:latin typeface="Arial" panose="020B0604020202020204" pitchFamily="34" charset="0"/>
              </a:rPr>
              <a:t>n</a:t>
            </a: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Rendimento di produzione: RP=P</a:t>
            </a:r>
            <a:r>
              <a:rPr lang="en-US" altLang="en-US" baseline="-25000">
                <a:latin typeface="Arial" panose="020B0604020202020204" pitchFamily="34" charset="0"/>
              </a:rPr>
              <a:t>n</a:t>
            </a:r>
            <a:r>
              <a:rPr lang="en-US" altLang="en-US">
                <a:latin typeface="Arial" panose="020B0604020202020204" pitchFamily="34" charset="0"/>
              </a:rPr>
              <a:t>/A</a:t>
            </a:r>
            <a:r>
              <a:rPr lang="en-US" altLang="en-US" baseline="-25000">
                <a:latin typeface="Arial" panose="020B0604020202020204" pitchFamily="34" charset="0"/>
              </a:rPr>
              <a:t>n</a:t>
            </a:r>
            <a:endParaRPr lang="en-GB" altLang="en-US" baseline="-25000">
              <a:latin typeface="Arial" panose="020B0604020202020204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133600"/>
            <a:ext cx="6248400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6248400" y="4398963"/>
            <a:ext cx="1371600" cy="1066800"/>
          </a:xfrm>
          <a:prstGeom prst="upArrowCallout">
            <a:avLst>
              <a:gd name="adj1" fmla="val 32143"/>
              <a:gd name="adj2" fmla="val 32143"/>
              <a:gd name="adj3" fmla="val 1666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100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962400" y="3255963"/>
            <a:ext cx="20574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crescita 4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 rot="16200000" flipH="1">
            <a:off x="1238250" y="3427413"/>
            <a:ext cx="1485900" cy="1676400"/>
          </a:xfrm>
          <a:custGeom>
            <a:avLst/>
            <a:gdLst>
              <a:gd name="T0" fmla="*/ 854874 w 21600"/>
              <a:gd name="T1" fmla="*/ 0 h 21600"/>
              <a:gd name="T2" fmla="*/ 854874 w 21600"/>
              <a:gd name="T3" fmla="*/ 943596 h 21600"/>
              <a:gd name="T4" fmla="*/ 182298 w 21600"/>
              <a:gd name="T5" fmla="*/ 1676400 h 21600"/>
              <a:gd name="T6" fmla="*/ 1485900 w 21600"/>
              <a:gd name="T7" fmla="*/ 47179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487 h 21600"/>
              <a:gd name="T14" fmla="*/ 17689 w 21600"/>
              <a:gd name="T15" fmla="*/ 867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487"/>
                </a:lnTo>
                <a:cubicBezTo>
                  <a:pt x="5564" y="3487"/>
                  <a:pt x="0" y="7369"/>
                  <a:pt x="0" y="12158"/>
                </a:cubicBezTo>
                <a:lnTo>
                  <a:pt x="0" y="21600"/>
                </a:lnTo>
                <a:lnTo>
                  <a:pt x="5299" y="21600"/>
                </a:lnTo>
                <a:lnTo>
                  <a:pt x="5299" y="12158"/>
                </a:lnTo>
                <a:cubicBezTo>
                  <a:pt x="5299" y="10232"/>
                  <a:pt x="8490" y="8671"/>
                  <a:pt x="12427" y="8671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09600" y="5084763"/>
            <a:ext cx="20574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escrezione</a:t>
            </a:r>
            <a:br>
              <a:rPr lang="it-IT" altLang="en-US">
                <a:latin typeface="Arial" panose="020B0604020202020204" pitchFamily="34" charset="0"/>
              </a:rPr>
            </a:br>
            <a:r>
              <a:rPr lang="it-IT" altLang="en-US">
                <a:latin typeface="Arial" panose="020B0604020202020204" pitchFamily="34" charset="0"/>
              </a:rPr>
              <a:t> 63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5867400" y="1600200"/>
            <a:ext cx="1981200" cy="1219200"/>
          </a:xfrm>
          <a:prstGeom prst="upArrowCallout">
            <a:avLst>
              <a:gd name="adj1" fmla="val 40625"/>
              <a:gd name="adj2" fmla="val 40625"/>
              <a:gd name="adj3" fmla="val 1666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33 kcal</a:t>
            </a:r>
            <a:br>
              <a:rPr lang="it-IT" altLang="en-US">
                <a:latin typeface="Arial" panose="020B0604020202020204" pitchFamily="34" charset="0"/>
              </a:rPr>
            </a:br>
            <a:r>
              <a:rPr lang="it-IT" altLang="en-US">
                <a:latin typeface="Arial" panose="020B0604020202020204" pitchFamily="34" charset="0"/>
              </a:rPr>
              <a:t>respirazione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 autoUpdateAnimBg="0"/>
      <p:bldP spid="21509" grpId="0" animBg="1" autoUpdateAnimBg="0"/>
      <p:bldP spid="21510" grpId="0" animBg="1"/>
      <p:bldP spid="21511" grpId="0" animBg="1" autoUpdateAnimBg="0"/>
      <p:bldP spid="2151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228600"/>
            <a:ext cx="8534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Rendimento di assimilazione: RA=A</a:t>
            </a:r>
            <a:r>
              <a:rPr lang="en-US" altLang="en-US" baseline="-25000">
                <a:latin typeface="Arial" panose="020B0604020202020204" pitchFamily="34" charset="0"/>
              </a:rPr>
              <a:t>n</a:t>
            </a:r>
            <a:r>
              <a:rPr lang="en-US" altLang="en-US">
                <a:latin typeface="Arial" panose="020B0604020202020204" pitchFamily="34" charset="0"/>
              </a:rPr>
              <a:t>/I</a:t>
            </a:r>
            <a:r>
              <a:rPr lang="en-US" altLang="en-US" baseline="-25000">
                <a:latin typeface="Arial" panose="020B0604020202020204" pitchFamily="34" charset="0"/>
              </a:rPr>
              <a:t>n </a:t>
            </a: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=(4+33)/100=0.37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Rendimento di produzione: RP=P</a:t>
            </a:r>
            <a:r>
              <a:rPr lang="en-US" altLang="en-US" baseline="-25000">
                <a:latin typeface="Arial" panose="020B0604020202020204" pitchFamily="34" charset="0"/>
              </a:rPr>
              <a:t>n</a:t>
            </a:r>
            <a:r>
              <a:rPr lang="en-US" altLang="en-US">
                <a:latin typeface="Arial" panose="020B0604020202020204" pitchFamily="34" charset="0"/>
              </a:rPr>
              <a:t>/A</a:t>
            </a:r>
            <a:r>
              <a:rPr lang="en-US" altLang="en-US" baseline="-25000">
                <a:latin typeface="Arial" panose="020B0604020202020204" pitchFamily="34" charset="0"/>
              </a:rPr>
              <a:t>n</a:t>
            </a: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=4/(4+33)=0.11</a:t>
            </a:r>
            <a:endParaRPr lang="en-GB" altLang="en-US" baseline="-25000">
              <a:latin typeface="Arial" panose="020B060402020202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133600"/>
            <a:ext cx="6248400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6248400" y="4398963"/>
            <a:ext cx="1371600" cy="1066800"/>
          </a:xfrm>
          <a:prstGeom prst="upArrowCallout">
            <a:avLst>
              <a:gd name="adj1" fmla="val 32143"/>
              <a:gd name="adj2" fmla="val 32143"/>
              <a:gd name="adj3" fmla="val 1666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100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962400" y="3255963"/>
            <a:ext cx="20574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crescita 4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 rot="16200000" flipH="1">
            <a:off x="1238250" y="3427413"/>
            <a:ext cx="1485900" cy="1676400"/>
          </a:xfrm>
          <a:custGeom>
            <a:avLst/>
            <a:gdLst>
              <a:gd name="T0" fmla="*/ 854874 w 21600"/>
              <a:gd name="T1" fmla="*/ 0 h 21600"/>
              <a:gd name="T2" fmla="*/ 854874 w 21600"/>
              <a:gd name="T3" fmla="*/ 943596 h 21600"/>
              <a:gd name="T4" fmla="*/ 182298 w 21600"/>
              <a:gd name="T5" fmla="*/ 1676400 h 21600"/>
              <a:gd name="T6" fmla="*/ 1485900 w 21600"/>
              <a:gd name="T7" fmla="*/ 47179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487 h 21600"/>
              <a:gd name="T14" fmla="*/ 17689 w 21600"/>
              <a:gd name="T15" fmla="*/ 867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487"/>
                </a:lnTo>
                <a:cubicBezTo>
                  <a:pt x="5564" y="3487"/>
                  <a:pt x="0" y="7369"/>
                  <a:pt x="0" y="12158"/>
                </a:cubicBezTo>
                <a:lnTo>
                  <a:pt x="0" y="21600"/>
                </a:lnTo>
                <a:lnTo>
                  <a:pt x="5299" y="21600"/>
                </a:lnTo>
                <a:lnTo>
                  <a:pt x="5299" y="12158"/>
                </a:lnTo>
                <a:cubicBezTo>
                  <a:pt x="5299" y="10232"/>
                  <a:pt x="8490" y="8671"/>
                  <a:pt x="12427" y="8671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5084763"/>
            <a:ext cx="20574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escrezione</a:t>
            </a:r>
            <a:br>
              <a:rPr lang="it-IT" altLang="en-US">
                <a:latin typeface="Arial" panose="020B0604020202020204" pitchFamily="34" charset="0"/>
              </a:rPr>
            </a:br>
            <a:r>
              <a:rPr lang="it-IT" altLang="en-US">
                <a:latin typeface="Arial" panose="020B0604020202020204" pitchFamily="34" charset="0"/>
              </a:rPr>
              <a:t> 63 kcal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5867400" y="1600200"/>
            <a:ext cx="1981200" cy="1219200"/>
          </a:xfrm>
          <a:prstGeom prst="upArrowCallout">
            <a:avLst>
              <a:gd name="adj1" fmla="val 40625"/>
              <a:gd name="adj2" fmla="val 40625"/>
              <a:gd name="adj3" fmla="val 1666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en-US">
                <a:latin typeface="Arial" panose="020B0604020202020204" pitchFamily="34" charset="0"/>
              </a:rPr>
              <a:t>33 kcal</a:t>
            </a:r>
            <a:br>
              <a:rPr lang="it-IT" altLang="en-US">
                <a:latin typeface="Arial" panose="020B0604020202020204" pitchFamily="34" charset="0"/>
              </a:rPr>
            </a:br>
            <a:r>
              <a:rPr lang="it-IT" altLang="en-US">
                <a:latin typeface="Arial" panose="020B0604020202020204" pitchFamily="34" charset="0"/>
              </a:rPr>
              <a:t>respirazione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 autoUpdateAnimBg="0"/>
      <p:bldP spid="22533" grpId="0" animBg="1" autoUpdateAnimBg="0"/>
      <p:bldP spid="22534" grpId="0" animBg="1"/>
      <p:bldP spid="22535" grpId="0" animBg="1" autoUpdateAnimBg="0"/>
      <p:bldP spid="2253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1143000"/>
            <a:ext cx="7648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>
                <a:latin typeface="Tahoma" panose="020B0604030504040204" pitchFamily="34" charset="0"/>
              </a:rPr>
              <a:t>Efficienza ecologica: NP</a:t>
            </a:r>
            <a:r>
              <a:rPr lang="en-US" altLang="en-US" sz="4400" baseline="-25000">
                <a:latin typeface="Tahoma" panose="020B0604030504040204" pitchFamily="34" charset="0"/>
              </a:rPr>
              <a:t>n</a:t>
            </a:r>
            <a:r>
              <a:rPr lang="en-US" altLang="en-US" sz="4400">
                <a:latin typeface="Tahoma" panose="020B0604030504040204" pitchFamily="34" charset="0"/>
              </a:rPr>
              <a:t>/NP</a:t>
            </a:r>
            <a:r>
              <a:rPr lang="en-US" altLang="en-US" sz="4400" baseline="-25000">
                <a:latin typeface="Tahoma" panose="020B0604030504040204" pitchFamily="34" charset="0"/>
              </a:rPr>
              <a:t>n-1</a:t>
            </a:r>
            <a:endParaRPr lang="en-GB" altLang="en-US" sz="4400" baseline="-25000">
              <a:latin typeface="Tahoma" panose="020B0604030504040204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838200" y="2438400"/>
            <a:ext cx="6916738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accent2"/>
                </a:solidFill>
                <a:latin typeface="Tahoma" panose="020B0604030504040204" pitchFamily="34" charset="0"/>
              </a:rPr>
              <a:t>In generale:</a:t>
            </a:r>
          </a:p>
          <a:p>
            <a:pPr eaLnBrk="1" hangingPunct="1"/>
            <a:r>
              <a:rPr lang="en-US" altLang="en-US" sz="4400">
                <a:solidFill>
                  <a:schemeClr val="accent2"/>
                </a:solidFill>
                <a:latin typeface="Tahoma" panose="020B0604030504040204" pitchFamily="34" charset="0"/>
              </a:rPr>
              <a:t>	NP</a:t>
            </a:r>
            <a:r>
              <a:rPr lang="en-US" altLang="en-US" sz="4400" baseline="-25000">
                <a:solidFill>
                  <a:schemeClr val="accent2"/>
                </a:solidFill>
                <a:latin typeface="Tahoma" panose="020B0604030504040204" pitchFamily="34" charset="0"/>
              </a:rPr>
              <a:t>n</a:t>
            </a:r>
            <a:r>
              <a:rPr lang="en-US" altLang="en-US" sz="4400">
                <a:solidFill>
                  <a:schemeClr val="accent2"/>
                </a:solidFill>
                <a:latin typeface="Tahoma" panose="020B0604030504040204" pitchFamily="34" charset="0"/>
              </a:rPr>
              <a:t>/NP</a:t>
            </a:r>
            <a:r>
              <a:rPr lang="en-US" altLang="en-US" sz="4400" baseline="-25000">
                <a:solidFill>
                  <a:schemeClr val="accent2"/>
                </a:solidFill>
                <a:latin typeface="Tahoma" panose="020B0604030504040204" pitchFamily="34" charset="0"/>
              </a:rPr>
              <a:t>n-1</a:t>
            </a:r>
            <a:r>
              <a:rPr lang="en-US" altLang="en-US" sz="4400">
                <a:solidFill>
                  <a:schemeClr val="accent2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 0.1 (o 10%)</a:t>
            </a:r>
          </a:p>
          <a:p>
            <a:pPr eaLnBrk="1" hangingPunct="1"/>
            <a:endParaRPr lang="en-US" altLang="en-US" sz="4400">
              <a:solidFill>
                <a:schemeClr val="accent2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4400">
                <a:latin typeface="Tahoma" panose="020B0604030504040204" pitchFamily="34" charset="0"/>
                <a:sym typeface="Symbol" panose="05050102010706020507" pitchFamily="18" charset="2"/>
              </a:rPr>
              <a:t>(rapporto di Lindeman)</a:t>
            </a:r>
            <a:endParaRPr lang="en-GB" altLang="en-US" sz="44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 rot="-5400000">
            <a:off x="6210300" y="1409700"/>
            <a:ext cx="2209800" cy="1066800"/>
          </a:xfrm>
          <a:prstGeom prst="curvedUpArrow">
            <a:avLst>
              <a:gd name="adj1" fmla="val 41429"/>
              <a:gd name="adj2" fmla="val 8285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5257800"/>
            <a:ext cx="1466850" cy="13620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657600"/>
            <a:ext cx="1657350" cy="1368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068513"/>
            <a:ext cx="1781175" cy="13604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152400"/>
            <a:ext cx="1411287" cy="1752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819400" y="56388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b="1">
                <a:latin typeface="Arial" panose="020B0604020202020204" pitchFamily="34" charset="0"/>
              </a:rPr>
              <a:t>NP: 10000 kcal m</a:t>
            </a:r>
            <a:r>
              <a:rPr lang="it-IT" altLang="en-US" b="1" baseline="30000">
                <a:latin typeface="Arial" panose="020B0604020202020204" pitchFamily="34" charset="0"/>
              </a:rPr>
              <a:t>-2</a:t>
            </a:r>
            <a:r>
              <a:rPr lang="it-IT" altLang="en-US" b="1">
                <a:latin typeface="Arial" panose="020B0604020202020204" pitchFamily="34" charset="0"/>
              </a:rPr>
              <a:t> anno</a:t>
            </a:r>
            <a:r>
              <a:rPr lang="it-IT" altLang="en-US" b="1" baseline="30000">
                <a:latin typeface="Arial" panose="020B0604020202020204" pitchFamily="34" charset="0"/>
              </a:rPr>
              <a:t>-1</a:t>
            </a:r>
            <a:endParaRPr lang="en-GB" altLang="en-US" b="1" baseline="30000">
              <a:latin typeface="Arial" panose="020B0604020202020204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848600" y="4419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>
                <a:latin typeface="Arial" panose="020B0604020202020204" pitchFamily="34" charset="0"/>
              </a:rPr>
              <a:t>15%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819400" y="41148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b="1">
                <a:latin typeface="Arial" panose="020B0604020202020204" pitchFamily="34" charset="0"/>
              </a:rPr>
              <a:t>NP: _____ kcal m</a:t>
            </a:r>
            <a:r>
              <a:rPr lang="it-IT" altLang="en-US" b="1" baseline="30000">
                <a:latin typeface="Arial" panose="020B0604020202020204" pitchFamily="34" charset="0"/>
              </a:rPr>
              <a:t>-2</a:t>
            </a:r>
            <a:r>
              <a:rPr lang="it-IT" altLang="en-US" b="1">
                <a:latin typeface="Arial" panose="020B0604020202020204" pitchFamily="34" charset="0"/>
              </a:rPr>
              <a:t> anno</a:t>
            </a:r>
            <a:r>
              <a:rPr lang="it-IT" altLang="en-US" b="1" baseline="30000">
                <a:latin typeface="Arial" panose="020B0604020202020204" pitchFamily="34" charset="0"/>
              </a:rPr>
              <a:t>-1</a:t>
            </a:r>
            <a:endParaRPr lang="en-GB" altLang="en-US" b="1" baseline="30000">
              <a:latin typeface="Arial" panose="020B0604020202020204" pitchFamily="34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819400" y="25146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b="1">
                <a:latin typeface="Arial" panose="020B0604020202020204" pitchFamily="34" charset="0"/>
              </a:rPr>
              <a:t>NP: _____ kcal m</a:t>
            </a:r>
            <a:r>
              <a:rPr lang="it-IT" altLang="en-US" b="1" baseline="30000">
                <a:latin typeface="Arial" panose="020B0604020202020204" pitchFamily="34" charset="0"/>
              </a:rPr>
              <a:t>-2</a:t>
            </a:r>
            <a:r>
              <a:rPr lang="it-IT" altLang="en-US" b="1">
                <a:latin typeface="Arial" panose="020B0604020202020204" pitchFamily="34" charset="0"/>
              </a:rPr>
              <a:t> anno</a:t>
            </a:r>
            <a:r>
              <a:rPr lang="it-IT" altLang="en-US" b="1" baseline="30000">
                <a:latin typeface="Arial" panose="020B0604020202020204" pitchFamily="34" charset="0"/>
              </a:rPr>
              <a:t>-1</a:t>
            </a:r>
            <a:endParaRPr lang="en-GB" altLang="en-US" b="1" baseline="30000">
              <a:latin typeface="Arial" panose="020B060402020202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819400" y="9144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b="1">
                <a:latin typeface="Arial" panose="020B0604020202020204" pitchFamily="34" charset="0"/>
              </a:rPr>
              <a:t>NP: _____ kcal m</a:t>
            </a:r>
            <a:r>
              <a:rPr lang="it-IT" altLang="en-US" b="1" baseline="30000">
                <a:latin typeface="Arial" panose="020B0604020202020204" pitchFamily="34" charset="0"/>
              </a:rPr>
              <a:t>-2</a:t>
            </a:r>
            <a:r>
              <a:rPr lang="it-IT" altLang="en-US" b="1">
                <a:latin typeface="Arial" panose="020B0604020202020204" pitchFamily="34" charset="0"/>
              </a:rPr>
              <a:t> anno</a:t>
            </a:r>
            <a:r>
              <a:rPr lang="it-IT" altLang="en-US" b="1" baseline="30000">
                <a:latin typeface="Arial" panose="020B0604020202020204" pitchFamily="34" charset="0"/>
              </a:rPr>
              <a:t>-1</a:t>
            </a:r>
            <a:endParaRPr lang="en-GB" altLang="en-US" b="1" baseline="30000">
              <a:latin typeface="Arial" panose="020B0604020202020204" pitchFamily="34" charset="0"/>
            </a:endParaRP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 rot="-5400000">
            <a:off x="6210300" y="2933700"/>
            <a:ext cx="2209800" cy="1066800"/>
          </a:xfrm>
          <a:prstGeom prst="curvedUpArrow">
            <a:avLst>
              <a:gd name="adj1" fmla="val 41429"/>
              <a:gd name="adj2" fmla="val 8285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 rot="-5400000">
            <a:off x="6286500" y="4457700"/>
            <a:ext cx="2057400" cy="1066800"/>
          </a:xfrm>
          <a:prstGeom prst="curvedUpArrow">
            <a:avLst>
              <a:gd name="adj1" fmla="val 38571"/>
              <a:gd name="adj2" fmla="val 7714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848600" y="2743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>
                <a:latin typeface="Arial" panose="020B0604020202020204" pitchFamily="34" charset="0"/>
              </a:rPr>
              <a:t>12%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7924800" y="1143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>
                <a:latin typeface="Arial" panose="020B0604020202020204" pitchFamily="34" charset="0"/>
              </a:rPr>
              <a:t>8%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3"/>
          <p:cNvSpPr>
            <a:spLocks noChangeArrowheads="1"/>
          </p:cNvSpPr>
          <p:nvPr/>
        </p:nvSpPr>
        <p:spPr bwMode="auto">
          <a:xfrm rot="-5400000">
            <a:off x="6210300" y="1409700"/>
            <a:ext cx="2209800" cy="1066800"/>
          </a:xfrm>
          <a:prstGeom prst="curvedUpArrow">
            <a:avLst>
              <a:gd name="adj1" fmla="val 41429"/>
              <a:gd name="adj2" fmla="val 8285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5257800"/>
            <a:ext cx="1466850" cy="13620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657600"/>
            <a:ext cx="1657350" cy="1368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068513"/>
            <a:ext cx="1781175" cy="13604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152400"/>
            <a:ext cx="1411287" cy="1752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819400" y="56388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b="1">
                <a:latin typeface="Arial" panose="020B0604020202020204" pitchFamily="34" charset="0"/>
              </a:rPr>
              <a:t>NP: 10000 kcal m</a:t>
            </a:r>
            <a:r>
              <a:rPr lang="it-IT" altLang="en-US" b="1" baseline="30000">
                <a:latin typeface="Arial" panose="020B0604020202020204" pitchFamily="34" charset="0"/>
              </a:rPr>
              <a:t>-2</a:t>
            </a:r>
            <a:r>
              <a:rPr lang="it-IT" altLang="en-US" b="1">
                <a:latin typeface="Arial" panose="020B0604020202020204" pitchFamily="34" charset="0"/>
              </a:rPr>
              <a:t> anno</a:t>
            </a:r>
            <a:r>
              <a:rPr lang="it-IT" altLang="en-US" b="1" baseline="30000">
                <a:latin typeface="Arial" panose="020B0604020202020204" pitchFamily="34" charset="0"/>
              </a:rPr>
              <a:t>-1</a:t>
            </a:r>
            <a:endParaRPr lang="en-GB" altLang="en-US" b="1" baseline="30000">
              <a:latin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7848600" y="4419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>
                <a:latin typeface="Arial" panose="020B0604020202020204" pitchFamily="34" charset="0"/>
              </a:rPr>
              <a:t>15%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819400" y="41148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b="1">
                <a:latin typeface="Arial" panose="020B0604020202020204" pitchFamily="34" charset="0"/>
              </a:rPr>
              <a:t>NP: 1500 kcal m</a:t>
            </a:r>
            <a:r>
              <a:rPr lang="it-IT" altLang="en-US" b="1" baseline="30000">
                <a:latin typeface="Arial" panose="020B0604020202020204" pitchFamily="34" charset="0"/>
              </a:rPr>
              <a:t>-2</a:t>
            </a:r>
            <a:r>
              <a:rPr lang="it-IT" altLang="en-US" b="1">
                <a:latin typeface="Arial" panose="020B0604020202020204" pitchFamily="34" charset="0"/>
              </a:rPr>
              <a:t> anno</a:t>
            </a:r>
            <a:r>
              <a:rPr lang="it-IT" altLang="en-US" b="1" baseline="30000">
                <a:latin typeface="Arial" panose="020B0604020202020204" pitchFamily="34" charset="0"/>
              </a:rPr>
              <a:t>-1</a:t>
            </a:r>
            <a:endParaRPr lang="en-GB" altLang="en-US" b="1" baseline="30000">
              <a:latin typeface="Arial" panose="020B060402020202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819400" y="25146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b="1">
                <a:latin typeface="Arial" panose="020B0604020202020204" pitchFamily="34" charset="0"/>
              </a:rPr>
              <a:t>NP: 180 kcal m</a:t>
            </a:r>
            <a:r>
              <a:rPr lang="it-IT" altLang="en-US" b="1" baseline="30000">
                <a:latin typeface="Arial" panose="020B0604020202020204" pitchFamily="34" charset="0"/>
              </a:rPr>
              <a:t>-2</a:t>
            </a:r>
            <a:r>
              <a:rPr lang="it-IT" altLang="en-US" b="1">
                <a:latin typeface="Arial" panose="020B0604020202020204" pitchFamily="34" charset="0"/>
              </a:rPr>
              <a:t> anno</a:t>
            </a:r>
            <a:r>
              <a:rPr lang="it-IT" altLang="en-US" b="1" baseline="30000">
                <a:latin typeface="Arial" panose="020B0604020202020204" pitchFamily="34" charset="0"/>
              </a:rPr>
              <a:t>-1</a:t>
            </a:r>
            <a:endParaRPr lang="en-GB" altLang="en-US" b="1" baseline="30000">
              <a:latin typeface="Arial" panose="020B060402020202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819400" y="9144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b="1">
                <a:latin typeface="Arial" panose="020B0604020202020204" pitchFamily="34" charset="0"/>
              </a:rPr>
              <a:t>NP: 14.4 kcal m</a:t>
            </a:r>
            <a:r>
              <a:rPr lang="it-IT" altLang="en-US" b="1" baseline="30000">
                <a:latin typeface="Arial" panose="020B0604020202020204" pitchFamily="34" charset="0"/>
              </a:rPr>
              <a:t>-2</a:t>
            </a:r>
            <a:r>
              <a:rPr lang="it-IT" altLang="en-US" b="1">
                <a:latin typeface="Arial" panose="020B0604020202020204" pitchFamily="34" charset="0"/>
              </a:rPr>
              <a:t> anno</a:t>
            </a:r>
            <a:r>
              <a:rPr lang="it-IT" altLang="en-US" b="1" baseline="30000">
                <a:latin typeface="Arial" panose="020B0604020202020204" pitchFamily="34" charset="0"/>
              </a:rPr>
              <a:t>-1</a:t>
            </a:r>
            <a:endParaRPr lang="en-GB" altLang="en-US" b="1" baseline="30000">
              <a:latin typeface="Arial" panose="020B0604020202020204" pitchFamily="34" charset="0"/>
            </a:endParaRP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 rot="-5400000">
            <a:off x="6210300" y="2933700"/>
            <a:ext cx="2209800" cy="1066800"/>
          </a:xfrm>
          <a:prstGeom prst="curvedUpArrow">
            <a:avLst>
              <a:gd name="adj1" fmla="val 41429"/>
              <a:gd name="adj2" fmla="val 8285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9229" name="AutoShape 7"/>
          <p:cNvSpPr>
            <a:spLocks noChangeArrowheads="1"/>
          </p:cNvSpPr>
          <p:nvPr/>
        </p:nvSpPr>
        <p:spPr bwMode="auto">
          <a:xfrm rot="-5400000">
            <a:off x="6286500" y="4457700"/>
            <a:ext cx="2057400" cy="1066800"/>
          </a:xfrm>
          <a:prstGeom prst="curvedUpArrow">
            <a:avLst>
              <a:gd name="adj1" fmla="val 38571"/>
              <a:gd name="adj2" fmla="val 7714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7848600" y="2743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>
                <a:latin typeface="Arial" panose="020B0604020202020204" pitchFamily="34" charset="0"/>
              </a:rPr>
              <a:t>12%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7924800" y="1143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>
                <a:latin typeface="Arial" panose="020B0604020202020204" pitchFamily="34" charset="0"/>
              </a:rPr>
              <a:t>8%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8001000" cy="561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780</Words>
  <Application>Microsoft Office PowerPoint</Application>
  <PresentationFormat>On-screen Show (4:3)</PresentationFormat>
  <Paragraphs>420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Times New Roman</vt:lpstr>
      <vt:lpstr>Arial</vt:lpstr>
      <vt:lpstr>Calibri</vt:lpstr>
      <vt:lpstr>Tahoma</vt:lpstr>
      <vt:lpstr>Symbol</vt:lpstr>
      <vt:lpstr>Default Design</vt:lpstr>
      <vt:lpstr>Flussi di energia in Ecologia: alcuni esempi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Scardi</dc:creator>
  <cp:lastModifiedBy>ms</cp:lastModifiedBy>
  <cp:revision>8</cp:revision>
  <dcterms:created xsi:type="dcterms:W3CDTF">2004-04-29T17:57:35Z</dcterms:created>
  <dcterms:modified xsi:type="dcterms:W3CDTF">2023-01-05T15:36:51Z</dcterms:modified>
</cp:coreProperties>
</file>