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9"/>
  </p:notesMasterIdLst>
  <p:sldIdLst>
    <p:sldId id="256" r:id="rId3"/>
    <p:sldId id="281" r:id="rId4"/>
    <p:sldId id="308" r:id="rId5"/>
    <p:sldId id="353" r:id="rId6"/>
    <p:sldId id="354" r:id="rId7"/>
    <p:sldId id="355" r:id="rId8"/>
    <p:sldId id="310" r:id="rId9"/>
    <p:sldId id="258" r:id="rId10"/>
    <p:sldId id="346" r:id="rId11"/>
    <p:sldId id="262" r:id="rId12"/>
    <p:sldId id="261" r:id="rId13"/>
    <p:sldId id="259" r:id="rId14"/>
    <p:sldId id="260" r:id="rId15"/>
    <p:sldId id="263" r:id="rId16"/>
    <p:sldId id="284" r:id="rId17"/>
    <p:sldId id="344" r:id="rId18"/>
    <p:sldId id="280" r:id="rId19"/>
    <p:sldId id="282" r:id="rId20"/>
    <p:sldId id="315" r:id="rId21"/>
    <p:sldId id="264" r:id="rId22"/>
    <p:sldId id="283" r:id="rId23"/>
    <p:sldId id="309" r:id="rId24"/>
    <p:sldId id="267" r:id="rId25"/>
    <p:sldId id="268" r:id="rId26"/>
    <p:sldId id="357" r:id="rId27"/>
    <p:sldId id="356" r:id="rId28"/>
    <p:sldId id="358" r:id="rId29"/>
    <p:sldId id="270" r:id="rId30"/>
    <p:sldId id="271" r:id="rId31"/>
    <p:sldId id="274" r:id="rId32"/>
    <p:sldId id="304" r:id="rId33"/>
    <p:sldId id="286" r:id="rId34"/>
    <p:sldId id="311" r:id="rId35"/>
    <p:sldId id="287" r:id="rId36"/>
    <p:sldId id="272" r:id="rId37"/>
    <p:sldId id="313" r:id="rId38"/>
    <p:sldId id="314" r:id="rId39"/>
    <p:sldId id="273" r:id="rId40"/>
    <p:sldId id="275" r:id="rId41"/>
    <p:sldId id="298" r:id="rId42"/>
    <p:sldId id="300" r:id="rId43"/>
    <p:sldId id="288" r:id="rId44"/>
    <p:sldId id="269" r:id="rId45"/>
    <p:sldId id="293" r:id="rId46"/>
    <p:sldId id="290" r:id="rId47"/>
    <p:sldId id="291" r:id="rId48"/>
    <p:sldId id="292" r:id="rId49"/>
    <p:sldId id="312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8" r:id="rId62"/>
    <p:sldId id="330" r:id="rId63"/>
    <p:sldId id="335" r:id="rId64"/>
    <p:sldId id="341" r:id="rId65"/>
    <p:sldId id="332" r:id="rId66"/>
    <p:sldId id="336" r:id="rId67"/>
    <p:sldId id="337" r:id="rId68"/>
    <p:sldId id="339" r:id="rId69"/>
    <p:sldId id="340" r:id="rId70"/>
    <p:sldId id="338" r:id="rId71"/>
    <p:sldId id="334" r:id="rId72"/>
    <p:sldId id="333" r:id="rId73"/>
    <p:sldId id="347" r:id="rId74"/>
    <p:sldId id="348" r:id="rId75"/>
    <p:sldId id="349" r:id="rId76"/>
    <p:sldId id="350" r:id="rId77"/>
    <p:sldId id="351" r:id="rId7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0000"/>
    <a:srgbClr val="0000FF"/>
    <a:srgbClr val="FFF3FF"/>
    <a:srgbClr val="FFCCFF"/>
    <a:srgbClr val="CCECFF"/>
    <a:srgbClr val="FF00FF"/>
    <a:srgbClr val="00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8" autoAdjust="0"/>
    <p:restoredTop sz="91267" autoAdjust="0"/>
  </p:normalViewPr>
  <p:slideViewPr>
    <p:cSldViewPr snapToGrid="0" showGuides="1">
      <p:cViewPr varScale="1">
        <p:scale>
          <a:sx n="113" d="100"/>
          <a:sy n="113" d="100"/>
        </p:scale>
        <p:origin x="167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1" units="in"/>
          <inkml:channel name="Y" type="integer" max="16519" units="in"/>
          <inkml:channel name="F" type="integer" max="1024" units="dev"/>
        </inkml:traceFormat>
        <inkml:channelProperties>
          <inkml:channelProperty channel="X" name="resolution" value="2540.16211" units="1/in"/>
          <inkml:channelProperty channel="Y" name="resolution" value="2540.21216" units="1/in"/>
          <inkml:channelProperty channel="F" name="resolution" value="0" units="1/dev"/>
        </inkml:channelProperties>
      </inkml:inkSource>
      <inkml:timestamp xml:id="ts0" timeString="2010-03-16T09:04:01.05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</inkml:definitions>
  <inkml:trace contextRef="#ctx0" brushRef="#br0">8 47 4,'-5'-31'20,"2"15"-16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1" units="in"/>
          <inkml:channel name="Y" type="integer" max="16519" units="in"/>
          <inkml:channel name="F" type="integer" max="1024" units="dev"/>
        </inkml:traceFormat>
        <inkml:channelProperties>
          <inkml:channelProperty channel="X" name="resolution" value="2540.16211" units="1/in"/>
          <inkml:channelProperty channel="Y" name="resolution" value="2540.21216" units="1/in"/>
          <inkml:channelProperty channel="F" name="resolution" value="0" units="1/dev"/>
        </inkml:channelProperties>
      </inkml:inkSource>
      <inkml:timestamp xml:id="ts0" timeString="2010-03-16T09:03:26.97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</inkml:definitions>
  <inkml:trace contextRef="#ctx0" brushRef="#br0">78 0 80,'-40'15'125,"40"-15"12,0 0-36,0 0-21,-38 10-20,38-10-3,0 0-5,0 0-7,0 0-13,0 0-24,0 0-12,0 0-28,0 0-73,0 0-32,0 0-12,0 0-8,0 0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1" units="in"/>
          <inkml:channel name="Y" type="integer" max="16519" units="in"/>
          <inkml:channel name="F" type="integer" max="1024" units="dev"/>
        </inkml:traceFormat>
        <inkml:channelProperties>
          <inkml:channelProperty channel="X" name="resolution" value="2540.16211" units="1/in"/>
          <inkml:channelProperty channel="Y" name="resolution" value="2540.21216" units="1/in"/>
          <inkml:channelProperty channel="F" name="resolution" value="0" units="1/dev"/>
        </inkml:channelProperties>
      </inkml:inkSource>
      <inkml:timestamp xml:id="ts0" timeString="2010-03-17T09:46:47.0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</inkml:definitions>
  <inkml:trace contextRef="#ctx0" brushRef="#br0">47 16 4,'-23'-13'52,"9"13"-48,4-3 0,10 3-56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1" units="in"/>
          <inkml:channel name="Y" type="integer" max="16519" units="in"/>
          <inkml:channel name="F" type="integer" max="1024" units="dev"/>
        </inkml:traceFormat>
        <inkml:channelProperties>
          <inkml:channelProperty channel="X" name="resolution" value="2540.16211" units="1/in"/>
          <inkml:channelProperty channel="Y" name="resolution" value="2540.21216" units="1/in"/>
          <inkml:channelProperty channel="F" name="resolution" value="0" units="1/dev"/>
        </inkml:channelProperties>
      </inkml:inkSource>
      <inkml:timestamp xml:id="ts0" timeString="2010-03-17T09:49:41.921"/>
    </inkml:context>
    <inkml:brush xml:id="br0">
      <inkml:brushProperty name="width" value="0.09701" units="cm"/>
      <inkml:brushProperty name="height" value="0.09701" units="cm"/>
      <inkml:brushProperty name="color" value="#0000FF"/>
      <inkml:brushProperty name="fitToCurve" value="1"/>
    </inkml:brush>
  </inkml:definitions>
  <inkml:trace contextRef="#ctx0" brushRef="#br0">3 0 173,'0'0'173,"0"0"0,0 0-24,0 0-52,0 0-73,0 0-12,0 0-4,0 0-8,0 0-8,0 0-20,0 0-33,-3 12-84,3-12-16,0 9 0,0-9-16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98CBA50-6C23-48BD-ABFB-B7B4369D7362}" type="datetimeFigureOut">
              <a:rPr lang="en-US"/>
              <a:pPr>
                <a:defRPr/>
              </a:pPr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2D30A8F-40BB-44AC-BD32-460BAB5B0AE3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19502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1B1E5-B650-47C3-A2F8-1B68E6F1EBDD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412614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DCF5-D559-4545-B109-D692E5A7179D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1526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CF8B4-5EA2-4D4D-BA61-97DA74202E56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8327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933F-D7A1-48F6-B853-19DEF1210EBD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86747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09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74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0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07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38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75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D817-ADE9-49A3-AFA5-69416358715E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03274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89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36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8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7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220E-FA4A-4A05-9DF9-6CDFD9B1759B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40620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77D08-250A-4A2D-BBBD-D2D30FBB2119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5594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BEF38-6745-4BF4-BDE3-E639A147559C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0329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919D6-0FD5-4454-B04C-9093E6DABB38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85517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D55B8-E2C4-4E72-9229-97C311EFF9D1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24458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325D9-0140-4EB1-87B6-8EF56F64909D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49526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AB6B-7317-42C9-AAB0-B3E11E9A79E7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85430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Master text styles</a:t>
            </a:r>
          </a:p>
          <a:p>
            <a:pPr lvl="1"/>
            <a:r>
              <a:rPr lang="en-GB" altLang="it-IT" smtClean="0"/>
              <a:t>Second level</a:t>
            </a:r>
          </a:p>
          <a:p>
            <a:pPr lvl="2"/>
            <a:r>
              <a:rPr lang="en-GB" altLang="it-IT" smtClean="0"/>
              <a:t>Third level</a:t>
            </a:r>
          </a:p>
          <a:p>
            <a:pPr lvl="3"/>
            <a:r>
              <a:rPr lang="en-GB" altLang="it-IT" smtClean="0"/>
              <a:t>Fourth level</a:t>
            </a:r>
          </a:p>
          <a:p>
            <a:pPr lvl="4"/>
            <a:r>
              <a:rPr lang="en-GB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50226D0-2E9D-4E46-8C0E-413313831B90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5DF008A-7950-492A-A890-4C834DD9088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F9F2AF3-FE8B-4FB9-A1B2-BD5F4F4390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73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ustomXml" Target="../ink/ink3.xml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customXml" Target="../ink/ink4.xml"/><Relationship Id="rId4" Type="http://schemas.openxmlformats.org/officeDocument/2006/relationships/image" Target="../media/image350.emf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17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17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225"/>
            <a:ext cx="7162800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754063"/>
            <a:ext cx="5662612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754063"/>
            <a:ext cx="411162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014788"/>
            <a:ext cx="41116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863"/>
            <a:ext cx="9144000" cy="550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0"/>
            <a:ext cx="7543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ChangeArrowheads="1"/>
          </p:cNvSpPr>
          <p:nvPr/>
        </p:nvSpPr>
        <p:spPr bwMode="auto">
          <a:xfrm>
            <a:off x="533400" y="282575"/>
            <a:ext cx="807720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700" b="1">
                <a:solidFill>
                  <a:schemeClr val="accent2"/>
                </a:solidFill>
                <a:latin typeface="Tahoma" panose="020B0604030504040204" pitchFamily="34" charset="0"/>
              </a:rPr>
              <a:t>Prima legge della termodinamica</a:t>
            </a:r>
            <a:br>
              <a:rPr lang="en-US" altLang="it-IT" sz="2700" b="1">
                <a:solidFill>
                  <a:schemeClr val="accent2"/>
                </a:solidFill>
                <a:latin typeface="Tahoma" panose="020B0604030504040204" pitchFamily="34" charset="0"/>
              </a:rPr>
            </a:br>
            <a:endParaRPr lang="en-US" altLang="it-IT" sz="1000" b="1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700">
                <a:solidFill>
                  <a:schemeClr val="accent2"/>
                </a:solidFill>
                <a:latin typeface="Tahoma" panose="020B0604030504040204" pitchFamily="34" charset="0"/>
              </a:rPr>
              <a:t>L’energia si conserva: non può essere nè creata nè distrutta, ma solo trasformata.</a:t>
            </a:r>
            <a:endParaRPr lang="en-US" altLang="it-IT" sz="14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7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7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700" b="1">
                <a:solidFill>
                  <a:schemeClr val="accent2"/>
                </a:solidFill>
                <a:latin typeface="Tahoma" panose="020B0604030504040204" pitchFamily="34" charset="0"/>
              </a:rPr>
              <a:t>Seconda legge della termodinamica</a:t>
            </a:r>
            <a:br>
              <a:rPr lang="en-US" altLang="it-IT" sz="2700" b="1">
                <a:solidFill>
                  <a:schemeClr val="accent2"/>
                </a:solidFill>
                <a:latin typeface="Tahoma" panose="020B0604030504040204" pitchFamily="34" charset="0"/>
              </a:rPr>
            </a:br>
            <a:endParaRPr lang="en-US" altLang="it-IT" sz="1000" b="1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700">
                <a:solidFill>
                  <a:schemeClr val="accent2"/>
                </a:solidFill>
                <a:latin typeface="Tahoma" panose="020B0604030504040204" pitchFamily="34" charset="0"/>
              </a:rPr>
              <a:t>Le trasformazioni dell’energia non sono mai completamente efficienti: esse comportano una parziale dissipazione sotto forma di calore (l’entropia dell’universo è costantemente in aumento).</a:t>
            </a:r>
          </a:p>
        </p:txBody>
      </p:sp>
      <p:pic>
        <p:nvPicPr>
          <p:cNvPr id="15363" name="Picture 2" descr="figure-06-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057400"/>
            <a:ext cx="80279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8025" y="2057400"/>
            <a:ext cx="7402513" cy="1284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854075" y="466725"/>
            <a:ext cx="7989888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700" b="1">
                <a:solidFill>
                  <a:schemeClr val="accent2"/>
                </a:solidFill>
                <a:latin typeface="Tahoma" panose="020B0604030504040204" pitchFamily="34" charset="0"/>
              </a:rPr>
              <a:t>Seconda legge della termodinamica</a:t>
            </a:r>
            <a:br>
              <a:rPr lang="en-US" altLang="it-IT" sz="2700" b="1">
                <a:solidFill>
                  <a:schemeClr val="accent2"/>
                </a:solidFill>
                <a:latin typeface="Tahoma" panose="020B0604030504040204" pitchFamily="34" charset="0"/>
              </a:rPr>
            </a:br>
            <a:endParaRPr lang="en-US" altLang="it-IT" sz="1000" b="1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700">
                <a:solidFill>
                  <a:schemeClr val="accent2"/>
                </a:solidFill>
                <a:latin typeface="Tahoma" panose="020B0604030504040204" pitchFamily="34" charset="0"/>
              </a:rPr>
              <a:t>Le trasformazioni dell’energia non sono mai completamente efficienti: esse comportano una parziale dissipazione sotto forma di calore (l’entropia dell’universo è costantemente in aumento).</a:t>
            </a:r>
          </a:p>
        </p:txBody>
      </p:sp>
      <p:pic>
        <p:nvPicPr>
          <p:cNvPr id="16387" name="Picture 2" descr="figure-06-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3636963"/>
            <a:ext cx="57165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650" y="6389688"/>
            <a:ext cx="7402513" cy="1285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5650" y="3206750"/>
            <a:ext cx="7402513" cy="1284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 rot="-5400000">
            <a:off x="2667000" y="1524000"/>
            <a:ext cx="3810000" cy="3810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 rot="5400000">
            <a:off x="2667000" y="1524000"/>
            <a:ext cx="3810000" cy="3810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>
            <a:off x="609600" y="2914650"/>
            <a:ext cx="7239000" cy="10287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638 h 21600"/>
              <a:gd name="T14" fmla="*/ 20500 w 21600"/>
              <a:gd name="T15" fmla="*/ 1596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299" y="0"/>
                </a:moveTo>
                <a:lnTo>
                  <a:pt x="19299" y="5638"/>
                </a:lnTo>
                <a:lnTo>
                  <a:pt x="3375" y="5638"/>
                </a:lnTo>
                <a:lnTo>
                  <a:pt x="3375" y="15962"/>
                </a:lnTo>
                <a:lnTo>
                  <a:pt x="19299" y="15962"/>
                </a:lnTo>
                <a:lnTo>
                  <a:pt x="19299" y="21600"/>
                </a:lnTo>
                <a:lnTo>
                  <a:pt x="21600" y="10800"/>
                </a:lnTo>
                <a:lnTo>
                  <a:pt x="19299" y="0"/>
                </a:lnTo>
                <a:close/>
              </a:path>
              <a:path w="21600" h="21600">
                <a:moveTo>
                  <a:pt x="1350" y="5638"/>
                </a:moveTo>
                <a:lnTo>
                  <a:pt x="1350" y="15962"/>
                </a:lnTo>
                <a:lnTo>
                  <a:pt x="2700" y="15962"/>
                </a:lnTo>
                <a:lnTo>
                  <a:pt x="2700" y="5638"/>
                </a:lnTo>
                <a:lnTo>
                  <a:pt x="1350" y="5638"/>
                </a:lnTo>
                <a:close/>
              </a:path>
              <a:path w="21600" h="21600">
                <a:moveTo>
                  <a:pt x="0" y="5638"/>
                </a:moveTo>
                <a:lnTo>
                  <a:pt x="0" y="15962"/>
                </a:lnTo>
                <a:lnTo>
                  <a:pt x="675" y="15962"/>
                </a:lnTo>
                <a:lnTo>
                  <a:pt x="675" y="5638"/>
                </a:lnTo>
                <a:lnTo>
                  <a:pt x="0" y="563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energia</a:t>
            </a:r>
            <a:endParaRPr lang="en-GB" altLang="it-IT" sz="3600" b="1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3467100" y="167640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/>
              <a:t>materia</a:t>
            </a:r>
            <a:endParaRPr lang="en-GB" altLang="it-IT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4-01-EcosystemDynamics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0"/>
            <a:ext cx="535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242888"/>
            <a:ext cx="3333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Tahoma" panose="020B0604030504040204" pitchFamily="34" charset="0"/>
              </a:rPr>
              <a:t>Dinamica degli ecosistemi:</a:t>
            </a:r>
            <a:br>
              <a:rPr lang="en-US" altLang="it-IT" sz="2400">
                <a:latin typeface="Tahoma" panose="020B0604030504040204" pitchFamily="34" charset="0"/>
              </a:rPr>
            </a:br>
            <a:r>
              <a:rPr lang="en-US" altLang="it-IT" sz="2400">
                <a:latin typeface="Tahoma" panose="020B0604030504040204" pitchFamily="34" charset="0"/>
              </a:rPr>
              <a:t>1- Flussi di energia</a:t>
            </a:r>
            <a:br>
              <a:rPr lang="en-US" altLang="it-IT" sz="2400">
                <a:latin typeface="Tahoma" panose="020B0604030504040204" pitchFamily="34" charset="0"/>
              </a:rPr>
            </a:br>
            <a:r>
              <a:rPr lang="en-US" altLang="it-IT" sz="2400">
                <a:latin typeface="Tahoma" panose="020B0604030504040204" pitchFamily="34" charset="0"/>
              </a:rPr>
              <a:t>2- Cicli biogeochimici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57200" y="1981200"/>
            <a:ext cx="2590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FD113E"/>
                </a:solidFill>
                <a:latin typeface="Tahoma" panose="020B0604030504040204" pitchFamily="34" charset="0"/>
              </a:rPr>
              <a:t>ENERGIA – Non puo’ essere riciclata, fluisce attraverso gli ecosistemi, proviene da una fonte esterna. Entra come luce ed esce come calore.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57200" y="4724400"/>
            <a:ext cx="2667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chemeClr val="accent2"/>
                </a:solidFill>
                <a:latin typeface="Tahoma" panose="020B0604030504040204" pitchFamily="34" charset="0"/>
              </a:rPr>
              <a:t>MATERIA – Circola all’interno degli ecosistemi.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 rot="-5384995">
            <a:off x="2959894" y="4577556"/>
            <a:ext cx="1157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Tahoma" panose="020B0604030504040204" pitchFamily="34" charset="0"/>
              </a:rPr>
              <a:t>Autotrofi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 rot="-5370967">
            <a:off x="2733676" y="2454275"/>
            <a:ext cx="162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Tahoma" panose="020B0604030504040204" pitchFamily="34" charset="0"/>
              </a:rPr>
              <a:t>Eterotrofi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246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14613" y="3411538"/>
              <a:ext cx="3175" cy="17462"/>
            </p14:xfrm>
          </p:contentPart>
        </mc:Choice>
        <mc:Fallback xmlns="">
          <p:pic>
            <p:nvPicPr>
              <p:cNvPr id="6246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9674" y="3406445"/>
                <a:ext cx="12347" cy="26921"/>
              </a:xfrm>
              <a:prstGeom prst="rect">
                <a:avLst/>
              </a:prstGeom>
            </p:spPr>
          </p:pic>
        </mc:Fallback>
      </mc:AlternateContent>
      <p:pic>
        <p:nvPicPr>
          <p:cNvPr id="1945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16000"/>
            <a:ext cx="8334375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81000" y="177800"/>
            <a:ext cx="8402638" cy="57023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87375" y="292100"/>
            <a:ext cx="7740650" cy="46736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38188" y="444500"/>
            <a:ext cx="6907212" cy="3338513"/>
          </a:xfrm>
          <a:prstGeom prst="rect">
            <a:avLst/>
          </a:prstGeom>
          <a:solidFill>
            <a:srgbClr val="FFFF99"/>
          </a:solidFill>
          <a:ln w="635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814388" y="520700"/>
            <a:ext cx="6072187" cy="2200275"/>
          </a:xfrm>
          <a:prstGeom prst="ellipse">
            <a:avLst/>
          </a:prstGeom>
          <a:solidFill>
            <a:schemeClr val="accent1"/>
          </a:solidFill>
          <a:ln w="635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1249363" y="801688"/>
            <a:ext cx="2590800" cy="1670050"/>
          </a:xfrm>
          <a:prstGeom prst="ellipse">
            <a:avLst/>
          </a:prstGeom>
          <a:solidFill>
            <a:srgbClr val="CCFFFF"/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371600" y="1219200"/>
            <a:ext cx="2174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0000"/>
                </a:solidFill>
                <a:latin typeface="Tahoma" panose="020B0604030504040204" pitchFamily="34" charset="0"/>
              </a:rPr>
              <a:t>Organismi</a:t>
            </a:r>
            <a:br>
              <a:rPr lang="en-US" altLang="it-IT" sz="240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altLang="it-IT" sz="2400" i="1">
                <a:solidFill>
                  <a:srgbClr val="000000"/>
                </a:solidFill>
                <a:latin typeface="Tahoma" panose="020B0604030504040204" pitchFamily="34" charset="0"/>
              </a:rPr>
              <a:t>autoecologia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886200" y="1143000"/>
            <a:ext cx="2354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0000"/>
                </a:solidFill>
                <a:latin typeface="Tahoma" panose="020B0604030504040204" pitchFamily="34" charset="0"/>
              </a:rPr>
              <a:t>Popolazioni</a:t>
            </a:r>
            <a:br>
              <a:rPr lang="en-US" altLang="it-IT" sz="240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altLang="it-IT" sz="2400" i="1">
                <a:solidFill>
                  <a:srgbClr val="000000"/>
                </a:solidFill>
                <a:latin typeface="Tahoma" panose="020B0604030504040204" pitchFamily="34" charset="0"/>
              </a:rPr>
              <a:t>fattori limitanti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728788" y="2860675"/>
            <a:ext cx="50657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0000"/>
                </a:solidFill>
                <a:latin typeface="Tahoma" panose="020B0604030504040204" pitchFamily="34" charset="0"/>
              </a:rPr>
              <a:t>Comunità</a:t>
            </a:r>
            <a:br>
              <a:rPr lang="en-US" altLang="it-IT" sz="240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altLang="it-IT" sz="2400" i="1">
                <a:solidFill>
                  <a:srgbClr val="000000"/>
                </a:solidFill>
                <a:latin typeface="Tahoma" panose="020B0604030504040204" pitchFamily="34" charset="0"/>
              </a:rPr>
              <a:t>interazioni interspecifiche e diversità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536700" y="3998913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Tahoma" panose="020B0604030504040204" pitchFamily="34" charset="0"/>
              </a:rPr>
              <a:t>Ecosistemi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i="1">
                <a:solidFill>
                  <a:srgbClr val="FF0000"/>
                </a:solidFill>
                <a:latin typeface="Tahoma" panose="020B0604030504040204" pitchFamily="34" charset="0"/>
              </a:rPr>
              <a:t>Flussi di energia e cicli biogeochimici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476375" y="5060950"/>
            <a:ext cx="5319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0066"/>
                </a:solidFill>
                <a:latin typeface="Tahoma" panose="020B0604030504040204" pitchFamily="34" charset="0"/>
              </a:rPr>
              <a:t>Ecologia del paesaggio</a:t>
            </a:r>
            <a:br>
              <a:rPr lang="en-US" altLang="it-IT" sz="2400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en-US" altLang="it-IT" sz="2400" i="1">
                <a:solidFill>
                  <a:srgbClr val="000066"/>
                </a:solidFill>
                <a:latin typeface="Tahoma" panose="020B0604030504040204" pitchFamily="34" charset="0"/>
              </a:rPr>
              <a:t>interazioni fra diversi tipi di ecosistemi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292475" y="5957888"/>
            <a:ext cx="1938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3300"/>
                </a:solidFill>
                <a:latin typeface="Tahoma" panose="020B0604030504040204" pitchFamily="34" charset="0"/>
              </a:rPr>
              <a:t>Biosfera</a:t>
            </a:r>
            <a:br>
              <a:rPr lang="en-US" altLang="it-IT" sz="2400">
                <a:solidFill>
                  <a:srgbClr val="003300"/>
                </a:solidFill>
                <a:latin typeface="Tahoma" panose="020B0604030504040204" pitchFamily="34" charset="0"/>
              </a:rPr>
            </a:br>
            <a:r>
              <a:rPr lang="en-US" altLang="it-IT" sz="2400" i="1">
                <a:solidFill>
                  <a:srgbClr val="003300"/>
                </a:solidFill>
                <a:latin typeface="Tahoma" panose="020B0604030504040204" pitchFamily="34" charset="0"/>
              </a:rPr>
              <a:t>effetti globali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0"/>
            <a:ext cx="6546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24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6363" y="6510338"/>
              <a:ext cx="28575" cy="9525"/>
            </p14:xfrm>
          </p:contentPart>
        </mc:Choice>
        <mc:Fallback xmlns="">
          <p:pic>
            <p:nvPicPr>
              <p:cNvPr id="1024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29" y="6494951"/>
                <a:ext cx="59320" cy="4945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ChangeArrowheads="1"/>
          </p:cNvSpPr>
          <p:nvPr/>
        </p:nvSpPr>
        <p:spPr bwMode="auto">
          <a:xfrm>
            <a:off x="414338" y="114300"/>
            <a:ext cx="87296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300" b="1">
                <a:latin typeface="Tahoma" panose="020B0604030504040204" pitchFamily="34" charset="0"/>
              </a:rPr>
              <a:t>Interconnessioni fra livelli trofici: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300">
                <a:latin typeface="Tahoma" panose="020B0604030504040204" pitchFamily="34" charset="0"/>
              </a:rPr>
              <a:t>	- Tutti i livelli trofici sono connessi fra loro attreverso i decompositori.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300">
                <a:latin typeface="Tahoma" panose="020B0604030504040204" pitchFamily="34" charset="0"/>
              </a:rPr>
              <a:t>	- Batteri e funghi riciclano gli elementi che costituiscono la materia organica, decomponendola.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300">
                <a:latin typeface="Tahoma" panose="020B0604030504040204" pitchFamily="34" charset="0"/>
              </a:rPr>
              <a:t>	- Senza decomposizione non ci sarebbe vita.</a:t>
            </a:r>
          </a:p>
        </p:txBody>
      </p:sp>
      <p:pic>
        <p:nvPicPr>
          <p:cNvPr id="21507" name="Picture 1027" descr="54-02-FungiDecompo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881313"/>
            <a:ext cx="5173663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028" descr="54-01-EcosystemDynamics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2371725"/>
            <a:ext cx="3506787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Oval 1029"/>
          <p:cNvSpPr>
            <a:spLocks noChangeArrowheads="1"/>
          </p:cNvSpPr>
          <p:nvPr/>
        </p:nvSpPr>
        <p:spPr bwMode="auto">
          <a:xfrm>
            <a:off x="5988050" y="2722563"/>
            <a:ext cx="990600" cy="91122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mithv5f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85800"/>
            <a:ext cx="8763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75"/>
            <a:ext cx="8839200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1300"/>
            <a:ext cx="7467600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56" name="Group 20"/>
          <p:cNvGrpSpPr>
            <a:grpSpLocks/>
          </p:cNvGrpSpPr>
          <p:nvPr/>
        </p:nvGrpSpPr>
        <p:grpSpPr bwMode="auto">
          <a:xfrm>
            <a:off x="4114800" y="685800"/>
            <a:ext cx="4114800" cy="914400"/>
            <a:chOff x="2592" y="432"/>
            <a:chExt cx="2592" cy="576"/>
          </a:xfrm>
        </p:grpSpPr>
        <p:sp>
          <p:nvSpPr>
            <p:cNvPr id="25627" name="Rectangle 3"/>
            <p:cNvSpPr>
              <a:spLocks noChangeArrowheads="1"/>
            </p:cNvSpPr>
            <p:nvPr/>
          </p:nvSpPr>
          <p:spPr bwMode="auto">
            <a:xfrm>
              <a:off x="2592" y="432"/>
              <a:ext cx="576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8" name="Rectangle 4"/>
            <p:cNvSpPr>
              <a:spLocks noChangeArrowheads="1"/>
            </p:cNvSpPr>
            <p:nvPr/>
          </p:nvSpPr>
          <p:spPr bwMode="auto">
            <a:xfrm>
              <a:off x="2592" y="816"/>
              <a:ext cx="576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9" name="Text Box 5"/>
            <p:cNvSpPr txBox="1">
              <a:spLocks noChangeArrowheads="1"/>
            </p:cNvSpPr>
            <p:nvPr/>
          </p:nvSpPr>
          <p:spPr bwMode="auto">
            <a:xfrm>
              <a:off x="3264" y="57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7400/730000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0.01</a:t>
              </a:r>
              <a:endParaRPr lang="en-GB" altLang="it-IT" sz="24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352" name="Group 16"/>
          <p:cNvGrpSpPr>
            <a:grpSpLocks/>
          </p:cNvGrpSpPr>
          <p:nvPr/>
        </p:nvGrpSpPr>
        <p:grpSpPr bwMode="auto">
          <a:xfrm>
            <a:off x="1905000" y="1295400"/>
            <a:ext cx="4876800" cy="1981200"/>
            <a:chOff x="1200" y="816"/>
            <a:chExt cx="3072" cy="1248"/>
          </a:xfrm>
        </p:grpSpPr>
        <p:sp>
          <p:nvSpPr>
            <p:cNvPr id="25623" name="Rectangle 7"/>
            <p:cNvSpPr>
              <a:spLocks noChangeArrowheads="1"/>
            </p:cNvSpPr>
            <p:nvPr/>
          </p:nvSpPr>
          <p:spPr bwMode="auto">
            <a:xfrm>
              <a:off x="2592" y="816"/>
              <a:ext cx="576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4" name="Text Box 8"/>
            <p:cNvSpPr txBox="1">
              <a:spLocks noChangeArrowheads="1"/>
            </p:cNvSpPr>
            <p:nvPr/>
          </p:nvSpPr>
          <p:spPr bwMode="auto">
            <a:xfrm>
              <a:off x="1968" y="1776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1900/7400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0.25</a:t>
              </a:r>
              <a:endParaRPr lang="en-GB" altLang="it-IT" sz="24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25" name="Rectangle 10"/>
            <p:cNvSpPr>
              <a:spLocks noChangeArrowheads="1"/>
            </p:cNvSpPr>
            <p:nvPr/>
          </p:nvSpPr>
          <p:spPr bwMode="auto">
            <a:xfrm>
              <a:off x="1200" y="1584"/>
              <a:ext cx="576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6" name="Rectangle 11"/>
            <p:cNvSpPr>
              <a:spLocks noChangeArrowheads="1"/>
            </p:cNvSpPr>
            <p:nvPr/>
          </p:nvSpPr>
          <p:spPr bwMode="auto">
            <a:xfrm>
              <a:off x="3696" y="1584"/>
              <a:ext cx="576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14355" name="Group 19"/>
          <p:cNvGrpSpPr>
            <a:grpSpLocks/>
          </p:cNvGrpSpPr>
          <p:nvPr/>
        </p:nvGrpSpPr>
        <p:grpSpPr bwMode="auto">
          <a:xfrm>
            <a:off x="1905000" y="2514600"/>
            <a:ext cx="4495800" cy="1905000"/>
            <a:chOff x="1200" y="1584"/>
            <a:chExt cx="2832" cy="1200"/>
          </a:xfrm>
        </p:grpSpPr>
        <p:sp>
          <p:nvSpPr>
            <p:cNvPr id="25619" name="Rectangle 12"/>
            <p:cNvSpPr>
              <a:spLocks noChangeArrowheads="1"/>
            </p:cNvSpPr>
            <p:nvPr/>
          </p:nvSpPr>
          <p:spPr bwMode="auto">
            <a:xfrm>
              <a:off x="1200" y="1584"/>
              <a:ext cx="576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0" name="Text Box 13"/>
            <p:cNvSpPr txBox="1">
              <a:spLocks noChangeArrowheads="1"/>
            </p:cNvSpPr>
            <p:nvPr/>
          </p:nvSpPr>
          <p:spPr bwMode="auto">
            <a:xfrm>
              <a:off x="2016" y="2496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250/900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0.28</a:t>
              </a:r>
              <a:endParaRPr lang="en-GB" altLang="it-IT" sz="24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21" name="Rectangle 14"/>
            <p:cNvSpPr>
              <a:spLocks noChangeArrowheads="1"/>
            </p:cNvSpPr>
            <p:nvPr/>
          </p:nvSpPr>
          <p:spPr bwMode="auto">
            <a:xfrm>
              <a:off x="1296" y="2448"/>
              <a:ext cx="576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2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84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14360" name="Group 24"/>
          <p:cNvGrpSpPr>
            <a:grpSpLocks/>
          </p:cNvGrpSpPr>
          <p:nvPr/>
        </p:nvGrpSpPr>
        <p:grpSpPr bwMode="auto">
          <a:xfrm>
            <a:off x="5867400" y="2514600"/>
            <a:ext cx="3276600" cy="2209800"/>
            <a:chOff x="3696" y="1584"/>
            <a:chExt cx="2064" cy="1392"/>
          </a:xfrm>
        </p:grpSpPr>
        <p:sp>
          <p:nvSpPr>
            <p:cNvPr id="25616" name="Rectangle 17"/>
            <p:cNvSpPr>
              <a:spLocks noChangeArrowheads="1"/>
            </p:cNvSpPr>
            <p:nvPr/>
          </p:nvSpPr>
          <p:spPr bwMode="auto">
            <a:xfrm>
              <a:off x="3696" y="1584"/>
              <a:ext cx="576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7" name="Text Box 18"/>
            <p:cNvSpPr txBox="1">
              <a:spLocks noChangeArrowheads="1"/>
            </p:cNvSpPr>
            <p:nvPr/>
          </p:nvSpPr>
          <p:spPr bwMode="auto">
            <a:xfrm>
              <a:off x="4368" y="2688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300/1000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=0.3</a:t>
              </a:r>
              <a:endParaRPr lang="en-GB" altLang="it-IT" sz="24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8" name="Rectangle 22"/>
            <p:cNvSpPr>
              <a:spLocks noChangeArrowheads="1"/>
            </p:cNvSpPr>
            <p:nvPr/>
          </p:nvSpPr>
          <p:spPr bwMode="auto">
            <a:xfrm>
              <a:off x="3840" y="2448"/>
              <a:ext cx="432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14363" name="Group 27"/>
          <p:cNvGrpSpPr>
            <a:grpSpLocks/>
          </p:cNvGrpSpPr>
          <p:nvPr/>
        </p:nvGrpSpPr>
        <p:grpSpPr bwMode="auto">
          <a:xfrm>
            <a:off x="3962400" y="3962400"/>
            <a:ext cx="3113088" cy="2433638"/>
            <a:chOff x="2496" y="2352"/>
            <a:chExt cx="1961" cy="1533"/>
          </a:xfrm>
        </p:grpSpPr>
        <p:sp>
          <p:nvSpPr>
            <p:cNvPr id="25612" name="Rectangle 21"/>
            <p:cNvSpPr>
              <a:spLocks noChangeArrowheads="1"/>
            </p:cNvSpPr>
            <p:nvPr/>
          </p:nvSpPr>
          <p:spPr bwMode="auto">
            <a:xfrm>
              <a:off x="3552" y="2352"/>
              <a:ext cx="816" cy="4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3" name="Rectangle 23"/>
            <p:cNvSpPr>
              <a:spLocks noChangeArrowheads="1"/>
            </p:cNvSpPr>
            <p:nvPr/>
          </p:nvSpPr>
          <p:spPr bwMode="auto">
            <a:xfrm>
              <a:off x="3600" y="2976"/>
              <a:ext cx="768" cy="4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4" name="Rectangle 25"/>
            <p:cNvSpPr>
              <a:spLocks noChangeArrowheads="1"/>
            </p:cNvSpPr>
            <p:nvPr/>
          </p:nvSpPr>
          <p:spPr bwMode="auto">
            <a:xfrm>
              <a:off x="2496" y="3552"/>
              <a:ext cx="384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5" name="Rectangle 26"/>
            <p:cNvSpPr>
              <a:spLocks noChangeArrowheads="1"/>
            </p:cNvSpPr>
            <p:nvPr/>
          </p:nvSpPr>
          <p:spPr bwMode="auto">
            <a:xfrm>
              <a:off x="3168" y="3597"/>
              <a:ext cx="12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54/356 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 0.15</a:t>
              </a:r>
              <a:endParaRPr lang="en-GB" altLang="it-IT" sz="24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14367" name="Group 31"/>
          <p:cNvGrpSpPr>
            <a:grpSpLocks/>
          </p:cNvGrpSpPr>
          <p:nvPr/>
        </p:nvGrpSpPr>
        <p:grpSpPr bwMode="auto">
          <a:xfrm>
            <a:off x="4191000" y="4876800"/>
            <a:ext cx="2697163" cy="1524000"/>
            <a:chOff x="3504" y="2928"/>
            <a:chExt cx="1699" cy="960"/>
          </a:xfrm>
        </p:grpSpPr>
        <p:sp>
          <p:nvSpPr>
            <p:cNvPr id="25609" name="Rectangle 28"/>
            <p:cNvSpPr>
              <a:spLocks noChangeArrowheads="1"/>
            </p:cNvSpPr>
            <p:nvPr/>
          </p:nvSpPr>
          <p:spPr bwMode="auto">
            <a:xfrm>
              <a:off x="4128" y="3600"/>
              <a:ext cx="10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4/30 </a:t>
              </a: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 0.13</a:t>
              </a:r>
              <a:endParaRPr lang="en-GB" altLang="it-IT" sz="24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25610" name="Rectangle 29"/>
            <p:cNvSpPr>
              <a:spLocks noChangeArrowheads="1"/>
            </p:cNvSpPr>
            <p:nvPr/>
          </p:nvSpPr>
          <p:spPr bwMode="auto">
            <a:xfrm>
              <a:off x="4608" y="2928"/>
              <a:ext cx="480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1" name="Rectangle 30"/>
            <p:cNvSpPr>
              <a:spLocks noChangeArrowheads="1"/>
            </p:cNvSpPr>
            <p:nvPr/>
          </p:nvSpPr>
          <p:spPr bwMode="auto">
            <a:xfrm>
              <a:off x="3504" y="3552"/>
              <a:ext cx="480" cy="1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29192" y="712485"/>
            <a:ext cx="1114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cal m</a:t>
            </a:r>
            <a:r>
              <a:rPr lang="it-IT" sz="1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anno</a:t>
            </a:r>
            <a:r>
              <a:rPr lang="it-IT" sz="1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5" y="717973"/>
            <a:ext cx="8159960" cy="4313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5" y="5490835"/>
            <a:ext cx="6353810" cy="7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0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63" y="177308"/>
            <a:ext cx="8810735" cy="6038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86" y="6414344"/>
            <a:ext cx="9028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Il più semplice fra 48 modelli ipotizzati per il Lago Turkana (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Kenia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7247469" y="853444"/>
            <a:ext cx="643467" cy="372533"/>
          </a:xfrm>
          <a:prstGeom prst="wedgeRectCallout">
            <a:avLst>
              <a:gd name="adj1" fmla="val -128963"/>
              <a:gd name="adj2" fmla="val 87954"/>
            </a:avLst>
          </a:prstGeom>
          <a:solidFill>
            <a:srgbClr val="CCFF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7890936" y="2330031"/>
            <a:ext cx="643467" cy="372533"/>
          </a:xfrm>
          <a:prstGeom prst="wedgeRectCallout">
            <a:avLst>
              <a:gd name="adj1" fmla="val -128963"/>
              <a:gd name="adj2" fmla="val 87954"/>
            </a:avLst>
          </a:prstGeom>
          <a:solidFill>
            <a:srgbClr val="CCFF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8373931" y="3501817"/>
            <a:ext cx="643467" cy="372533"/>
          </a:xfrm>
          <a:prstGeom prst="wedgeRectCallout">
            <a:avLst>
              <a:gd name="adj1" fmla="val -128963"/>
              <a:gd name="adj2" fmla="val 87954"/>
            </a:avLst>
          </a:prstGeom>
          <a:solidFill>
            <a:srgbClr val="CCFF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992537" y="4761658"/>
            <a:ext cx="277706" cy="27770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14510" y="521551"/>
            <a:ext cx="521546" cy="27770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17363" y="409865"/>
            <a:ext cx="521546" cy="27770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0846" y="5845391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(peso fresco) km</a:t>
            </a:r>
            <a:r>
              <a:rPr lang="it-IT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anno</a:t>
            </a:r>
            <a:r>
              <a:rPr lang="it-IT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521" y="155787"/>
            <a:ext cx="4901384" cy="1996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21" y="3592205"/>
            <a:ext cx="4901384" cy="3087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0950" y="5479075"/>
            <a:ext cx="31277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Pesce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tigre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Golia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Hydrocynus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goliath</a:t>
            </a:r>
          </a:p>
          <a:p>
            <a:pPr algn="r"/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media 1.5 m, 50 kg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7429" y="155787"/>
            <a:ext cx="28713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Pesce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tigre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Hydrocynus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vittatus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 m, 30 kg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85" y="1914325"/>
            <a:ext cx="3402853" cy="290872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17600" y="3257973"/>
            <a:ext cx="541867" cy="5418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7546" y="3014839"/>
            <a:ext cx="1121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Lago Turkana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863"/>
            <a:ext cx="7315200" cy="677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52400"/>
            <a:ext cx="6146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molles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850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smithv6fig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65138"/>
            <a:ext cx="87630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485900" y="388938"/>
            <a:ext cx="7361238" cy="130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54-10-EnergPartFoodChain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174750"/>
            <a:ext cx="7358062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609600" y="2819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it-IT" sz="2400" b="1">
                <a:solidFill>
                  <a:srgbClr val="0099FF"/>
                </a:solidFill>
                <a:latin typeface="Arial" panose="020B0604020202020204" pitchFamily="34" charset="0"/>
              </a:rPr>
              <a:t>Detritivori</a:t>
            </a: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6781800" y="25146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it-IT" sz="2400" b="1">
                <a:solidFill>
                  <a:srgbClr val="FA1C31"/>
                </a:solidFill>
                <a:latin typeface="Arial" panose="020B0604020202020204" pitchFamily="34" charset="0"/>
              </a:rPr>
              <a:t>Calore</a:t>
            </a:r>
          </a:p>
        </p:txBody>
      </p:sp>
      <p:sp>
        <p:nvSpPr>
          <p:cNvPr id="30725" name="AutoShape 7"/>
          <p:cNvSpPr>
            <a:spLocks noChangeArrowheads="1"/>
          </p:cNvSpPr>
          <p:nvPr/>
        </p:nvSpPr>
        <p:spPr bwMode="auto">
          <a:xfrm>
            <a:off x="7391400" y="3009900"/>
            <a:ext cx="228600" cy="838200"/>
          </a:xfrm>
          <a:prstGeom prst="upArrow">
            <a:avLst>
              <a:gd name="adj1" fmla="val 50000"/>
              <a:gd name="adj2" fmla="val 91667"/>
            </a:avLst>
          </a:prstGeom>
          <a:solidFill>
            <a:srgbClr val="FA1C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1371600" y="3276600"/>
            <a:ext cx="228600" cy="838200"/>
          </a:xfrm>
          <a:prstGeom prst="upArrow">
            <a:avLst>
              <a:gd name="adj1" fmla="val 50000"/>
              <a:gd name="adj2" fmla="val 91667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72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201738" y="0"/>
            <a:ext cx="6908800" cy="1143000"/>
          </a:xfrm>
        </p:spPr>
        <p:txBody>
          <a:bodyPr/>
          <a:lstStyle/>
          <a:p>
            <a:pPr eaLnBrk="1" hangingPunct="1"/>
            <a:r>
              <a:rPr lang="en-US" altLang="it-IT" sz="4000" smtClean="0">
                <a:latin typeface="Arial" panose="020B0604020202020204" pitchFamily="34" charset="0"/>
              </a:rPr>
              <a:t>Produzione secondaria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54-10-EnergPartFoodChain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28600"/>
            <a:ext cx="7358063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AutoShape 8"/>
          <p:cNvSpPr>
            <a:spLocks noChangeArrowheads="1"/>
          </p:cNvSpPr>
          <p:nvPr/>
        </p:nvSpPr>
        <p:spPr bwMode="auto">
          <a:xfrm>
            <a:off x="2859088" y="1644650"/>
            <a:ext cx="1219200" cy="685800"/>
          </a:xfrm>
          <a:prstGeom prst="rightArrowCallout">
            <a:avLst>
              <a:gd name="adj1" fmla="val 25000"/>
              <a:gd name="adj2" fmla="val 25000"/>
              <a:gd name="adj3" fmla="val 29630"/>
              <a:gd name="adj4" fmla="val 66667"/>
            </a:avLst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3600" b="1">
                <a:latin typeface="Arial" panose="020B0604020202020204" pitchFamily="34" charset="0"/>
              </a:rPr>
              <a:t>I</a:t>
            </a:r>
            <a:endParaRPr lang="en-GB" altLang="it-IT" sz="3600" b="1">
              <a:latin typeface="Arial" panose="020B0604020202020204" pitchFamily="34" charset="0"/>
            </a:endParaRPr>
          </a:p>
        </p:txBody>
      </p:sp>
      <p:sp>
        <p:nvSpPr>
          <p:cNvPr id="31748" name="AutoShape 9"/>
          <p:cNvSpPr>
            <a:spLocks noChangeArrowheads="1"/>
          </p:cNvSpPr>
          <p:nvPr/>
        </p:nvSpPr>
        <p:spPr bwMode="auto">
          <a:xfrm>
            <a:off x="4687888" y="2711450"/>
            <a:ext cx="1219200" cy="685800"/>
          </a:xfrm>
          <a:prstGeom prst="rightArrowCallout">
            <a:avLst>
              <a:gd name="adj1" fmla="val 25000"/>
              <a:gd name="adj2" fmla="val 25000"/>
              <a:gd name="adj3" fmla="val 29630"/>
              <a:gd name="adj4" fmla="val 66667"/>
            </a:avLst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3600" b="1">
                <a:latin typeface="Arial" panose="020B0604020202020204" pitchFamily="34" charset="0"/>
              </a:rPr>
              <a:t>R</a:t>
            </a:r>
            <a:endParaRPr lang="en-GB" altLang="it-IT" sz="3600" b="1">
              <a:latin typeface="Arial" panose="020B0604020202020204" pitchFamily="34" charset="0"/>
            </a:endParaRPr>
          </a:p>
        </p:txBody>
      </p:sp>
      <p:sp>
        <p:nvSpPr>
          <p:cNvPr id="31749" name="AutoShape 10"/>
          <p:cNvSpPr>
            <a:spLocks noChangeArrowheads="1"/>
          </p:cNvSpPr>
          <p:nvPr/>
        </p:nvSpPr>
        <p:spPr bwMode="auto">
          <a:xfrm>
            <a:off x="3087688" y="3702050"/>
            <a:ext cx="1219200" cy="685800"/>
          </a:xfrm>
          <a:prstGeom prst="rightArrowCallout">
            <a:avLst>
              <a:gd name="adj1" fmla="val 25000"/>
              <a:gd name="adj2" fmla="val 25000"/>
              <a:gd name="adj3" fmla="val 29630"/>
              <a:gd name="adj4" fmla="val 66667"/>
            </a:avLst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3600" b="1">
                <a:latin typeface="Arial" panose="020B0604020202020204" pitchFamily="34" charset="0"/>
              </a:rPr>
              <a:t>P</a:t>
            </a:r>
            <a:endParaRPr lang="en-GB" altLang="it-IT" sz="3600" b="1">
              <a:latin typeface="Arial" panose="020B0604020202020204" pitchFamily="34" charset="0"/>
            </a:endParaRPr>
          </a:p>
        </p:txBody>
      </p:sp>
      <p:sp>
        <p:nvSpPr>
          <p:cNvPr id="31750" name="AutoShape 11"/>
          <p:cNvSpPr>
            <a:spLocks noChangeArrowheads="1"/>
          </p:cNvSpPr>
          <p:nvPr/>
        </p:nvSpPr>
        <p:spPr bwMode="auto">
          <a:xfrm>
            <a:off x="877888" y="2635250"/>
            <a:ext cx="1219200" cy="685800"/>
          </a:xfrm>
          <a:prstGeom prst="rightArrowCallout">
            <a:avLst>
              <a:gd name="adj1" fmla="val 25000"/>
              <a:gd name="adj2" fmla="val 25000"/>
              <a:gd name="adj3" fmla="val 29630"/>
              <a:gd name="adj4" fmla="val 66667"/>
            </a:avLst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3600" b="1">
                <a:latin typeface="Arial" panose="020B0604020202020204" pitchFamily="34" charset="0"/>
              </a:rPr>
              <a:t>F</a:t>
            </a:r>
            <a:endParaRPr lang="en-GB" altLang="it-IT" sz="3600" b="1">
              <a:latin typeface="Arial" panose="020B0604020202020204" pitchFamily="34" charset="0"/>
            </a:endParaRPr>
          </a:p>
        </p:txBody>
      </p:sp>
      <p:sp>
        <p:nvSpPr>
          <p:cNvPr id="31751" name="AutoShape 13"/>
          <p:cNvSpPr>
            <a:spLocks/>
          </p:cNvSpPr>
          <p:nvPr/>
        </p:nvSpPr>
        <p:spPr bwMode="auto">
          <a:xfrm>
            <a:off x="6440488" y="1644650"/>
            <a:ext cx="1905000" cy="704850"/>
          </a:xfrm>
          <a:prstGeom prst="borderCallout1">
            <a:avLst>
              <a:gd name="adj1" fmla="val 16218"/>
              <a:gd name="adj2" fmla="val -4000"/>
              <a:gd name="adj3" fmla="val 151352"/>
              <a:gd name="adj4" fmla="val -108000"/>
            </a:avLst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3600" b="1">
                <a:latin typeface="Arial" panose="020B0604020202020204" pitchFamily="34" charset="0"/>
              </a:rPr>
              <a:t>P+R=A</a:t>
            </a:r>
            <a:endParaRPr lang="en-GB" altLang="it-IT" sz="3600" b="1">
              <a:latin typeface="Arial" panose="020B0604020202020204" pitchFamily="34" charset="0"/>
            </a:endParaRPr>
          </a:p>
        </p:txBody>
      </p:sp>
      <p:sp>
        <p:nvSpPr>
          <p:cNvPr id="31752" name="Rectangle 15"/>
          <p:cNvSpPr>
            <a:spLocks noChangeArrowheads="1"/>
          </p:cNvSpPr>
          <p:nvPr/>
        </p:nvSpPr>
        <p:spPr bwMode="auto">
          <a:xfrm>
            <a:off x="914400" y="4953000"/>
            <a:ext cx="3200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1753" name="Text Box 16"/>
          <p:cNvSpPr txBox="1">
            <a:spLocks noChangeArrowheads="1"/>
          </p:cNvSpPr>
          <p:nvPr/>
        </p:nvSpPr>
        <p:spPr bwMode="auto">
          <a:xfrm>
            <a:off x="250825" y="5181600"/>
            <a:ext cx="83978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>
                <a:latin typeface="Arial" panose="020B0604020202020204" pitchFamily="34" charset="0"/>
              </a:rPr>
              <a:t>Rendimento di consumo: RC=I</a:t>
            </a:r>
            <a:r>
              <a:rPr lang="en-US" altLang="it-IT" sz="2400" baseline="-25000">
                <a:latin typeface="Arial" panose="020B0604020202020204" pitchFamily="34" charset="0"/>
              </a:rPr>
              <a:t>n</a:t>
            </a:r>
            <a:r>
              <a:rPr lang="en-US" altLang="it-IT" sz="2400">
                <a:latin typeface="Arial" panose="020B0604020202020204" pitchFamily="34" charset="0"/>
              </a:rPr>
              <a:t>/P</a:t>
            </a:r>
            <a:r>
              <a:rPr lang="en-US" altLang="it-IT" sz="2400" baseline="-25000">
                <a:latin typeface="Arial" panose="020B0604020202020204" pitchFamily="34" charset="0"/>
              </a:rPr>
              <a:t>n-1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>
                <a:latin typeface="Arial" panose="020B0604020202020204" pitchFamily="34" charset="0"/>
              </a:rPr>
              <a:t>Rendimento di assimilazione: RA=A</a:t>
            </a:r>
            <a:r>
              <a:rPr lang="en-US" altLang="it-IT" sz="2400" baseline="-25000">
                <a:latin typeface="Arial" panose="020B0604020202020204" pitchFamily="34" charset="0"/>
              </a:rPr>
              <a:t>n</a:t>
            </a:r>
            <a:r>
              <a:rPr lang="en-US" altLang="it-IT" sz="2400">
                <a:latin typeface="Arial" panose="020B0604020202020204" pitchFamily="34" charset="0"/>
              </a:rPr>
              <a:t>/I</a:t>
            </a:r>
            <a:r>
              <a:rPr lang="en-US" altLang="it-IT" sz="2400" baseline="-25000">
                <a:latin typeface="Arial" panose="020B0604020202020204" pitchFamily="34" charset="0"/>
              </a:rPr>
              <a:t>n</a:t>
            </a:r>
            <a:endParaRPr lang="en-US" altLang="it-IT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>
                <a:latin typeface="Arial" panose="020B0604020202020204" pitchFamily="34" charset="0"/>
              </a:rPr>
              <a:t>Rendimento di produzione: RP=P</a:t>
            </a:r>
            <a:r>
              <a:rPr lang="en-US" altLang="it-IT" sz="2400" baseline="-25000">
                <a:latin typeface="Arial" panose="020B0604020202020204" pitchFamily="34" charset="0"/>
              </a:rPr>
              <a:t>n</a:t>
            </a:r>
            <a:r>
              <a:rPr lang="en-US" altLang="it-IT" sz="2400">
                <a:latin typeface="Arial" panose="020B0604020202020204" pitchFamily="34" charset="0"/>
              </a:rPr>
              <a:t>/A</a:t>
            </a:r>
            <a:r>
              <a:rPr lang="en-US" altLang="it-IT" sz="2400" baseline="-25000">
                <a:latin typeface="Arial" panose="020B0604020202020204" pitchFamily="34" charset="0"/>
              </a:rPr>
              <a:t>n</a:t>
            </a:r>
            <a:endParaRPr lang="en-GB" altLang="it-IT" sz="2400" baseline="-250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8387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51550" y="783936"/>
              <a:ext cx="17463" cy="6350"/>
            </p14:xfrm>
          </p:contentPart>
        </mc:Choice>
        <mc:Fallback xmlns="">
          <p:pic>
            <p:nvPicPr>
              <p:cNvPr id="58387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5365" y="777586"/>
                <a:ext cx="28014" cy="17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8394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22550" y="5759450"/>
              <a:ext cx="1588" cy="7938"/>
            </p14:xfrm>
          </p:contentPart>
        </mc:Choice>
        <mc:Fallback xmlns="">
          <p:pic>
            <p:nvPicPr>
              <p:cNvPr id="58394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5951" y="5734193"/>
                <a:ext cx="55977" cy="5087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/>
          <p:cNvSpPr/>
          <p:nvPr/>
        </p:nvSpPr>
        <p:spPr>
          <a:xfrm>
            <a:off x="5651500" y="3860800"/>
            <a:ext cx="3492500" cy="29972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9528" y="3861048"/>
            <a:ext cx="3600400" cy="584775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Times New Roman" charset="0"/>
              </a:rPr>
              <a:t> </a:t>
            </a:r>
          </a:p>
        </p:txBody>
      </p:sp>
      <p:sp>
        <p:nvSpPr>
          <p:cNvPr id="28" name="TextBox 2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3600" y="4476710"/>
            <a:ext cx="3600400" cy="1143133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Times New Roman" charset="0"/>
              </a:rPr>
              <a:t> </a:t>
            </a: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85784" y="5619843"/>
            <a:ext cx="2018664" cy="109748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Times New Roman" charset="0"/>
              </a:rPr>
              <a:t> 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732588" y="4581525"/>
            <a:ext cx="503237" cy="371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667625" y="5181600"/>
            <a:ext cx="504825" cy="371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648575" y="4579938"/>
            <a:ext cx="503238" cy="37306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459788" y="5181600"/>
            <a:ext cx="504825" cy="37147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6" descr="AG-Seabird-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027" descr="54-10-EnergPartFoodChain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0950"/>
            <a:ext cx="49498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028" descr="AG-Seabird-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0"/>
            <a:ext cx="4040187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29" descr="AG-Lobs2-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3354388"/>
            <a:ext cx="3889375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1030"/>
          <p:cNvSpPr>
            <a:spLocks noChangeArrowheads="1"/>
          </p:cNvSpPr>
          <p:nvPr/>
        </p:nvSpPr>
        <p:spPr bwMode="auto">
          <a:xfrm>
            <a:off x="228600" y="2286000"/>
            <a:ext cx="1173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>
                <a:solidFill>
                  <a:srgbClr val="FFFF00"/>
                </a:solidFill>
                <a:latin typeface="Tahoma" panose="020B0604030504040204" pitchFamily="34" charset="0"/>
              </a:rPr>
              <a:t>1-3%</a:t>
            </a:r>
          </a:p>
        </p:txBody>
      </p:sp>
      <p:sp>
        <p:nvSpPr>
          <p:cNvPr id="32775" name="Rectangle 1031"/>
          <p:cNvSpPr>
            <a:spLocks noChangeArrowheads="1"/>
          </p:cNvSpPr>
          <p:nvPr/>
        </p:nvSpPr>
        <p:spPr bwMode="auto">
          <a:xfrm>
            <a:off x="3733800" y="3962400"/>
            <a:ext cx="1025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>
                <a:solidFill>
                  <a:srgbClr val="FFFF00"/>
                </a:solidFill>
                <a:latin typeface="Tahoma" panose="020B0604030504040204" pitchFamily="34" charset="0"/>
              </a:rPr>
              <a:t>10%</a:t>
            </a:r>
          </a:p>
        </p:txBody>
      </p:sp>
      <p:sp>
        <p:nvSpPr>
          <p:cNvPr id="32776" name="Rectangle 1032"/>
          <p:cNvSpPr>
            <a:spLocks noChangeArrowheads="1"/>
          </p:cNvSpPr>
          <p:nvPr/>
        </p:nvSpPr>
        <p:spPr bwMode="auto">
          <a:xfrm>
            <a:off x="5486400" y="3657600"/>
            <a:ext cx="1025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>
                <a:solidFill>
                  <a:srgbClr val="FFFF00"/>
                </a:solidFill>
                <a:latin typeface="Tahoma" panose="020B0604030504040204" pitchFamily="34" charset="0"/>
              </a:rPr>
              <a:t>40%</a:t>
            </a:r>
          </a:p>
        </p:txBody>
      </p:sp>
      <p:sp>
        <p:nvSpPr>
          <p:cNvPr id="32777" name="Rectangle 103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6629400" cy="762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eaLnBrk="1" hangingPunct="1"/>
            <a:r>
              <a:rPr lang="en-US" altLang="it-IT" sz="3600" smtClean="0">
                <a:solidFill>
                  <a:schemeClr val="tx1"/>
                </a:solidFill>
                <a:latin typeface="Tahoma" panose="020B0604030504040204" pitchFamily="34" charset="0"/>
              </a:rPr>
              <a:t>Efficienza ecologica: NP</a:t>
            </a:r>
            <a:r>
              <a:rPr lang="en-US" altLang="it-IT" sz="3600" baseline="-25000" smtClean="0">
                <a:solidFill>
                  <a:schemeClr val="tx1"/>
                </a:solidFill>
                <a:latin typeface="Tahoma" panose="020B0604030504040204" pitchFamily="34" charset="0"/>
              </a:rPr>
              <a:t>n</a:t>
            </a:r>
            <a:r>
              <a:rPr lang="en-US" altLang="it-IT" sz="3600" smtClean="0">
                <a:solidFill>
                  <a:schemeClr val="tx1"/>
                </a:solidFill>
                <a:latin typeface="Tahoma" panose="020B0604030504040204" pitchFamily="34" charset="0"/>
              </a:rPr>
              <a:t>/NP</a:t>
            </a:r>
            <a:r>
              <a:rPr lang="en-US" altLang="it-IT" sz="3600" baseline="-25000" smtClean="0">
                <a:solidFill>
                  <a:schemeClr val="tx1"/>
                </a:solidFill>
                <a:latin typeface="Tahoma" panose="020B0604030504040204" pitchFamily="34" charset="0"/>
              </a:rPr>
              <a:t>n-1</a:t>
            </a:r>
          </a:p>
        </p:txBody>
      </p:sp>
      <p:sp>
        <p:nvSpPr>
          <p:cNvPr id="32778" name="Rectangle 1034"/>
          <p:cNvSpPr>
            <a:spLocks noChangeArrowheads="1"/>
          </p:cNvSpPr>
          <p:nvPr/>
        </p:nvSpPr>
        <p:spPr bwMode="auto">
          <a:xfrm>
            <a:off x="5257800" y="2438400"/>
            <a:ext cx="1173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>
                <a:solidFill>
                  <a:srgbClr val="FFFF00"/>
                </a:solidFill>
                <a:latin typeface="Tahoma" panose="020B0604030504040204" pitchFamily="34" charset="0"/>
              </a:rPr>
              <a:t>1-3%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371600" y="266700"/>
          <a:ext cx="6042025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CorelDRAW" r:id="rId3" imgW="3124200" imgH="3267075" progId="CorelDRAW.Graphic.10">
                  <p:embed/>
                </p:oleObj>
              </mc:Choice>
              <mc:Fallback>
                <p:oleObj name="CorelDRAW" r:id="rId3" imgW="3124200" imgH="3267075" progId="CorelDRAW.Graphic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66700"/>
                        <a:ext cx="6042025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96875"/>
            <a:ext cx="6934200" cy="606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784350" y="2119313"/>
            <a:ext cx="367506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214938" y="1778000"/>
            <a:ext cx="0" cy="38893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690688" y="1778000"/>
            <a:ext cx="3860800" cy="39068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-2675960">
            <a:off x="1481138" y="3336925"/>
            <a:ext cx="402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P=R </a:t>
            </a:r>
            <a:r>
              <a:rPr lang="it-IT" altLang="it-IT" sz="2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altLang="it-IT" sz="2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RP=P/(P+R)=1/2=50%</a:t>
            </a:r>
            <a:endParaRPr lang="en-US" altLang="it-IT" sz="2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"/>
            <a:ext cx="9144000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34" y="20320"/>
            <a:ext cx="5737633" cy="6685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46591"/>
            <a:ext cx="319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dirty="0">
                <a:solidFill>
                  <a:srgbClr val="336699"/>
                </a:solidFill>
                <a:latin typeface="Calibri"/>
              </a:rPr>
              <a:t>Da http://www.gfdl.noaa.gov/</a:t>
            </a:r>
            <a:endParaRPr lang="en-US" sz="1400" dirty="0">
              <a:solidFill>
                <a:srgbClr val="336699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558267" y="3011720"/>
            <a:ext cx="209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Livello trofico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Up-Down Arrow 6"/>
          <p:cNvSpPr/>
          <p:nvPr/>
        </p:nvSpPr>
        <p:spPr>
          <a:xfrm>
            <a:off x="7136297" y="1497195"/>
            <a:ext cx="1066800" cy="4604901"/>
          </a:xfrm>
          <a:custGeom>
            <a:avLst/>
            <a:gdLst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0 w 1066800"/>
              <a:gd name="connsiteY10" fmla="*/ 533400 h 4823213"/>
              <a:gd name="connsiteX0" fmla="*/ 6096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10" fmla="*/ 6096 w 1066800"/>
              <a:gd name="connsiteY10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1066800 w 1066800"/>
              <a:gd name="connsiteY2" fmla="*/ 533400 h 4823213"/>
              <a:gd name="connsiteX3" fmla="*/ 800100 w 1066800"/>
              <a:gd name="connsiteY3" fmla="*/ 533400 h 4823213"/>
              <a:gd name="connsiteX4" fmla="*/ 800100 w 1066800"/>
              <a:gd name="connsiteY4" fmla="*/ 4289813 h 4823213"/>
              <a:gd name="connsiteX5" fmla="*/ 1066800 w 1066800"/>
              <a:gd name="connsiteY5" fmla="*/ 4289813 h 4823213"/>
              <a:gd name="connsiteX6" fmla="*/ 533400 w 1066800"/>
              <a:gd name="connsiteY6" fmla="*/ 4823213 h 4823213"/>
              <a:gd name="connsiteX7" fmla="*/ 0 w 1066800"/>
              <a:gd name="connsiteY7" fmla="*/ 4289813 h 4823213"/>
              <a:gd name="connsiteX8" fmla="*/ 266700 w 1066800"/>
              <a:gd name="connsiteY8" fmla="*/ 4289813 h 4823213"/>
              <a:gd name="connsiteX9" fmla="*/ 266700 w 1066800"/>
              <a:gd name="connsiteY9" fmla="*/ 533400 h 4823213"/>
              <a:gd name="connsiteX0" fmla="*/ 266700 w 1066800"/>
              <a:gd name="connsiteY0" fmla="*/ 533400 h 4823213"/>
              <a:gd name="connsiteX1" fmla="*/ 533400 w 1066800"/>
              <a:gd name="connsiteY1" fmla="*/ 0 h 4823213"/>
              <a:gd name="connsiteX2" fmla="*/ 800100 w 1066800"/>
              <a:gd name="connsiteY2" fmla="*/ 533400 h 4823213"/>
              <a:gd name="connsiteX3" fmla="*/ 800100 w 1066800"/>
              <a:gd name="connsiteY3" fmla="*/ 4289813 h 4823213"/>
              <a:gd name="connsiteX4" fmla="*/ 1066800 w 1066800"/>
              <a:gd name="connsiteY4" fmla="*/ 4289813 h 4823213"/>
              <a:gd name="connsiteX5" fmla="*/ 533400 w 1066800"/>
              <a:gd name="connsiteY5" fmla="*/ 4823213 h 4823213"/>
              <a:gd name="connsiteX6" fmla="*/ 0 w 1066800"/>
              <a:gd name="connsiteY6" fmla="*/ 4289813 h 4823213"/>
              <a:gd name="connsiteX7" fmla="*/ 266700 w 1066800"/>
              <a:gd name="connsiteY7" fmla="*/ 4289813 h 4823213"/>
              <a:gd name="connsiteX8" fmla="*/ 266700 w 1066800"/>
              <a:gd name="connsiteY8" fmla="*/ 533400 h 4823213"/>
              <a:gd name="connsiteX0" fmla="*/ 266700 w 1066800"/>
              <a:gd name="connsiteY0" fmla="*/ 0 h 4289813"/>
              <a:gd name="connsiteX1" fmla="*/ 533400 w 1066800"/>
              <a:gd name="connsiteY1" fmla="*/ 167640 h 4289813"/>
              <a:gd name="connsiteX2" fmla="*/ 800100 w 1066800"/>
              <a:gd name="connsiteY2" fmla="*/ 0 h 4289813"/>
              <a:gd name="connsiteX3" fmla="*/ 800100 w 1066800"/>
              <a:gd name="connsiteY3" fmla="*/ 3756413 h 4289813"/>
              <a:gd name="connsiteX4" fmla="*/ 1066800 w 1066800"/>
              <a:gd name="connsiteY4" fmla="*/ 3756413 h 4289813"/>
              <a:gd name="connsiteX5" fmla="*/ 533400 w 1066800"/>
              <a:gd name="connsiteY5" fmla="*/ 4289813 h 4289813"/>
              <a:gd name="connsiteX6" fmla="*/ 0 w 1066800"/>
              <a:gd name="connsiteY6" fmla="*/ 3756413 h 4289813"/>
              <a:gd name="connsiteX7" fmla="*/ 266700 w 1066800"/>
              <a:gd name="connsiteY7" fmla="*/ 3756413 h 4289813"/>
              <a:gd name="connsiteX8" fmla="*/ 266700 w 1066800"/>
              <a:gd name="connsiteY8" fmla="*/ 0 h 428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4289813">
                <a:moveTo>
                  <a:pt x="266700" y="0"/>
                </a:moveTo>
                <a:lnTo>
                  <a:pt x="533400" y="167640"/>
                </a:lnTo>
                <a:lnTo>
                  <a:pt x="800100" y="0"/>
                </a:lnTo>
                <a:lnTo>
                  <a:pt x="800100" y="3756413"/>
                </a:lnTo>
                <a:lnTo>
                  <a:pt x="1066800" y="3756413"/>
                </a:lnTo>
                <a:lnTo>
                  <a:pt x="533400" y="4289813"/>
                </a:lnTo>
                <a:lnTo>
                  <a:pt x="0" y="3756413"/>
                </a:lnTo>
                <a:lnTo>
                  <a:pt x="266700" y="3756413"/>
                </a:lnTo>
                <a:lnTo>
                  <a:pt x="2667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prstClr val="white"/>
                </a:solidFill>
              </a:rPr>
              <a:t>Variabilità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33" y="5185749"/>
            <a:ext cx="2046728" cy="12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616227" y="3890009"/>
            <a:ext cx="2109452" cy="1254954"/>
            <a:chOff x="1482968" y="3524494"/>
            <a:chExt cx="3025532" cy="2025406"/>
          </a:xfrm>
        </p:grpSpPr>
        <p:sp>
          <p:nvSpPr>
            <p:cNvPr id="11" name="Rectangle 10"/>
            <p:cNvSpPr/>
            <p:nvPr/>
          </p:nvSpPr>
          <p:spPr>
            <a:xfrm>
              <a:off x="1482968" y="3524494"/>
              <a:ext cx="3025532" cy="2025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768" y="3586284"/>
              <a:ext cx="2923442" cy="191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617564" y="2616774"/>
            <a:ext cx="2109452" cy="1254954"/>
            <a:chOff x="2943468" y="2546594"/>
            <a:chExt cx="3025532" cy="2025406"/>
          </a:xfrm>
        </p:grpSpPr>
        <p:sp>
          <p:nvSpPr>
            <p:cNvPr id="14" name="Rectangle 13"/>
            <p:cNvSpPr/>
            <p:nvPr/>
          </p:nvSpPr>
          <p:spPr>
            <a:xfrm>
              <a:off x="2943468" y="2546594"/>
              <a:ext cx="3025532" cy="2025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222" y="2613269"/>
              <a:ext cx="2924908" cy="192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6617565" y="1353500"/>
            <a:ext cx="2109452" cy="1254954"/>
            <a:chOff x="4403968" y="1428994"/>
            <a:chExt cx="3025532" cy="2025406"/>
          </a:xfrm>
        </p:grpSpPr>
        <p:sp>
          <p:nvSpPr>
            <p:cNvPr id="17" name="Rectangle 16"/>
            <p:cNvSpPr/>
            <p:nvPr/>
          </p:nvSpPr>
          <p:spPr>
            <a:xfrm>
              <a:off x="4403968" y="1428994"/>
              <a:ext cx="3025532" cy="2025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676" y="1487732"/>
              <a:ext cx="2924908" cy="192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9" name="Straight Connector 28"/>
          <p:cNvCxnSpPr/>
          <p:nvPr/>
        </p:nvCxnSpPr>
        <p:spPr>
          <a:xfrm flipH="1">
            <a:off x="1007536" y="3871728"/>
            <a:ext cx="7753562" cy="6857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07535" y="5137006"/>
            <a:ext cx="7718144" cy="6944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07534" y="2616774"/>
            <a:ext cx="7756263" cy="4131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82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7" descr="molles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olles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27" descr="54-11-NetProductPyramid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392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2075"/>
            <a:ext cx="7772400" cy="667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68313" y="5876925"/>
            <a:ext cx="1008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b="1">
                <a:solidFill>
                  <a:schemeClr val="accent2"/>
                </a:solidFill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68313" y="4076700"/>
            <a:ext cx="1008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b="1">
                <a:solidFill>
                  <a:schemeClr val="accent2"/>
                </a:solidFill>
                <a:latin typeface="Arial" panose="020B0604020202020204" pitchFamily="34" charset="0"/>
              </a:rPr>
              <a:t>C1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68313" y="2276475"/>
            <a:ext cx="1008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b="1">
                <a:solidFill>
                  <a:schemeClr val="accent2"/>
                </a:solidFill>
                <a:latin typeface="Arial" panose="020B0604020202020204" pitchFamily="34" charset="0"/>
              </a:rPr>
              <a:t>C2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68313" y="692150"/>
            <a:ext cx="1008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b="1">
                <a:solidFill>
                  <a:schemeClr val="accent2"/>
                </a:solidFill>
                <a:latin typeface="Arial" panose="020B0604020202020204" pitchFamily="34" charset="0"/>
              </a:rPr>
              <a:t>C3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6" descr="54-25-DDTInFoodChain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6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1029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7732713" cy="982663"/>
          </a:xfrm>
        </p:spPr>
        <p:txBody>
          <a:bodyPr/>
          <a:lstStyle/>
          <a:p>
            <a:pPr algn="l" eaLnBrk="1" hangingPunct="1"/>
            <a:r>
              <a:rPr lang="en-US" altLang="it-IT" sz="3600" smtClean="0">
                <a:solidFill>
                  <a:schemeClr val="tx1"/>
                </a:solidFill>
                <a:latin typeface="Tahoma" panose="020B0604030504040204" pitchFamily="34" charset="0"/>
              </a:rPr>
              <a:t>Magnificazione</a:t>
            </a:r>
            <a:br>
              <a:rPr lang="en-US" altLang="it-IT" sz="3600" smtClean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it-IT" sz="3600" smtClean="0">
                <a:solidFill>
                  <a:schemeClr val="tx1"/>
                </a:solidFill>
                <a:latin typeface="Tahoma" panose="020B0604030504040204" pitchFamily="34" charset="0"/>
              </a:rPr>
              <a:t>biologica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54-12-BiomassPyramids-L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57200"/>
            <a:ext cx="6392863" cy="5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54-13-PyramidOfNumbers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54-14-TrophLevelHumanPop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43000"/>
            <a:ext cx="89154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850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84725" y="1997075"/>
            <a:ext cx="4257675" cy="45624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98450"/>
            <a:ext cx="4227512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2084388"/>
            <a:ext cx="41275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3786188"/>
            <a:ext cx="4127500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763" y="4562475"/>
            <a:ext cx="2039937" cy="822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8700" y="1006475"/>
            <a:ext cx="2041525" cy="1311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Elbow Connector 7"/>
          <p:cNvCxnSpPr>
            <a:endCxn id="11" idx="1"/>
          </p:cNvCxnSpPr>
          <p:nvPr/>
        </p:nvCxnSpPr>
        <p:spPr>
          <a:xfrm flipV="1">
            <a:off x="2298700" y="4278313"/>
            <a:ext cx="2486025" cy="695325"/>
          </a:xfrm>
          <a:prstGeom prst="bentConnector3">
            <a:avLst>
              <a:gd name="adj1" fmla="val 90881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49813" y="2033588"/>
            <a:ext cx="2890837" cy="303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42188" y="6221413"/>
            <a:ext cx="1635125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7" name="Elbow Connector 16"/>
          <p:cNvCxnSpPr>
            <a:stCxn id="7" idx="3"/>
            <a:endCxn id="11" idx="1"/>
          </p:cNvCxnSpPr>
          <p:nvPr/>
        </p:nvCxnSpPr>
        <p:spPr>
          <a:xfrm>
            <a:off x="4340225" y="1662113"/>
            <a:ext cx="444500" cy="261620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22238"/>
            <a:ext cx="1343025" cy="17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7" grpId="0" animBg="1"/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72696" y="202490"/>
            <a:ext cx="4096102" cy="6400539"/>
            <a:chOff x="172696" y="202490"/>
            <a:chExt cx="4096102" cy="6400539"/>
          </a:xfrm>
        </p:grpSpPr>
        <p:grpSp>
          <p:nvGrpSpPr>
            <p:cNvPr id="12" name="Group 11"/>
            <p:cNvGrpSpPr/>
            <p:nvPr/>
          </p:nvGrpSpPr>
          <p:grpSpPr>
            <a:xfrm>
              <a:off x="1562689" y="1568261"/>
              <a:ext cx="2110790" cy="5034768"/>
              <a:chOff x="6616227" y="1457132"/>
              <a:chExt cx="2110790" cy="5034768"/>
            </a:xfrm>
          </p:grpSpPr>
          <p:pic>
            <p:nvPicPr>
              <p:cNvPr id="2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6333" y="5289381"/>
                <a:ext cx="2046728" cy="1202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6616227" y="3993641"/>
                <a:ext cx="2109452" cy="1254954"/>
                <a:chOff x="1482968" y="3524494"/>
                <a:chExt cx="3025532" cy="2025406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1482968" y="3524494"/>
                  <a:ext cx="3025532" cy="20254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5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3768" y="3586284"/>
                  <a:ext cx="2923442" cy="19167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6" name="Group 5"/>
              <p:cNvGrpSpPr/>
              <p:nvPr/>
            </p:nvGrpSpPr>
            <p:grpSpPr>
              <a:xfrm>
                <a:off x="6617564" y="2720406"/>
                <a:ext cx="2109452" cy="1254954"/>
                <a:chOff x="2943468" y="2546594"/>
                <a:chExt cx="3025532" cy="2025406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2943468" y="2546594"/>
                  <a:ext cx="3025532" cy="20254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8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6222" y="2613269"/>
                  <a:ext cx="2924908" cy="1924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6617565" y="1457132"/>
                <a:ext cx="2109452" cy="1254954"/>
                <a:chOff x="4403968" y="1428994"/>
                <a:chExt cx="3025532" cy="2025406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4403968" y="1428994"/>
                  <a:ext cx="3025532" cy="20254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11" name="Picture 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8676" y="1487732"/>
                  <a:ext cx="2924908" cy="19269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3" name="Right Arrow 12"/>
            <p:cNvSpPr/>
            <p:nvPr/>
          </p:nvSpPr>
          <p:spPr>
            <a:xfrm>
              <a:off x="172696" y="5487462"/>
              <a:ext cx="1318499" cy="1032934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b="1" dirty="0">
                  <a:solidFill>
                    <a:prstClr val="black"/>
                  </a:solidFill>
                </a:rPr>
                <a:t>+ nutrienti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Curved Right Arrow 13"/>
            <p:cNvSpPr/>
            <p:nvPr/>
          </p:nvSpPr>
          <p:spPr>
            <a:xfrm flipV="1">
              <a:off x="957794" y="3364121"/>
              <a:ext cx="568113" cy="1557868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Curved Right Arrow 14"/>
            <p:cNvSpPr/>
            <p:nvPr/>
          </p:nvSpPr>
          <p:spPr>
            <a:xfrm flipH="1" flipV="1">
              <a:off x="3700685" y="2044281"/>
              <a:ext cx="568113" cy="1557868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Curved Right Arrow 16"/>
            <p:cNvSpPr/>
            <p:nvPr/>
          </p:nvSpPr>
          <p:spPr>
            <a:xfrm flipH="1" flipV="1">
              <a:off x="3700684" y="4621576"/>
              <a:ext cx="568113" cy="1557868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198091" y="1629414"/>
              <a:ext cx="414867" cy="4148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>
                  <a:solidFill>
                    <a:prstClr val="black"/>
                  </a:solidFill>
                </a:rPr>
                <a:t>+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92363" y="2895903"/>
              <a:ext cx="414867" cy="4148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>
                  <a:solidFill>
                    <a:prstClr val="black"/>
                  </a:solidFill>
                </a:rPr>
                <a:t>+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186635" y="4162392"/>
              <a:ext cx="414867" cy="4148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>
                  <a:solidFill>
                    <a:prstClr val="black"/>
                  </a:solidFill>
                </a:rPr>
                <a:t>+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180907" y="5428881"/>
              <a:ext cx="414867" cy="4148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>
                  <a:solidFill>
                    <a:prstClr val="black"/>
                  </a:solidFill>
                </a:rPr>
                <a:t>+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  <p:sp>
          <p:nvSpPr>
            <p:cNvPr id="54" name="Down Arrow 53"/>
            <p:cNvSpPr/>
            <p:nvPr/>
          </p:nvSpPr>
          <p:spPr>
            <a:xfrm rot="10800000">
              <a:off x="998378" y="202490"/>
              <a:ext cx="3235562" cy="1336715"/>
            </a:xfrm>
            <a:prstGeom prst="downArrow">
              <a:avLst>
                <a:gd name="adj1" fmla="val 63542"/>
                <a:gd name="adj2" fmla="val 66769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05419" y="588061"/>
              <a:ext cx="3251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2800" dirty="0">
                  <a:solidFill>
                    <a:prstClr val="black"/>
                  </a:solidFill>
                  <a:latin typeface="Calibri"/>
                </a:rPr>
                <a:t>Controllo</a:t>
              </a:r>
              <a:br>
                <a:rPr lang="it-IT" sz="2800" dirty="0">
                  <a:solidFill>
                    <a:prstClr val="black"/>
                  </a:solidFill>
                  <a:latin typeface="Calibri"/>
                </a:rPr>
              </a:br>
              <a:r>
                <a:rPr lang="it-IT" sz="2800" dirty="0">
                  <a:solidFill>
                    <a:prstClr val="black"/>
                  </a:solidFill>
                  <a:latin typeface="Calibri"/>
                </a:rPr>
                <a:t>bottom-up</a:t>
              </a:r>
              <a:endParaRPr 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85770" y="280177"/>
            <a:ext cx="4081491" cy="6405331"/>
            <a:chOff x="4885770" y="280177"/>
            <a:chExt cx="4081491" cy="6405331"/>
          </a:xfrm>
        </p:grpSpPr>
        <p:sp>
          <p:nvSpPr>
            <p:cNvPr id="53" name="Down Arrow 52"/>
            <p:cNvSpPr/>
            <p:nvPr/>
          </p:nvSpPr>
          <p:spPr>
            <a:xfrm>
              <a:off x="5682674" y="5348793"/>
              <a:ext cx="3235562" cy="1336715"/>
            </a:xfrm>
            <a:prstGeom prst="downArrow">
              <a:avLst>
                <a:gd name="adj1" fmla="val 63542"/>
                <a:gd name="adj2" fmla="val 66769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33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243697" y="280177"/>
              <a:ext cx="2110790" cy="5034768"/>
              <a:chOff x="6616227" y="1457132"/>
              <a:chExt cx="2110790" cy="5034768"/>
            </a:xfrm>
          </p:grpSpPr>
          <p:pic>
            <p:nvPicPr>
              <p:cNvPr id="19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6333" y="5289381"/>
                <a:ext cx="2046728" cy="1202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6616227" y="3993641"/>
                <a:ext cx="2109452" cy="1254954"/>
                <a:chOff x="1482968" y="3524494"/>
                <a:chExt cx="3025532" cy="2025406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482968" y="3524494"/>
                  <a:ext cx="3025532" cy="20254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8" name="Picture 2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3768" y="3586284"/>
                  <a:ext cx="2923442" cy="19167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1" name="Group 20"/>
              <p:cNvGrpSpPr/>
              <p:nvPr/>
            </p:nvGrpSpPr>
            <p:grpSpPr>
              <a:xfrm>
                <a:off x="6617564" y="2720406"/>
                <a:ext cx="2109452" cy="1254954"/>
                <a:chOff x="2943468" y="2546594"/>
                <a:chExt cx="3025532" cy="2025406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2943468" y="2546594"/>
                  <a:ext cx="3025532" cy="20254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6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6222" y="2613269"/>
                  <a:ext cx="2924908" cy="1924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2" name="Group 21"/>
              <p:cNvGrpSpPr/>
              <p:nvPr/>
            </p:nvGrpSpPr>
            <p:grpSpPr>
              <a:xfrm>
                <a:off x="6617565" y="1457132"/>
                <a:ext cx="2109452" cy="1254954"/>
                <a:chOff x="4403968" y="1428994"/>
                <a:chExt cx="3025532" cy="2025406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4403968" y="1428994"/>
                  <a:ext cx="3025532" cy="20254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4" name="Picture 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8676" y="1487732"/>
                  <a:ext cx="2924908" cy="19269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36" name="Curved Right Arrow 35"/>
            <p:cNvSpPr/>
            <p:nvPr/>
          </p:nvSpPr>
          <p:spPr>
            <a:xfrm flipH="1">
              <a:off x="8391267" y="782239"/>
              <a:ext cx="568113" cy="1588113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 flipH="1">
              <a:off x="4885770" y="404686"/>
              <a:ext cx="1322485" cy="1032934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b="1" dirty="0">
                  <a:solidFill>
                    <a:prstClr val="black"/>
                  </a:solidFill>
                </a:rPr>
                <a:t>+ pescato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Curved Right Arrow 38"/>
            <p:cNvSpPr/>
            <p:nvPr/>
          </p:nvSpPr>
          <p:spPr>
            <a:xfrm flipH="1">
              <a:off x="8352808" y="3316263"/>
              <a:ext cx="568113" cy="1588113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0" name="Curved Right Arrow 39"/>
            <p:cNvSpPr/>
            <p:nvPr/>
          </p:nvSpPr>
          <p:spPr>
            <a:xfrm>
              <a:off x="5654099" y="2060914"/>
              <a:ext cx="571207" cy="1588113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883544" y="340808"/>
              <a:ext cx="414867" cy="4148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68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4000" b="1" dirty="0">
                  <a:solidFill>
                    <a:prstClr val="black"/>
                  </a:solidFill>
                </a:rPr>
                <a:t>_</a:t>
              </a:r>
              <a:endParaRPr lang="en-US" sz="4000" b="1" dirty="0">
                <a:solidFill>
                  <a:prstClr val="black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866608" y="2877786"/>
              <a:ext cx="414867" cy="4148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68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4000" b="1" dirty="0">
                  <a:solidFill>
                    <a:prstClr val="black"/>
                  </a:solidFill>
                </a:rPr>
                <a:t>_</a:t>
              </a:r>
              <a:endParaRPr lang="en-US" sz="4000" b="1" dirty="0">
                <a:solidFill>
                  <a:prstClr val="black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16061" y="5318228"/>
              <a:ext cx="3251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2800" dirty="0">
                  <a:solidFill>
                    <a:prstClr val="black"/>
                  </a:solidFill>
                  <a:latin typeface="Calibri"/>
                </a:rPr>
                <a:t>Controllo</a:t>
              </a:r>
              <a:br>
                <a:rPr lang="it-IT" sz="2800" dirty="0">
                  <a:solidFill>
                    <a:prstClr val="black"/>
                  </a:solidFill>
                  <a:latin typeface="Calibri"/>
                </a:rPr>
              </a:br>
              <a:r>
                <a:rPr lang="it-IT" sz="2800" dirty="0">
                  <a:solidFill>
                    <a:prstClr val="black"/>
                  </a:solidFill>
                  <a:latin typeface="Calibri"/>
                </a:rPr>
                <a:t>top-down</a:t>
              </a:r>
              <a:endParaRPr lang="en-US"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7865172" y="1620115"/>
              <a:ext cx="414867" cy="4148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>
                  <a:solidFill>
                    <a:prstClr val="black"/>
                  </a:solidFill>
                </a:rPr>
                <a:t>+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865172" y="4163382"/>
              <a:ext cx="414867" cy="4148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>
                  <a:solidFill>
                    <a:prstClr val="black"/>
                  </a:solidFill>
                </a:rPr>
                <a:t>+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8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77813"/>
            <a:ext cx="4160837" cy="63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4788" y="5541963"/>
            <a:ext cx="2081212" cy="498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527050"/>
            <a:ext cx="2079625" cy="757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84725" y="2216150"/>
            <a:ext cx="4257675" cy="26352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9" name="Elbow Connector 8"/>
          <p:cNvCxnSpPr>
            <a:endCxn id="8" idx="1"/>
          </p:cNvCxnSpPr>
          <p:nvPr/>
        </p:nvCxnSpPr>
        <p:spPr>
          <a:xfrm flipV="1">
            <a:off x="2298700" y="3533775"/>
            <a:ext cx="2486025" cy="2225675"/>
          </a:xfrm>
          <a:prstGeom prst="bentConnector3">
            <a:avLst>
              <a:gd name="adj1" fmla="val 90881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42188" y="5759450"/>
            <a:ext cx="1635125" cy="211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2" name="Elbow Connector 11"/>
          <p:cNvCxnSpPr>
            <a:stCxn id="4" idx="3"/>
            <a:endCxn id="8" idx="1"/>
          </p:cNvCxnSpPr>
          <p:nvPr/>
        </p:nvCxnSpPr>
        <p:spPr>
          <a:xfrm>
            <a:off x="4365625" y="904875"/>
            <a:ext cx="419100" cy="2628900"/>
          </a:xfrm>
          <a:prstGeom prst="bentConnector3">
            <a:avLst>
              <a:gd name="adj1" fmla="val 47792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832350" y="2287588"/>
            <a:ext cx="4183063" cy="2563812"/>
            <a:chOff x="3012931" y="1079500"/>
            <a:chExt cx="5810250" cy="3560761"/>
          </a:xfrm>
        </p:grpSpPr>
        <p:pic>
          <p:nvPicPr>
            <p:cNvPr id="491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931" y="1079500"/>
              <a:ext cx="5667375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1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931" y="2478086"/>
              <a:ext cx="5810250" cy="2162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4886325" y="2306638"/>
            <a:ext cx="1570038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1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38125"/>
            <a:ext cx="42132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225" y="523875"/>
            <a:ext cx="4144963" cy="392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97038" y="107950"/>
            <a:ext cx="7305675" cy="6642100"/>
            <a:chOff x="1727200" y="129309"/>
            <a:chExt cx="7305964" cy="6640946"/>
          </a:xfrm>
        </p:grpSpPr>
        <p:sp>
          <p:nvSpPr>
            <p:cNvPr id="2" name="Rectangle 1"/>
            <p:cNvSpPr/>
            <p:nvPr/>
          </p:nvSpPr>
          <p:spPr>
            <a:xfrm>
              <a:off x="1727200" y="129309"/>
              <a:ext cx="7305964" cy="66409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5018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761" y="225214"/>
              <a:ext cx="7045912" cy="6444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39713"/>
            <a:ext cx="4127500" cy="634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39963" y="4017963"/>
            <a:ext cx="2079625" cy="1671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84725" y="1681163"/>
            <a:ext cx="4257675" cy="34909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Elbow Connector 5"/>
          <p:cNvCxnSpPr>
            <a:stCxn id="4" idx="3"/>
            <a:endCxn id="5" idx="1"/>
          </p:cNvCxnSpPr>
          <p:nvPr/>
        </p:nvCxnSpPr>
        <p:spPr>
          <a:xfrm flipV="1">
            <a:off x="4319588" y="3427413"/>
            <a:ext cx="465137" cy="142557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1760538"/>
            <a:ext cx="3919537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03788" y="1776413"/>
            <a:ext cx="1643062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7963"/>
            <a:ext cx="4186238" cy="64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075" y="2844800"/>
            <a:ext cx="2079625" cy="2006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10113" y="138113"/>
            <a:ext cx="4257675" cy="41560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" name="Elbow Connector 4"/>
          <p:cNvCxnSpPr>
            <a:stCxn id="3" idx="3"/>
            <a:endCxn id="4" idx="1"/>
          </p:cNvCxnSpPr>
          <p:nvPr/>
        </p:nvCxnSpPr>
        <p:spPr>
          <a:xfrm flipV="1">
            <a:off x="2298700" y="2216150"/>
            <a:ext cx="2411413" cy="163195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217488"/>
            <a:ext cx="3979862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12988" y="4632325"/>
            <a:ext cx="2079625" cy="60483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10113" y="4851400"/>
            <a:ext cx="4257675" cy="149383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Elbow Connector 14"/>
          <p:cNvCxnSpPr>
            <a:stCxn id="13" idx="3"/>
            <a:endCxn id="14" idx="1"/>
          </p:cNvCxnSpPr>
          <p:nvPr/>
        </p:nvCxnSpPr>
        <p:spPr>
          <a:xfrm>
            <a:off x="4392613" y="4935538"/>
            <a:ext cx="317500" cy="66357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957763"/>
            <a:ext cx="3979862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849813" y="4997450"/>
            <a:ext cx="2238375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13600" y="5938838"/>
            <a:ext cx="1616075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  <p:bldP spid="22" grpId="0" animBg="1"/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28600"/>
            <a:ext cx="413385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05050" y="2216150"/>
            <a:ext cx="2081213" cy="162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10113" y="360363"/>
            <a:ext cx="4257675" cy="34813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" name="Elbow Connector 4"/>
          <p:cNvCxnSpPr>
            <a:stCxn id="3" idx="3"/>
            <a:endCxn id="4" idx="1"/>
          </p:cNvCxnSpPr>
          <p:nvPr/>
        </p:nvCxnSpPr>
        <p:spPr>
          <a:xfrm flipV="1">
            <a:off x="4386263" y="2101850"/>
            <a:ext cx="323850" cy="9271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485775"/>
            <a:ext cx="3994150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05050" y="5233988"/>
            <a:ext cx="2081213" cy="9540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10113" y="4357688"/>
            <a:ext cx="4257675" cy="216535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6" name="Elbow Connector 15"/>
          <p:cNvCxnSpPr>
            <a:stCxn id="14" idx="3"/>
            <a:endCxn id="15" idx="1"/>
          </p:cNvCxnSpPr>
          <p:nvPr/>
        </p:nvCxnSpPr>
        <p:spPr>
          <a:xfrm flipV="1">
            <a:off x="4386263" y="5440363"/>
            <a:ext cx="323850" cy="26987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4486275"/>
            <a:ext cx="3948112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811713" y="4486275"/>
            <a:ext cx="1366837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55588"/>
            <a:ext cx="4106862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988" y="1589088"/>
            <a:ext cx="2024062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10113" y="5135563"/>
            <a:ext cx="4257675" cy="13763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" name="Elbow Connector 4"/>
          <p:cNvCxnSpPr>
            <a:stCxn id="3" idx="3"/>
            <a:endCxn id="4" idx="1"/>
          </p:cNvCxnSpPr>
          <p:nvPr/>
        </p:nvCxnSpPr>
        <p:spPr>
          <a:xfrm>
            <a:off x="2305050" y="1912938"/>
            <a:ext cx="2405063" cy="3910012"/>
          </a:xfrm>
          <a:prstGeom prst="bentConnector3">
            <a:avLst>
              <a:gd name="adj1" fmla="val 92248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222875"/>
            <a:ext cx="397351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83413" y="6170613"/>
            <a:ext cx="1843087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1265238" y="2863850"/>
            <a:ext cx="3444875" cy="1884363"/>
          </a:xfrm>
          <a:prstGeom prst="wedgeRectCallout">
            <a:avLst>
              <a:gd name="adj1" fmla="val 102608"/>
              <a:gd name="adj2" fmla="val 87663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it-IT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Ogni sistema tende a reagire ad una modifica impostagli dall'esterno minimizzandone gli effetti.</a:t>
            </a: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33625" y="917575"/>
            <a:ext cx="2052638" cy="5873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10113" y="422275"/>
            <a:ext cx="4257675" cy="13874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7" name="Elbow Connector 16"/>
          <p:cNvCxnSpPr>
            <a:stCxn id="15" idx="3"/>
            <a:endCxn id="16" idx="1"/>
          </p:cNvCxnSpPr>
          <p:nvPr/>
        </p:nvCxnSpPr>
        <p:spPr>
          <a:xfrm flipV="1">
            <a:off x="4386263" y="1116013"/>
            <a:ext cx="323850" cy="95250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11713" y="552450"/>
            <a:ext cx="1366837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534988"/>
            <a:ext cx="3948112" cy="118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853238" y="506413"/>
            <a:ext cx="1843087" cy="46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78388" y="534988"/>
            <a:ext cx="1227137" cy="31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026400" y="1504950"/>
            <a:ext cx="800100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0" grpId="0" animBg="1"/>
      <p:bldP spid="15" grpId="0" animBg="1"/>
      <p:bldP spid="16" grpId="0" animBg="1"/>
      <p:bldP spid="18" grpId="0" animBg="1"/>
      <p:bldP spid="27" grpId="0" animBg="1"/>
      <p:bldP spid="28" grpId="0" animBg="1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65113"/>
            <a:ext cx="4133850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0988" y="1800225"/>
            <a:ext cx="2024062" cy="143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10113" y="3536950"/>
            <a:ext cx="4257675" cy="32019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Elbow Connector 7"/>
          <p:cNvCxnSpPr>
            <a:stCxn id="6" idx="3"/>
            <a:endCxn id="7" idx="1"/>
          </p:cNvCxnSpPr>
          <p:nvPr/>
        </p:nvCxnSpPr>
        <p:spPr>
          <a:xfrm>
            <a:off x="2305050" y="2516188"/>
            <a:ext cx="2405063" cy="2622550"/>
          </a:xfrm>
          <a:prstGeom prst="bentConnector3">
            <a:avLst>
              <a:gd name="adj1" fmla="val 934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333625" y="554038"/>
            <a:ext cx="2052638" cy="15700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10113" y="422275"/>
            <a:ext cx="4257675" cy="300672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1" name="Elbow Connector 10"/>
          <p:cNvCxnSpPr>
            <a:stCxn id="9" idx="3"/>
            <a:endCxn id="10" idx="1"/>
          </p:cNvCxnSpPr>
          <p:nvPr/>
        </p:nvCxnSpPr>
        <p:spPr>
          <a:xfrm>
            <a:off x="4386263" y="1339850"/>
            <a:ext cx="323850" cy="585788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3619500"/>
            <a:ext cx="4000500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514350"/>
            <a:ext cx="3986213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68288"/>
            <a:ext cx="4094163" cy="630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950" y="4884738"/>
            <a:ext cx="2024063" cy="1433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10113" y="317500"/>
            <a:ext cx="4257675" cy="30845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" name="Elbow Connector 4"/>
          <p:cNvCxnSpPr>
            <a:stCxn id="3" idx="0"/>
            <a:endCxn id="4" idx="1"/>
          </p:cNvCxnSpPr>
          <p:nvPr/>
        </p:nvCxnSpPr>
        <p:spPr>
          <a:xfrm rot="5400000" flipH="1" flipV="1">
            <a:off x="1466056" y="1640682"/>
            <a:ext cx="3025775" cy="3462338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281238" y="4611688"/>
            <a:ext cx="2052637" cy="10874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10113" y="4202113"/>
            <a:ext cx="4257675" cy="237331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Elbow Connector 7"/>
          <p:cNvCxnSpPr>
            <a:stCxn id="6" idx="3"/>
            <a:endCxn id="7" idx="1"/>
          </p:cNvCxnSpPr>
          <p:nvPr/>
        </p:nvCxnSpPr>
        <p:spPr>
          <a:xfrm>
            <a:off x="4333875" y="5154613"/>
            <a:ext cx="376238" cy="234950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85763"/>
            <a:ext cx="3967162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4338638"/>
            <a:ext cx="3913188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781550" y="4311650"/>
            <a:ext cx="750888" cy="271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2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68288"/>
            <a:ext cx="4160837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06638" y="3224213"/>
            <a:ext cx="2025650" cy="1292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10113" y="1858963"/>
            <a:ext cx="4257675" cy="28241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Elbow Connector 5"/>
          <p:cNvCxnSpPr>
            <a:stCxn id="4" idx="3"/>
            <a:endCxn id="5" idx="1"/>
          </p:cNvCxnSpPr>
          <p:nvPr/>
        </p:nvCxnSpPr>
        <p:spPr>
          <a:xfrm flipV="1">
            <a:off x="4332288" y="3271838"/>
            <a:ext cx="377825" cy="598487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2016125"/>
            <a:ext cx="3959225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49888" y="4291013"/>
            <a:ext cx="3375025" cy="271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55588"/>
            <a:ext cx="4040188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239713"/>
            <a:ext cx="4040187" cy="630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9" y="4214491"/>
            <a:ext cx="3496097" cy="230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16191" y="3142325"/>
            <a:ext cx="3530600" cy="2420936"/>
            <a:chOff x="1482968" y="3524494"/>
            <a:chExt cx="3025532" cy="2025406"/>
          </a:xfrm>
        </p:grpSpPr>
        <p:sp>
          <p:nvSpPr>
            <p:cNvPr id="13" name="Rectangle 12"/>
            <p:cNvSpPr/>
            <p:nvPr/>
          </p:nvSpPr>
          <p:spPr>
            <a:xfrm>
              <a:off x="1482968" y="3524494"/>
              <a:ext cx="3025532" cy="2025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413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768" y="3586284"/>
              <a:ext cx="2923442" cy="191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480849" y="2086679"/>
            <a:ext cx="3530600" cy="2420936"/>
            <a:chOff x="2943468" y="2546594"/>
            <a:chExt cx="3025532" cy="2025406"/>
          </a:xfrm>
        </p:grpSpPr>
        <p:sp>
          <p:nvSpPr>
            <p:cNvPr id="14" name="Rectangle 13"/>
            <p:cNvSpPr/>
            <p:nvPr/>
          </p:nvSpPr>
          <p:spPr>
            <a:xfrm>
              <a:off x="2943468" y="2546594"/>
              <a:ext cx="3025532" cy="2025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4132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222" y="2613269"/>
              <a:ext cx="2924908" cy="192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346219" y="1031033"/>
            <a:ext cx="3530600" cy="2420936"/>
            <a:chOff x="4403968" y="1428994"/>
            <a:chExt cx="3025532" cy="2025406"/>
          </a:xfrm>
        </p:grpSpPr>
        <p:sp>
          <p:nvSpPr>
            <p:cNvPr id="15" name="Rectangle 14"/>
            <p:cNvSpPr/>
            <p:nvPr/>
          </p:nvSpPr>
          <p:spPr>
            <a:xfrm>
              <a:off x="4403968" y="1428994"/>
              <a:ext cx="3025532" cy="2025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4131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676" y="1487732"/>
              <a:ext cx="2924908" cy="192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375083" y="101646"/>
            <a:ext cx="3530600" cy="2420936"/>
            <a:chOff x="5864468" y="311394"/>
            <a:chExt cx="3025532" cy="2025406"/>
          </a:xfrm>
        </p:grpSpPr>
        <p:sp>
          <p:nvSpPr>
            <p:cNvPr id="4" name="Rectangle 3"/>
            <p:cNvSpPr/>
            <p:nvPr/>
          </p:nvSpPr>
          <p:spPr>
            <a:xfrm>
              <a:off x="5864468" y="311394"/>
              <a:ext cx="3025532" cy="2025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41322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130" y="365125"/>
              <a:ext cx="2924908" cy="1928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97649" y="2107545"/>
            <a:ext cx="1596264" cy="2106946"/>
            <a:chOff x="197649" y="2107545"/>
            <a:chExt cx="1596264" cy="2106946"/>
          </a:xfrm>
        </p:grpSpPr>
        <p:sp>
          <p:nvSpPr>
            <p:cNvPr id="9" name="Oval 8"/>
            <p:cNvSpPr/>
            <p:nvPr/>
          </p:nvSpPr>
          <p:spPr>
            <a:xfrm>
              <a:off x="197649" y="2107545"/>
              <a:ext cx="1596264" cy="159626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b="1" dirty="0">
                  <a:solidFill>
                    <a:prstClr val="black"/>
                  </a:solidFill>
                </a:rPr>
                <a:t>radiazione</a:t>
              </a:r>
              <a:br>
                <a:rPr lang="it-IT" b="1" dirty="0">
                  <a:solidFill>
                    <a:prstClr val="black"/>
                  </a:solidFill>
                </a:rPr>
              </a:br>
              <a:r>
                <a:rPr lang="it-IT" b="1" dirty="0">
                  <a:solidFill>
                    <a:prstClr val="black"/>
                  </a:solidFill>
                </a:rPr>
                <a:t>solare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636697" y="3540106"/>
              <a:ext cx="723900" cy="674385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54382" y="160310"/>
            <a:ext cx="2478454" cy="685800"/>
            <a:chOff x="5854382" y="160310"/>
            <a:chExt cx="2478454" cy="685800"/>
          </a:xfrm>
        </p:grpSpPr>
        <p:sp>
          <p:nvSpPr>
            <p:cNvPr id="11" name="Rectangle 10"/>
            <p:cNvSpPr/>
            <p:nvPr/>
          </p:nvSpPr>
          <p:spPr>
            <a:xfrm>
              <a:off x="6629265" y="160310"/>
              <a:ext cx="1703571" cy="685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b="1" dirty="0">
                  <a:solidFill>
                    <a:prstClr val="black"/>
                  </a:solidFill>
                </a:rPr>
                <a:t>carburanti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flipH="1">
              <a:off x="5854382" y="217770"/>
              <a:ext cx="800100" cy="579436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33446" y="5835826"/>
            <a:ext cx="2478454" cy="685800"/>
            <a:chOff x="3833446" y="5835826"/>
            <a:chExt cx="2478454" cy="685800"/>
          </a:xfrm>
        </p:grpSpPr>
        <p:sp>
          <p:nvSpPr>
            <p:cNvPr id="24" name="Rectangle 23"/>
            <p:cNvSpPr/>
            <p:nvPr/>
          </p:nvSpPr>
          <p:spPr>
            <a:xfrm>
              <a:off x="4608329" y="5835826"/>
              <a:ext cx="1703571" cy="685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b="1" dirty="0">
                  <a:solidFill>
                    <a:prstClr val="black"/>
                  </a:solidFill>
                </a:rPr>
                <a:t>nutrienti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 flipH="1">
              <a:off x="3833446" y="5893286"/>
              <a:ext cx="800100" cy="57943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6" name="Right Arrow 25"/>
          <p:cNvSpPr/>
          <p:nvPr/>
        </p:nvSpPr>
        <p:spPr>
          <a:xfrm flipH="1">
            <a:off x="0" y="266674"/>
            <a:ext cx="2428003" cy="151084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b="1" dirty="0">
                <a:solidFill>
                  <a:prstClr val="black"/>
                </a:solidFill>
              </a:rPr>
              <a:t>pescato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25189" y="1237229"/>
            <a:ext cx="4847028" cy="4567292"/>
            <a:chOff x="1425189" y="1237229"/>
            <a:chExt cx="4847028" cy="4567292"/>
          </a:xfrm>
        </p:grpSpPr>
        <p:sp>
          <p:nvSpPr>
            <p:cNvPr id="17" name="Freeform 16"/>
            <p:cNvSpPr/>
            <p:nvPr/>
          </p:nvSpPr>
          <p:spPr>
            <a:xfrm>
              <a:off x="1656181" y="1967479"/>
              <a:ext cx="3274720" cy="3692525"/>
            </a:xfrm>
            <a:custGeom>
              <a:avLst/>
              <a:gdLst>
                <a:gd name="connsiteX0" fmla="*/ 0 w 2094526"/>
                <a:gd name="connsiteY0" fmla="*/ 1422400 h 1959411"/>
                <a:gd name="connsiteX1" fmla="*/ 546100 w 2094526"/>
                <a:gd name="connsiteY1" fmla="*/ 1943100 h 1959411"/>
                <a:gd name="connsiteX2" fmla="*/ 2032000 w 2094526"/>
                <a:gd name="connsiteY2" fmla="*/ 876300 h 1959411"/>
                <a:gd name="connsiteX3" fmla="*/ 1676400 w 2094526"/>
                <a:gd name="connsiteY3" fmla="*/ 0 h 1959411"/>
                <a:gd name="connsiteX0" fmla="*/ 0 w 2083341"/>
                <a:gd name="connsiteY0" fmla="*/ 1422400 h 2521185"/>
                <a:gd name="connsiteX1" fmla="*/ 711200 w 2083341"/>
                <a:gd name="connsiteY1" fmla="*/ 2514600 h 2521185"/>
                <a:gd name="connsiteX2" fmla="*/ 2032000 w 2083341"/>
                <a:gd name="connsiteY2" fmla="*/ 876300 h 2521185"/>
                <a:gd name="connsiteX3" fmla="*/ 1676400 w 2083341"/>
                <a:gd name="connsiteY3" fmla="*/ 0 h 2521185"/>
                <a:gd name="connsiteX0" fmla="*/ 0 w 3996197"/>
                <a:gd name="connsiteY0" fmla="*/ 1422400 h 2528470"/>
                <a:gd name="connsiteX1" fmla="*/ 711200 w 3996197"/>
                <a:gd name="connsiteY1" fmla="*/ 2514600 h 2528470"/>
                <a:gd name="connsiteX2" fmla="*/ 3987800 w 3996197"/>
                <a:gd name="connsiteY2" fmla="*/ 596900 h 2528470"/>
                <a:gd name="connsiteX3" fmla="*/ 1676400 w 3996197"/>
                <a:gd name="connsiteY3" fmla="*/ 0 h 2528470"/>
                <a:gd name="connsiteX0" fmla="*/ 0 w 3994536"/>
                <a:gd name="connsiteY0" fmla="*/ 3429000 h 4535070"/>
                <a:gd name="connsiteX1" fmla="*/ 711200 w 3994536"/>
                <a:gd name="connsiteY1" fmla="*/ 4521200 h 4535070"/>
                <a:gd name="connsiteX2" fmla="*/ 3987800 w 3994536"/>
                <a:gd name="connsiteY2" fmla="*/ 2603500 h 4535070"/>
                <a:gd name="connsiteX3" fmla="*/ 1587500 w 3994536"/>
                <a:gd name="connsiteY3" fmla="*/ 0 h 4535070"/>
                <a:gd name="connsiteX0" fmla="*/ 0 w 4108527"/>
                <a:gd name="connsiteY0" fmla="*/ 3429000 h 4551892"/>
                <a:gd name="connsiteX1" fmla="*/ 711200 w 4108527"/>
                <a:gd name="connsiteY1" fmla="*/ 4521200 h 4551892"/>
                <a:gd name="connsiteX2" fmla="*/ 4102100 w 4108527"/>
                <a:gd name="connsiteY2" fmla="*/ 2120900 h 4551892"/>
                <a:gd name="connsiteX3" fmla="*/ 1587500 w 4108527"/>
                <a:gd name="connsiteY3" fmla="*/ 0 h 4551892"/>
                <a:gd name="connsiteX0" fmla="*/ 0 w 4108527"/>
                <a:gd name="connsiteY0" fmla="*/ 3429000 h 4551892"/>
                <a:gd name="connsiteX1" fmla="*/ 711200 w 4108527"/>
                <a:gd name="connsiteY1" fmla="*/ 4521200 h 4551892"/>
                <a:gd name="connsiteX2" fmla="*/ 4102100 w 4108527"/>
                <a:gd name="connsiteY2" fmla="*/ 2120900 h 4551892"/>
                <a:gd name="connsiteX3" fmla="*/ 1587500 w 4108527"/>
                <a:gd name="connsiteY3" fmla="*/ 0 h 4551892"/>
                <a:gd name="connsiteX0" fmla="*/ 0 w 4109247"/>
                <a:gd name="connsiteY0" fmla="*/ 3429000 h 4551892"/>
                <a:gd name="connsiteX1" fmla="*/ 711200 w 4109247"/>
                <a:gd name="connsiteY1" fmla="*/ 4521200 h 4551892"/>
                <a:gd name="connsiteX2" fmla="*/ 4102100 w 4109247"/>
                <a:gd name="connsiteY2" fmla="*/ 2120900 h 4551892"/>
                <a:gd name="connsiteX3" fmla="*/ 1587500 w 4109247"/>
                <a:gd name="connsiteY3" fmla="*/ 0 h 4551892"/>
                <a:gd name="connsiteX0" fmla="*/ 0 w 4108127"/>
                <a:gd name="connsiteY0" fmla="*/ 3352800 h 4475692"/>
                <a:gd name="connsiteX1" fmla="*/ 711200 w 4108127"/>
                <a:gd name="connsiteY1" fmla="*/ 4445000 h 4475692"/>
                <a:gd name="connsiteX2" fmla="*/ 4102100 w 4108127"/>
                <a:gd name="connsiteY2" fmla="*/ 2044700 h 4475692"/>
                <a:gd name="connsiteX3" fmla="*/ 1524000 w 4108127"/>
                <a:gd name="connsiteY3" fmla="*/ 0 h 4475692"/>
                <a:gd name="connsiteX0" fmla="*/ 0 w 4122314"/>
                <a:gd name="connsiteY0" fmla="*/ 3354362 h 4477254"/>
                <a:gd name="connsiteX1" fmla="*/ 711200 w 4122314"/>
                <a:gd name="connsiteY1" fmla="*/ 4446562 h 4477254"/>
                <a:gd name="connsiteX2" fmla="*/ 4102100 w 4122314"/>
                <a:gd name="connsiteY2" fmla="*/ 2046262 h 4477254"/>
                <a:gd name="connsiteX3" fmla="*/ 1524000 w 4122314"/>
                <a:gd name="connsiteY3" fmla="*/ 1562 h 4477254"/>
                <a:gd name="connsiteX0" fmla="*/ 0 w 3926084"/>
                <a:gd name="connsiteY0" fmla="*/ 3354245 h 4472747"/>
                <a:gd name="connsiteX1" fmla="*/ 711200 w 3926084"/>
                <a:gd name="connsiteY1" fmla="*/ 4446445 h 4472747"/>
                <a:gd name="connsiteX2" fmla="*/ 3898900 w 3926084"/>
                <a:gd name="connsiteY2" fmla="*/ 2160445 h 4472747"/>
                <a:gd name="connsiteX3" fmla="*/ 1524000 w 3926084"/>
                <a:gd name="connsiteY3" fmla="*/ 1445 h 4472747"/>
                <a:gd name="connsiteX0" fmla="*/ 6486 w 3932570"/>
                <a:gd name="connsiteY0" fmla="*/ 3354245 h 4493049"/>
                <a:gd name="connsiteX1" fmla="*/ 717686 w 3932570"/>
                <a:gd name="connsiteY1" fmla="*/ 4446445 h 4493049"/>
                <a:gd name="connsiteX2" fmla="*/ 3905386 w 3932570"/>
                <a:gd name="connsiteY2" fmla="*/ 2160445 h 4493049"/>
                <a:gd name="connsiteX3" fmla="*/ 1530486 w 3932570"/>
                <a:gd name="connsiteY3" fmla="*/ 1445 h 4493049"/>
                <a:gd name="connsiteX0" fmla="*/ 6486 w 3932570"/>
                <a:gd name="connsiteY0" fmla="*/ 3252645 h 4481923"/>
                <a:gd name="connsiteX1" fmla="*/ 717686 w 3932570"/>
                <a:gd name="connsiteY1" fmla="*/ 4446445 h 4481923"/>
                <a:gd name="connsiteX2" fmla="*/ 3905386 w 3932570"/>
                <a:gd name="connsiteY2" fmla="*/ 2160445 h 4481923"/>
                <a:gd name="connsiteX3" fmla="*/ 1530486 w 3932570"/>
                <a:gd name="connsiteY3" fmla="*/ 1445 h 4481923"/>
                <a:gd name="connsiteX0" fmla="*/ 0 w 3926084"/>
                <a:gd name="connsiteY0" fmla="*/ 3252645 h 4482505"/>
                <a:gd name="connsiteX1" fmla="*/ 711200 w 3926084"/>
                <a:gd name="connsiteY1" fmla="*/ 4446445 h 4482505"/>
                <a:gd name="connsiteX2" fmla="*/ 3898900 w 3926084"/>
                <a:gd name="connsiteY2" fmla="*/ 2160445 h 4482505"/>
                <a:gd name="connsiteX3" fmla="*/ 1524000 w 3926084"/>
                <a:gd name="connsiteY3" fmla="*/ 1445 h 4482505"/>
                <a:gd name="connsiteX0" fmla="*/ 0 w 3926698"/>
                <a:gd name="connsiteY0" fmla="*/ 3252662 h 4591945"/>
                <a:gd name="connsiteX1" fmla="*/ 698500 w 3926698"/>
                <a:gd name="connsiteY1" fmla="*/ 4560762 h 4591945"/>
                <a:gd name="connsiteX2" fmla="*/ 3898900 w 3926698"/>
                <a:gd name="connsiteY2" fmla="*/ 2160462 h 4591945"/>
                <a:gd name="connsiteX3" fmla="*/ 1524000 w 3926698"/>
                <a:gd name="connsiteY3" fmla="*/ 1462 h 4591945"/>
                <a:gd name="connsiteX0" fmla="*/ 0 w 3794559"/>
                <a:gd name="connsiteY0" fmla="*/ 3252651 h 4591361"/>
                <a:gd name="connsiteX1" fmla="*/ 698500 w 3794559"/>
                <a:gd name="connsiteY1" fmla="*/ 4560751 h 4591361"/>
                <a:gd name="connsiteX2" fmla="*/ 3759200 w 3794559"/>
                <a:gd name="connsiteY2" fmla="*/ 2173151 h 4591361"/>
                <a:gd name="connsiteX3" fmla="*/ 1524000 w 3794559"/>
                <a:gd name="connsiteY3" fmla="*/ 1451 h 4591361"/>
                <a:gd name="connsiteX0" fmla="*/ 0 w 3787484"/>
                <a:gd name="connsiteY0" fmla="*/ 3189204 h 4527914"/>
                <a:gd name="connsiteX1" fmla="*/ 698500 w 3787484"/>
                <a:gd name="connsiteY1" fmla="*/ 4497304 h 4527914"/>
                <a:gd name="connsiteX2" fmla="*/ 3759200 w 3787484"/>
                <a:gd name="connsiteY2" fmla="*/ 2109704 h 4527914"/>
                <a:gd name="connsiteX3" fmla="*/ 1460500 w 3787484"/>
                <a:gd name="connsiteY3" fmla="*/ 1504 h 4527914"/>
                <a:gd name="connsiteX0" fmla="*/ 0 w 3787484"/>
                <a:gd name="connsiteY0" fmla="*/ 3214581 h 4553291"/>
                <a:gd name="connsiteX1" fmla="*/ 698500 w 3787484"/>
                <a:gd name="connsiteY1" fmla="*/ 4522681 h 4553291"/>
                <a:gd name="connsiteX2" fmla="*/ 3759200 w 3787484"/>
                <a:gd name="connsiteY2" fmla="*/ 2135081 h 4553291"/>
                <a:gd name="connsiteX3" fmla="*/ 1460500 w 3787484"/>
                <a:gd name="connsiteY3" fmla="*/ 1481 h 4553291"/>
                <a:gd name="connsiteX0" fmla="*/ 0 w 3787484"/>
                <a:gd name="connsiteY0" fmla="*/ 3201881 h 4552267"/>
                <a:gd name="connsiteX1" fmla="*/ 698500 w 3787484"/>
                <a:gd name="connsiteY1" fmla="*/ 4522681 h 4552267"/>
                <a:gd name="connsiteX2" fmla="*/ 3759200 w 3787484"/>
                <a:gd name="connsiteY2" fmla="*/ 2135081 h 4552267"/>
                <a:gd name="connsiteX3" fmla="*/ 1460500 w 3787484"/>
                <a:gd name="connsiteY3" fmla="*/ 1481 h 4552267"/>
                <a:gd name="connsiteX0" fmla="*/ 0 w 3787484"/>
                <a:gd name="connsiteY0" fmla="*/ 3201881 h 4564485"/>
                <a:gd name="connsiteX1" fmla="*/ 698500 w 3787484"/>
                <a:gd name="connsiteY1" fmla="*/ 4522681 h 4564485"/>
                <a:gd name="connsiteX2" fmla="*/ 3759200 w 3787484"/>
                <a:gd name="connsiteY2" fmla="*/ 2135081 h 4564485"/>
                <a:gd name="connsiteX3" fmla="*/ 1460500 w 3787484"/>
                <a:gd name="connsiteY3" fmla="*/ 1481 h 4564485"/>
                <a:gd name="connsiteX0" fmla="*/ 0 w 3787484"/>
                <a:gd name="connsiteY0" fmla="*/ 2922481 h 4540208"/>
                <a:gd name="connsiteX1" fmla="*/ 698500 w 3787484"/>
                <a:gd name="connsiteY1" fmla="*/ 4522681 h 4540208"/>
                <a:gd name="connsiteX2" fmla="*/ 3759200 w 3787484"/>
                <a:gd name="connsiteY2" fmla="*/ 2135081 h 4540208"/>
                <a:gd name="connsiteX3" fmla="*/ 1460500 w 3787484"/>
                <a:gd name="connsiteY3" fmla="*/ 1481 h 4540208"/>
                <a:gd name="connsiteX0" fmla="*/ 0 w 3797009"/>
                <a:gd name="connsiteY0" fmla="*/ 3246331 h 4570136"/>
                <a:gd name="connsiteX1" fmla="*/ 708025 w 3797009"/>
                <a:gd name="connsiteY1" fmla="*/ 4522681 h 4570136"/>
                <a:gd name="connsiteX2" fmla="*/ 3768725 w 3797009"/>
                <a:gd name="connsiteY2" fmla="*/ 2135081 h 4570136"/>
                <a:gd name="connsiteX3" fmla="*/ 1470025 w 3797009"/>
                <a:gd name="connsiteY3" fmla="*/ 1481 h 4570136"/>
                <a:gd name="connsiteX0" fmla="*/ 0 w 3088984"/>
                <a:gd name="connsiteY0" fmla="*/ 4522681 h 4522681"/>
                <a:gd name="connsiteX1" fmla="*/ 3060700 w 3088984"/>
                <a:gd name="connsiteY1" fmla="*/ 2135081 h 4522681"/>
                <a:gd name="connsiteX2" fmla="*/ 762000 w 3088984"/>
                <a:gd name="connsiteY2" fmla="*/ 1481 h 4522681"/>
                <a:gd name="connsiteX0" fmla="*/ 0 w 3088984"/>
                <a:gd name="connsiteY0" fmla="*/ 4522681 h 4522681"/>
                <a:gd name="connsiteX1" fmla="*/ 3060700 w 3088984"/>
                <a:gd name="connsiteY1" fmla="*/ 2135081 h 4522681"/>
                <a:gd name="connsiteX2" fmla="*/ 762000 w 3088984"/>
                <a:gd name="connsiteY2" fmla="*/ 1481 h 4522681"/>
                <a:gd name="connsiteX0" fmla="*/ 0 w 3129045"/>
                <a:gd name="connsiteY0" fmla="*/ 4627474 h 4627474"/>
                <a:gd name="connsiteX1" fmla="*/ 3098800 w 3129045"/>
                <a:gd name="connsiteY1" fmla="*/ 2135099 h 4627474"/>
                <a:gd name="connsiteX2" fmla="*/ 800100 w 3129045"/>
                <a:gd name="connsiteY2" fmla="*/ 1499 h 4627474"/>
                <a:gd name="connsiteX0" fmla="*/ 0 w 4050946"/>
                <a:gd name="connsiteY0" fmla="*/ 3695724 h 3695724"/>
                <a:gd name="connsiteX1" fmla="*/ 3098800 w 4050946"/>
                <a:gd name="connsiteY1" fmla="*/ 1203349 h 3695724"/>
                <a:gd name="connsiteX2" fmla="*/ 2886075 w 4050946"/>
                <a:gd name="connsiteY2" fmla="*/ 3199 h 3695724"/>
                <a:gd name="connsiteX0" fmla="*/ 0 w 3274720"/>
                <a:gd name="connsiteY0" fmla="*/ 3692525 h 3692525"/>
                <a:gd name="connsiteX1" fmla="*/ 3098800 w 3274720"/>
                <a:gd name="connsiteY1" fmla="*/ 1200150 h 3692525"/>
                <a:gd name="connsiteX2" fmla="*/ 2886075 w 3274720"/>
                <a:gd name="connsiteY2" fmla="*/ 0 h 369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4720" h="3692525">
                  <a:moveTo>
                    <a:pt x="0" y="3692525"/>
                  </a:moveTo>
                  <a:cubicBezTo>
                    <a:pt x="780521" y="3221567"/>
                    <a:pt x="2617788" y="1815571"/>
                    <a:pt x="3098800" y="1200150"/>
                  </a:cubicBezTo>
                  <a:cubicBezTo>
                    <a:pt x="3579812" y="584729"/>
                    <a:pt x="2926291" y="60325"/>
                    <a:pt x="2886075" y="0"/>
                  </a:cubicBezTo>
                </a:path>
              </a:pathLst>
            </a:custGeom>
            <a:noFill/>
            <a:ln w="203200">
              <a:solidFill>
                <a:schemeClr val="accent4">
                  <a:lumMod val="60000"/>
                  <a:lumOff val="4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>
                  <a:solidFill>
                    <a:prstClr val="white"/>
                  </a:solidFill>
                </a:rPr>
                <a:t>\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425189" y="1237229"/>
              <a:ext cx="4847028" cy="4567292"/>
            </a:xfrm>
            <a:custGeom>
              <a:avLst/>
              <a:gdLst>
                <a:gd name="connsiteX0" fmla="*/ 0 w 2094526"/>
                <a:gd name="connsiteY0" fmla="*/ 1422400 h 1959411"/>
                <a:gd name="connsiteX1" fmla="*/ 546100 w 2094526"/>
                <a:gd name="connsiteY1" fmla="*/ 1943100 h 1959411"/>
                <a:gd name="connsiteX2" fmla="*/ 2032000 w 2094526"/>
                <a:gd name="connsiteY2" fmla="*/ 876300 h 1959411"/>
                <a:gd name="connsiteX3" fmla="*/ 1676400 w 2094526"/>
                <a:gd name="connsiteY3" fmla="*/ 0 h 1959411"/>
                <a:gd name="connsiteX0" fmla="*/ 0 w 2083341"/>
                <a:gd name="connsiteY0" fmla="*/ 1422400 h 2521185"/>
                <a:gd name="connsiteX1" fmla="*/ 711200 w 2083341"/>
                <a:gd name="connsiteY1" fmla="*/ 2514600 h 2521185"/>
                <a:gd name="connsiteX2" fmla="*/ 2032000 w 2083341"/>
                <a:gd name="connsiteY2" fmla="*/ 876300 h 2521185"/>
                <a:gd name="connsiteX3" fmla="*/ 1676400 w 2083341"/>
                <a:gd name="connsiteY3" fmla="*/ 0 h 2521185"/>
                <a:gd name="connsiteX0" fmla="*/ 0 w 3996197"/>
                <a:gd name="connsiteY0" fmla="*/ 1422400 h 2528470"/>
                <a:gd name="connsiteX1" fmla="*/ 711200 w 3996197"/>
                <a:gd name="connsiteY1" fmla="*/ 2514600 h 2528470"/>
                <a:gd name="connsiteX2" fmla="*/ 3987800 w 3996197"/>
                <a:gd name="connsiteY2" fmla="*/ 596900 h 2528470"/>
                <a:gd name="connsiteX3" fmla="*/ 1676400 w 3996197"/>
                <a:gd name="connsiteY3" fmla="*/ 0 h 2528470"/>
                <a:gd name="connsiteX0" fmla="*/ 0 w 3994536"/>
                <a:gd name="connsiteY0" fmla="*/ 3429000 h 4535070"/>
                <a:gd name="connsiteX1" fmla="*/ 711200 w 3994536"/>
                <a:gd name="connsiteY1" fmla="*/ 4521200 h 4535070"/>
                <a:gd name="connsiteX2" fmla="*/ 3987800 w 3994536"/>
                <a:gd name="connsiteY2" fmla="*/ 2603500 h 4535070"/>
                <a:gd name="connsiteX3" fmla="*/ 1587500 w 3994536"/>
                <a:gd name="connsiteY3" fmla="*/ 0 h 4535070"/>
                <a:gd name="connsiteX0" fmla="*/ 0 w 4108527"/>
                <a:gd name="connsiteY0" fmla="*/ 3429000 h 4551892"/>
                <a:gd name="connsiteX1" fmla="*/ 711200 w 4108527"/>
                <a:gd name="connsiteY1" fmla="*/ 4521200 h 4551892"/>
                <a:gd name="connsiteX2" fmla="*/ 4102100 w 4108527"/>
                <a:gd name="connsiteY2" fmla="*/ 2120900 h 4551892"/>
                <a:gd name="connsiteX3" fmla="*/ 1587500 w 4108527"/>
                <a:gd name="connsiteY3" fmla="*/ 0 h 4551892"/>
                <a:gd name="connsiteX0" fmla="*/ 0 w 4108527"/>
                <a:gd name="connsiteY0" fmla="*/ 3429000 h 4551892"/>
                <a:gd name="connsiteX1" fmla="*/ 711200 w 4108527"/>
                <a:gd name="connsiteY1" fmla="*/ 4521200 h 4551892"/>
                <a:gd name="connsiteX2" fmla="*/ 4102100 w 4108527"/>
                <a:gd name="connsiteY2" fmla="*/ 2120900 h 4551892"/>
                <a:gd name="connsiteX3" fmla="*/ 1587500 w 4108527"/>
                <a:gd name="connsiteY3" fmla="*/ 0 h 4551892"/>
                <a:gd name="connsiteX0" fmla="*/ 0 w 4109247"/>
                <a:gd name="connsiteY0" fmla="*/ 3429000 h 4551892"/>
                <a:gd name="connsiteX1" fmla="*/ 711200 w 4109247"/>
                <a:gd name="connsiteY1" fmla="*/ 4521200 h 4551892"/>
                <a:gd name="connsiteX2" fmla="*/ 4102100 w 4109247"/>
                <a:gd name="connsiteY2" fmla="*/ 2120900 h 4551892"/>
                <a:gd name="connsiteX3" fmla="*/ 1587500 w 4109247"/>
                <a:gd name="connsiteY3" fmla="*/ 0 h 4551892"/>
                <a:gd name="connsiteX0" fmla="*/ 0 w 4108127"/>
                <a:gd name="connsiteY0" fmla="*/ 3352800 h 4475692"/>
                <a:gd name="connsiteX1" fmla="*/ 711200 w 4108127"/>
                <a:gd name="connsiteY1" fmla="*/ 4445000 h 4475692"/>
                <a:gd name="connsiteX2" fmla="*/ 4102100 w 4108127"/>
                <a:gd name="connsiteY2" fmla="*/ 2044700 h 4475692"/>
                <a:gd name="connsiteX3" fmla="*/ 1524000 w 4108127"/>
                <a:gd name="connsiteY3" fmla="*/ 0 h 4475692"/>
                <a:gd name="connsiteX0" fmla="*/ 0 w 4122314"/>
                <a:gd name="connsiteY0" fmla="*/ 3354362 h 4477254"/>
                <a:gd name="connsiteX1" fmla="*/ 711200 w 4122314"/>
                <a:gd name="connsiteY1" fmla="*/ 4446562 h 4477254"/>
                <a:gd name="connsiteX2" fmla="*/ 4102100 w 4122314"/>
                <a:gd name="connsiteY2" fmla="*/ 2046262 h 4477254"/>
                <a:gd name="connsiteX3" fmla="*/ 1524000 w 4122314"/>
                <a:gd name="connsiteY3" fmla="*/ 1562 h 4477254"/>
                <a:gd name="connsiteX0" fmla="*/ 0 w 3926084"/>
                <a:gd name="connsiteY0" fmla="*/ 3354245 h 4472747"/>
                <a:gd name="connsiteX1" fmla="*/ 711200 w 3926084"/>
                <a:gd name="connsiteY1" fmla="*/ 4446445 h 4472747"/>
                <a:gd name="connsiteX2" fmla="*/ 3898900 w 3926084"/>
                <a:gd name="connsiteY2" fmla="*/ 2160445 h 4472747"/>
                <a:gd name="connsiteX3" fmla="*/ 1524000 w 3926084"/>
                <a:gd name="connsiteY3" fmla="*/ 1445 h 4472747"/>
                <a:gd name="connsiteX0" fmla="*/ 6486 w 3932570"/>
                <a:gd name="connsiteY0" fmla="*/ 3354245 h 4493049"/>
                <a:gd name="connsiteX1" fmla="*/ 717686 w 3932570"/>
                <a:gd name="connsiteY1" fmla="*/ 4446445 h 4493049"/>
                <a:gd name="connsiteX2" fmla="*/ 3905386 w 3932570"/>
                <a:gd name="connsiteY2" fmla="*/ 2160445 h 4493049"/>
                <a:gd name="connsiteX3" fmla="*/ 1530486 w 3932570"/>
                <a:gd name="connsiteY3" fmla="*/ 1445 h 4493049"/>
                <a:gd name="connsiteX0" fmla="*/ 6486 w 3932570"/>
                <a:gd name="connsiteY0" fmla="*/ 3252645 h 4481923"/>
                <a:gd name="connsiteX1" fmla="*/ 717686 w 3932570"/>
                <a:gd name="connsiteY1" fmla="*/ 4446445 h 4481923"/>
                <a:gd name="connsiteX2" fmla="*/ 3905386 w 3932570"/>
                <a:gd name="connsiteY2" fmla="*/ 2160445 h 4481923"/>
                <a:gd name="connsiteX3" fmla="*/ 1530486 w 3932570"/>
                <a:gd name="connsiteY3" fmla="*/ 1445 h 4481923"/>
                <a:gd name="connsiteX0" fmla="*/ 0 w 3926084"/>
                <a:gd name="connsiteY0" fmla="*/ 3252645 h 4482505"/>
                <a:gd name="connsiteX1" fmla="*/ 711200 w 3926084"/>
                <a:gd name="connsiteY1" fmla="*/ 4446445 h 4482505"/>
                <a:gd name="connsiteX2" fmla="*/ 3898900 w 3926084"/>
                <a:gd name="connsiteY2" fmla="*/ 2160445 h 4482505"/>
                <a:gd name="connsiteX3" fmla="*/ 1524000 w 3926084"/>
                <a:gd name="connsiteY3" fmla="*/ 1445 h 4482505"/>
                <a:gd name="connsiteX0" fmla="*/ 0 w 3926698"/>
                <a:gd name="connsiteY0" fmla="*/ 3252662 h 4591945"/>
                <a:gd name="connsiteX1" fmla="*/ 698500 w 3926698"/>
                <a:gd name="connsiteY1" fmla="*/ 4560762 h 4591945"/>
                <a:gd name="connsiteX2" fmla="*/ 3898900 w 3926698"/>
                <a:gd name="connsiteY2" fmla="*/ 2160462 h 4591945"/>
                <a:gd name="connsiteX3" fmla="*/ 1524000 w 3926698"/>
                <a:gd name="connsiteY3" fmla="*/ 1462 h 4591945"/>
                <a:gd name="connsiteX0" fmla="*/ 0 w 3794559"/>
                <a:gd name="connsiteY0" fmla="*/ 3252651 h 4591361"/>
                <a:gd name="connsiteX1" fmla="*/ 698500 w 3794559"/>
                <a:gd name="connsiteY1" fmla="*/ 4560751 h 4591361"/>
                <a:gd name="connsiteX2" fmla="*/ 3759200 w 3794559"/>
                <a:gd name="connsiteY2" fmla="*/ 2173151 h 4591361"/>
                <a:gd name="connsiteX3" fmla="*/ 1524000 w 3794559"/>
                <a:gd name="connsiteY3" fmla="*/ 1451 h 4591361"/>
                <a:gd name="connsiteX0" fmla="*/ 0 w 3787484"/>
                <a:gd name="connsiteY0" fmla="*/ 3189204 h 4527914"/>
                <a:gd name="connsiteX1" fmla="*/ 698500 w 3787484"/>
                <a:gd name="connsiteY1" fmla="*/ 4497304 h 4527914"/>
                <a:gd name="connsiteX2" fmla="*/ 3759200 w 3787484"/>
                <a:gd name="connsiteY2" fmla="*/ 2109704 h 4527914"/>
                <a:gd name="connsiteX3" fmla="*/ 1460500 w 3787484"/>
                <a:gd name="connsiteY3" fmla="*/ 1504 h 4527914"/>
                <a:gd name="connsiteX0" fmla="*/ 0 w 3787484"/>
                <a:gd name="connsiteY0" fmla="*/ 3214581 h 4553291"/>
                <a:gd name="connsiteX1" fmla="*/ 698500 w 3787484"/>
                <a:gd name="connsiteY1" fmla="*/ 4522681 h 4553291"/>
                <a:gd name="connsiteX2" fmla="*/ 3759200 w 3787484"/>
                <a:gd name="connsiteY2" fmla="*/ 2135081 h 4553291"/>
                <a:gd name="connsiteX3" fmla="*/ 1460500 w 3787484"/>
                <a:gd name="connsiteY3" fmla="*/ 1481 h 4553291"/>
                <a:gd name="connsiteX0" fmla="*/ 0 w 3787484"/>
                <a:gd name="connsiteY0" fmla="*/ 3201881 h 4552267"/>
                <a:gd name="connsiteX1" fmla="*/ 698500 w 3787484"/>
                <a:gd name="connsiteY1" fmla="*/ 4522681 h 4552267"/>
                <a:gd name="connsiteX2" fmla="*/ 3759200 w 3787484"/>
                <a:gd name="connsiteY2" fmla="*/ 2135081 h 4552267"/>
                <a:gd name="connsiteX3" fmla="*/ 1460500 w 3787484"/>
                <a:gd name="connsiteY3" fmla="*/ 1481 h 4552267"/>
                <a:gd name="connsiteX0" fmla="*/ 0 w 3787484"/>
                <a:gd name="connsiteY0" fmla="*/ 3201881 h 4564485"/>
                <a:gd name="connsiteX1" fmla="*/ 698500 w 3787484"/>
                <a:gd name="connsiteY1" fmla="*/ 4522681 h 4564485"/>
                <a:gd name="connsiteX2" fmla="*/ 3759200 w 3787484"/>
                <a:gd name="connsiteY2" fmla="*/ 2135081 h 4564485"/>
                <a:gd name="connsiteX3" fmla="*/ 1460500 w 3787484"/>
                <a:gd name="connsiteY3" fmla="*/ 1481 h 4564485"/>
                <a:gd name="connsiteX0" fmla="*/ 0 w 3787484"/>
                <a:gd name="connsiteY0" fmla="*/ 2922481 h 4540208"/>
                <a:gd name="connsiteX1" fmla="*/ 698500 w 3787484"/>
                <a:gd name="connsiteY1" fmla="*/ 4522681 h 4540208"/>
                <a:gd name="connsiteX2" fmla="*/ 3759200 w 3787484"/>
                <a:gd name="connsiteY2" fmla="*/ 2135081 h 4540208"/>
                <a:gd name="connsiteX3" fmla="*/ 1460500 w 3787484"/>
                <a:gd name="connsiteY3" fmla="*/ 1481 h 4540208"/>
                <a:gd name="connsiteX0" fmla="*/ 0 w 3787484"/>
                <a:gd name="connsiteY0" fmla="*/ 2922481 h 4540208"/>
                <a:gd name="connsiteX1" fmla="*/ 698500 w 3787484"/>
                <a:gd name="connsiteY1" fmla="*/ 4522681 h 4540208"/>
                <a:gd name="connsiteX2" fmla="*/ 3759200 w 3787484"/>
                <a:gd name="connsiteY2" fmla="*/ 2135081 h 4540208"/>
                <a:gd name="connsiteX3" fmla="*/ 1460500 w 3787484"/>
                <a:gd name="connsiteY3" fmla="*/ 1481 h 4540208"/>
                <a:gd name="connsiteX0" fmla="*/ 0 w 4056287"/>
                <a:gd name="connsiteY0" fmla="*/ 2921000 h 4538727"/>
                <a:gd name="connsiteX1" fmla="*/ 698500 w 4056287"/>
                <a:gd name="connsiteY1" fmla="*/ 4521200 h 4538727"/>
                <a:gd name="connsiteX2" fmla="*/ 3759200 w 4056287"/>
                <a:gd name="connsiteY2" fmla="*/ 2133600 h 4538727"/>
                <a:gd name="connsiteX3" fmla="*/ 3677820 w 4056287"/>
                <a:gd name="connsiteY3" fmla="*/ 1163071 h 4538727"/>
                <a:gd name="connsiteX4" fmla="*/ 1460500 w 4056287"/>
                <a:gd name="connsiteY4" fmla="*/ 0 h 4538727"/>
                <a:gd name="connsiteX0" fmla="*/ 0 w 5919705"/>
                <a:gd name="connsiteY0" fmla="*/ 2921000 h 4538727"/>
                <a:gd name="connsiteX1" fmla="*/ 698500 w 5919705"/>
                <a:gd name="connsiteY1" fmla="*/ 4521200 h 4538727"/>
                <a:gd name="connsiteX2" fmla="*/ 3759200 w 5919705"/>
                <a:gd name="connsiteY2" fmla="*/ 2133600 h 4538727"/>
                <a:gd name="connsiteX3" fmla="*/ 5862220 w 5919705"/>
                <a:gd name="connsiteY3" fmla="*/ 680471 h 4538727"/>
                <a:gd name="connsiteX4" fmla="*/ 1460500 w 5919705"/>
                <a:gd name="connsiteY4" fmla="*/ 0 h 4538727"/>
                <a:gd name="connsiteX0" fmla="*/ 0 w 5934127"/>
                <a:gd name="connsiteY0" fmla="*/ 2921000 h 4535978"/>
                <a:gd name="connsiteX1" fmla="*/ 698500 w 5934127"/>
                <a:gd name="connsiteY1" fmla="*/ 4521200 h 4535978"/>
                <a:gd name="connsiteX2" fmla="*/ 4152900 w 5934127"/>
                <a:gd name="connsiteY2" fmla="*/ 2209800 h 4535978"/>
                <a:gd name="connsiteX3" fmla="*/ 5862220 w 5934127"/>
                <a:gd name="connsiteY3" fmla="*/ 680471 h 4535978"/>
                <a:gd name="connsiteX4" fmla="*/ 1460500 w 5934127"/>
                <a:gd name="connsiteY4" fmla="*/ 0 h 4535978"/>
                <a:gd name="connsiteX0" fmla="*/ 0 w 5934127"/>
                <a:gd name="connsiteY0" fmla="*/ 3175000 h 4789978"/>
                <a:gd name="connsiteX1" fmla="*/ 698500 w 5934127"/>
                <a:gd name="connsiteY1" fmla="*/ 4775200 h 4789978"/>
                <a:gd name="connsiteX2" fmla="*/ 4152900 w 5934127"/>
                <a:gd name="connsiteY2" fmla="*/ 2463800 h 4789978"/>
                <a:gd name="connsiteX3" fmla="*/ 5862220 w 5934127"/>
                <a:gd name="connsiteY3" fmla="*/ 934471 h 4789978"/>
                <a:gd name="connsiteX4" fmla="*/ 3086100 w 5934127"/>
                <a:gd name="connsiteY4" fmla="*/ 0 h 4789978"/>
                <a:gd name="connsiteX0" fmla="*/ 0 w 5934127"/>
                <a:gd name="connsiteY0" fmla="*/ 3175000 h 4789978"/>
                <a:gd name="connsiteX1" fmla="*/ 698500 w 5934127"/>
                <a:gd name="connsiteY1" fmla="*/ 4775200 h 4789978"/>
                <a:gd name="connsiteX2" fmla="*/ 4152900 w 5934127"/>
                <a:gd name="connsiteY2" fmla="*/ 2463800 h 4789978"/>
                <a:gd name="connsiteX3" fmla="*/ 5862220 w 5934127"/>
                <a:gd name="connsiteY3" fmla="*/ 934471 h 4789978"/>
                <a:gd name="connsiteX4" fmla="*/ 3086100 w 5934127"/>
                <a:gd name="connsiteY4" fmla="*/ 0 h 4789978"/>
                <a:gd name="connsiteX0" fmla="*/ 0 w 5934127"/>
                <a:gd name="connsiteY0" fmla="*/ 2933700 h 4548678"/>
                <a:gd name="connsiteX1" fmla="*/ 698500 w 5934127"/>
                <a:gd name="connsiteY1" fmla="*/ 4533900 h 4548678"/>
                <a:gd name="connsiteX2" fmla="*/ 4152900 w 5934127"/>
                <a:gd name="connsiteY2" fmla="*/ 2222500 h 4548678"/>
                <a:gd name="connsiteX3" fmla="*/ 5862220 w 5934127"/>
                <a:gd name="connsiteY3" fmla="*/ 693171 h 4548678"/>
                <a:gd name="connsiteX4" fmla="*/ 1930400 w 5934127"/>
                <a:gd name="connsiteY4" fmla="*/ 0 h 4548678"/>
                <a:gd name="connsiteX0" fmla="*/ 0 w 5944677"/>
                <a:gd name="connsiteY0" fmla="*/ 2933700 h 4550958"/>
                <a:gd name="connsiteX1" fmla="*/ 698500 w 5944677"/>
                <a:gd name="connsiteY1" fmla="*/ 4533900 h 4550958"/>
                <a:gd name="connsiteX2" fmla="*/ 4356100 w 5944677"/>
                <a:gd name="connsiteY2" fmla="*/ 2159000 h 4550958"/>
                <a:gd name="connsiteX3" fmla="*/ 5862220 w 5944677"/>
                <a:gd name="connsiteY3" fmla="*/ 693171 h 4550958"/>
                <a:gd name="connsiteX4" fmla="*/ 1930400 w 5944677"/>
                <a:gd name="connsiteY4" fmla="*/ 0 h 4550958"/>
                <a:gd name="connsiteX0" fmla="*/ 0 w 5634819"/>
                <a:gd name="connsiteY0" fmla="*/ 2933700 h 4550958"/>
                <a:gd name="connsiteX1" fmla="*/ 698500 w 5634819"/>
                <a:gd name="connsiteY1" fmla="*/ 4533900 h 4550958"/>
                <a:gd name="connsiteX2" fmla="*/ 4356100 w 5634819"/>
                <a:gd name="connsiteY2" fmla="*/ 2159000 h 4550958"/>
                <a:gd name="connsiteX3" fmla="*/ 5532020 w 5634819"/>
                <a:gd name="connsiteY3" fmla="*/ 502671 h 4550958"/>
                <a:gd name="connsiteX4" fmla="*/ 1930400 w 5634819"/>
                <a:gd name="connsiteY4" fmla="*/ 0 h 4550958"/>
                <a:gd name="connsiteX0" fmla="*/ 0 w 5506860"/>
                <a:gd name="connsiteY0" fmla="*/ 2933700 h 4550958"/>
                <a:gd name="connsiteX1" fmla="*/ 698500 w 5506860"/>
                <a:gd name="connsiteY1" fmla="*/ 4533900 h 4550958"/>
                <a:gd name="connsiteX2" fmla="*/ 4356100 w 5506860"/>
                <a:gd name="connsiteY2" fmla="*/ 2159000 h 4550958"/>
                <a:gd name="connsiteX3" fmla="*/ 5392320 w 5506860"/>
                <a:gd name="connsiteY3" fmla="*/ 401071 h 4550958"/>
                <a:gd name="connsiteX4" fmla="*/ 1930400 w 5506860"/>
                <a:gd name="connsiteY4" fmla="*/ 0 h 4550958"/>
                <a:gd name="connsiteX0" fmla="*/ 0 w 4808360"/>
                <a:gd name="connsiteY0" fmla="*/ 4533900 h 4533900"/>
                <a:gd name="connsiteX1" fmla="*/ 3657600 w 4808360"/>
                <a:gd name="connsiteY1" fmla="*/ 2159000 h 4533900"/>
                <a:gd name="connsiteX2" fmla="*/ 4693820 w 4808360"/>
                <a:gd name="connsiteY2" fmla="*/ 401071 h 4533900"/>
                <a:gd name="connsiteX3" fmla="*/ 1231900 w 4808360"/>
                <a:gd name="connsiteY3" fmla="*/ 0 h 4533900"/>
                <a:gd name="connsiteX0" fmla="*/ 0 w 4808360"/>
                <a:gd name="connsiteY0" fmla="*/ 4533900 h 4533900"/>
                <a:gd name="connsiteX1" fmla="*/ 3657600 w 4808360"/>
                <a:gd name="connsiteY1" fmla="*/ 2159000 h 4533900"/>
                <a:gd name="connsiteX2" fmla="*/ 4693820 w 4808360"/>
                <a:gd name="connsiteY2" fmla="*/ 401071 h 4533900"/>
                <a:gd name="connsiteX3" fmla="*/ 1231900 w 4808360"/>
                <a:gd name="connsiteY3" fmla="*/ 0 h 4533900"/>
                <a:gd name="connsiteX0" fmla="*/ 0 w 4905233"/>
                <a:gd name="connsiteY0" fmla="*/ 4629150 h 4629150"/>
                <a:gd name="connsiteX1" fmla="*/ 3752850 w 4905233"/>
                <a:gd name="connsiteY1" fmla="*/ 2159000 h 4629150"/>
                <a:gd name="connsiteX2" fmla="*/ 4789070 w 4905233"/>
                <a:gd name="connsiteY2" fmla="*/ 401071 h 4629150"/>
                <a:gd name="connsiteX3" fmla="*/ 1327150 w 4905233"/>
                <a:gd name="connsiteY3" fmla="*/ 0 h 4629150"/>
                <a:gd name="connsiteX0" fmla="*/ 0 w 4862796"/>
                <a:gd name="connsiteY0" fmla="*/ 4625673 h 4625673"/>
                <a:gd name="connsiteX1" fmla="*/ 3711128 w 4862796"/>
                <a:gd name="connsiteY1" fmla="*/ 2159000 h 4625673"/>
                <a:gd name="connsiteX2" fmla="*/ 4747348 w 4862796"/>
                <a:gd name="connsiteY2" fmla="*/ 401071 h 4625673"/>
                <a:gd name="connsiteX3" fmla="*/ 1285428 w 4862796"/>
                <a:gd name="connsiteY3" fmla="*/ 0 h 4625673"/>
                <a:gd name="connsiteX0" fmla="*/ 0 w 5082132"/>
                <a:gd name="connsiteY0" fmla="*/ 4757792 h 4757792"/>
                <a:gd name="connsiteX1" fmla="*/ 3926690 w 5082132"/>
                <a:gd name="connsiteY1" fmla="*/ 2159000 h 4757792"/>
                <a:gd name="connsiteX2" fmla="*/ 4962910 w 5082132"/>
                <a:gd name="connsiteY2" fmla="*/ 401071 h 4757792"/>
                <a:gd name="connsiteX3" fmla="*/ 1500990 w 5082132"/>
                <a:gd name="connsiteY3" fmla="*/ 0 h 4757792"/>
                <a:gd name="connsiteX0" fmla="*/ 0 w 5082132"/>
                <a:gd name="connsiteY0" fmla="*/ 4624442 h 4624442"/>
                <a:gd name="connsiteX1" fmla="*/ 3926690 w 5082132"/>
                <a:gd name="connsiteY1" fmla="*/ 2025650 h 4624442"/>
                <a:gd name="connsiteX2" fmla="*/ 4962910 w 5082132"/>
                <a:gd name="connsiteY2" fmla="*/ 267721 h 4624442"/>
                <a:gd name="connsiteX3" fmla="*/ 4044165 w 5082132"/>
                <a:gd name="connsiteY3" fmla="*/ 0 h 4624442"/>
                <a:gd name="connsiteX0" fmla="*/ 0 w 5082132"/>
                <a:gd name="connsiteY0" fmla="*/ 4638214 h 4638214"/>
                <a:gd name="connsiteX1" fmla="*/ 3926690 w 5082132"/>
                <a:gd name="connsiteY1" fmla="*/ 2039422 h 4638214"/>
                <a:gd name="connsiteX2" fmla="*/ 4962910 w 5082132"/>
                <a:gd name="connsiteY2" fmla="*/ 281493 h 4638214"/>
                <a:gd name="connsiteX3" fmla="*/ 4044165 w 5082132"/>
                <a:gd name="connsiteY3" fmla="*/ 13772 h 4638214"/>
                <a:gd name="connsiteX0" fmla="*/ 0 w 5082132"/>
                <a:gd name="connsiteY0" fmla="*/ 4624442 h 4624442"/>
                <a:gd name="connsiteX1" fmla="*/ 3926690 w 5082132"/>
                <a:gd name="connsiteY1" fmla="*/ 2025650 h 4624442"/>
                <a:gd name="connsiteX2" fmla="*/ 4962910 w 5082132"/>
                <a:gd name="connsiteY2" fmla="*/ 267721 h 4624442"/>
                <a:gd name="connsiteX3" fmla="*/ 4044165 w 5082132"/>
                <a:gd name="connsiteY3" fmla="*/ 0 h 4624442"/>
                <a:gd name="connsiteX0" fmla="*/ 0 w 5107922"/>
                <a:gd name="connsiteY0" fmla="*/ 4624442 h 4624442"/>
                <a:gd name="connsiteX1" fmla="*/ 3926690 w 5107922"/>
                <a:gd name="connsiteY1" fmla="*/ 2025650 h 4624442"/>
                <a:gd name="connsiteX2" fmla="*/ 4991485 w 5107922"/>
                <a:gd name="connsiteY2" fmla="*/ 458221 h 4624442"/>
                <a:gd name="connsiteX3" fmla="*/ 4044165 w 5107922"/>
                <a:gd name="connsiteY3" fmla="*/ 0 h 4624442"/>
                <a:gd name="connsiteX0" fmla="*/ 0 w 5074973"/>
                <a:gd name="connsiteY0" fmla="*/ 4624442 h 4624442"/>
                <a:gd name="connsiteX1" fmla="*/ 3926690 w 5074973"/>
                <a:gd name="connsiteY1" fmla="*/ 2025650 h 4624442"/>
                <a:gd name="connsiteX2" fmla="*/ 4991485 w 5074973"/>
                <a:gd name="connsiteY2" fmla="*/ 458221 h 4624442"/>
                <a:gd name="connsiteX3" fmla="*/ 4044165 w 5074973"/>
                <a:gd name="connsiteY3" fmla="*/ 0 h 4624442"/>
                <a:gd name="connsiteX0" fmla="*/ 0 w 5074973"/>
                <a:gd name="connsiteY0" fmla="*/ 4624442 h 4624442"/>
                <a:gd name="connsiteX1" fmla="*/ 3926690 w 5074973"/>
                <a:gd name="connsiteY1" fmla="*/ 2025650 h 4624442"/>
                <a:gd name="connsiteX2" fmla="*/ 4991485 w 5074973"/>
                <a:gd name="connsiteY2" fmla="*/ 458221 h 4624442"/>
                <a:gd name="connsiteX3" fmla="*/ 4044165 w 5074973"/>
                <a:gd name="connsiteY3" fmla="*/ 0 h 4624442"/>
                <a:gd name="connsiteX0" fmla="*/ 0 w 4991485"/>
                <a:gd name="connsiteY0" fmla="*/ 4624442 h 4624442"/>
                <a:gd name="connsiteX1" fmla="*/ 4991485 w 4991485"/>
                <a:gd name="connsiteY1" fmla="*/ 458221 h 4624442"/>
                <a:gd name="connsiteX2" fmla="*/ 4044165 w 4991485"/>
                <a:gd name="connsiteY2" fmla="*/ 0 h 4624442"/>
                <a:gd name="connsiteX0" fmla="*/ 0 w 5005483"/>
                <a:gd name="connsiteY0" fmla="*/ 4624442 h 4624442"/>
                <a:gd name="connsiteX1" fmla="*/ 4991485 w 5005483"/>
                <a:gd name="connsiteY1" fmla="*/ 458221 h 4624442"/>
                <a:gd name="connsiteX2" fmla="*/ 4044165 w 5005483"/>
                <a:gd name="connsiteY2" fmla="*/ 0 h 4624442"/>
                <a:gd name="connsiteX0" fmla="*/ 0 w 4948515"/>
                <a:gd name="connsiteY0" fmla="*/ 4624442 h 4624442"/>
                <a:gd name="connsiteX1" fmla="*/ 4934335 w 4948515"/>
                <a:gd name="connsiteY1" fmla="*/ 553471 h 4624442"/>
                <a:gd name="connsiteX2" fmla="*/ 4044165 w 4948515"/>
                <a:gd name="connsiteY2" fmla="*/ 0 h 4624442"/>
                <a:gd name="connsiteX0" fmla="*/ 0 w 5166917"/>
                <a:gd name="connsiteY0" fmla="*/ 4624442 h 4624442"/>
                <a:gd name="connsiteX1" fmla="*/ 5153410 w 5166917"/>
                <a:gd name="connsiteY1" fmla="*/ 724921 h 4624442"/>
                <a:gd name="connsiteX2" fmla="*/ 4044165 w 5166917"/>
                <a:gd name="connsiteY2" fmla="*/ 0 h 4624442"/>
                <a:gd name="connsiteX0" fmla="*/ 0 w 5162978"/>
                <a:gd name="connsiteY0" fmla="*/ 4624442 h 4624442"/>
                <a:gd name="connsiteX1" fmla="*/ 5153410 w 5162978"/>
                <a:gd name="connsiteY1" fmla="*/ 724921 h 4624442"/>
                <a:gd name="connsiteX2" fmla="*/ 4044165 w 5162978"/>
                <a:gd name="connsiteY2" fmla="*/ 0 h 4624442"/>
                <a:gd name="connsiteX0" fmla="*/ 0 w 5162978"/>
                <a:gd name="connsiteY0" fmla="*/ 4624442 h 4624442"/>
                <a:gd name="connsiteX1" fmla="*/ 5153410 w 5162978"/>
                <a:gd name="connsiteY1" fmla="*/ 724921 h 4624442"/>
                <a:gd name="connsiteX2" fmla="*/ 4044165 w 5162978"/>
                <a:gd name="connsiteY2" fmla="*/ 0 h 4624442"/>
                <a:gd name="connsiteX0" fmla="*/ 0 w 5162978"/>
                <a:gd name="connsiteY0" fmla="*/ 4624442 h 4624442"/>
                <a:gd name="connsiteX1" fmla="*/ 5153410 w 5162978"/>
                <a:gd name="connsiteY1" fmla="*/ 724921 h 4624442"/>
                <a:gd name="connsiteX2" fmla="*/ 4044165 w 5162978"/>
                <a:gd name="connsiteY2" fmla="*/ 0 h 4624442"/>
                <a:gd name="connsiteX0" fmla="*/ 0 w 5161580"/>
                <a:gd name="connsiteY0" fmla="*/ 4624442 h 4624442"/>
                <a:gd name="connsiteX1" fmla="*/ 5153410 w 5161580"/>
                <a:gd name="connsiteY1" fmla="*/ 724921 h 4624442"/>
                <a:gd name="connsiteX2" fmla="*/ 4044165 w 5161580"/>
                <a:gd name="connsiteY2" fmla="*/ 0 h 4624442"/>
                <a:gd name="connsiteX0" fmla="*/ 0 w 4914405"/>
                <a:gd name="connsiteY0" fmla="*/ 4624442 h 4624442"/>
                <a:gd name="connsiteX1" fmla="*/ 4905760 w 4914405"/>
                <a:gd name="connsiteY1" fmla="*/ 782071 h 4624442"/>
                <a:gd name="connsiteX2" fmla="*/ 4044165 w 4914405"/>
                <a:gd name="connsiteY2" fmla="*/ 0 h 4624442"/>
                <a:gd name="connsiteX0" fmla="*/ 0 w 5124450"/>
                <a:gd name="connsiteY0" fmla="*/ 4491092 h 4491092"/>
                <a:gd name="connsiteX1" fmla="*/ 4905760 w 5124450"/>
                <a:gd name="connsiteY1" fmla="*/ 648721 h 4491092"/>
                <a:gd name="connsiteX2" fmla="*/ 4187040 w 5124450"/>
                <a:gd name="connsiteY2" fmla="*/ 0 h 4491092"/>
                <a:gd name="connsiteX0" fmla="*/ 0 w 5167038"/>
                <a:gd name="connsiteY0" fmla="*/ 4491092 h 4491092"/>
                <a:gd name="connsiteX1" fmla="*/ 4905760 w 5167038"/>
                <a:gd name="connsiteY1" fmla="*/ 648721 h 4491092"/>
                <a:gd name="connsiteX2" fmla="*/ 4187040 w 5167038"/>
                <a:gd name="connsiteY2" fmla="*/ 0 h 4491092"/>
                <a:gd name="connsiteX0" fmla="*/ 0 w 4955976"/>
                <a:gd name="connsiteY0" fmla="*/ 4491092 h 4491092"/>
                <a:gd name="connsiteX1" fmla="*/ 4639060 w 4955976"/>
                <a:gd name="connsiteY1" fmla="*/ 1201171 h 4491092"/>
                <a:gd name="connsiteX2" fmla="*/ 4187040 w 4955976"/>
                <a:gd name="connsiteY2" fmla="*/ 0 h 4491092"/>
                <a:gd name="connsiteX0" fmla="*/ 0 w 4905566"/>
                <a:gd name="connsiteY0" fmla="*/ 4510142 h 4510142"/>
                <a:gd name="connsiteX1" fmla="*/ 4639060 w 4905566"/>
                <a:gd name="connsiteY1" fmla="*/ 1220221 h 4510142"/>
                <a:gd name="connsiteX2" fmla="*/ 4015590 w 4905566"/>
                <a:gd name="connsiteY2" fmla="*/ 0 h 4510142"/>
                <a:gd name="connsiteX0" fmla="*/ 0 w 4847028"/>
                <a:gd name="connsiteY0" fmla="*/ 4567292 h 4567292"/>
                <a:gd name="connsiteX1" fmla="*/ 4639060 w 4847028"/>
                <a:gd name="connsiteY1" fmla="*/ 1277371 h 4567292"/>
                <a:gd name="connsiteX2" fmla="*/ 3767940 w 4847028"/>
                <a:gd name="connsiteY2" fmla="*/ 0 h 456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7028" h="4567292">
                  <a:moveTo>
                    <a:pt x="0" y="4567292"/>
                  </a:moveTo>
                  <a:cubicBezTo>
                    <a:pt x="1039893" y="3699329"/>
                    <a:pt x="4011070" y="2038586"/>
                    <a:pt x="4639060" y="1277371"/>
                  </a:cubicBezTo>
                  <a:cubicBezTo>
                    <a:pt x="5267050" y="516156"/>
                    <a:pt x="4324818" y="28745"/>
                    <a:pt x="3767940" y="0"/>
                  </a:cubicBezTo>
                </a:path>
              </a:pathLst>
            </a:custGeom>
            <a:noFill/>
            <a:ln w="203200">
              <a:solidFill>
                <a:schemeClr val="accent4">
                  <a:lumMod val="60000"/>
                  <a:lumOff val="40000"/>
                </a:schemeClr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>
                  <a:solidFill>
                    <a:prstClr val="white"/>
                  </a:solidFill>
                </a:rPr>
                <a:t>\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1531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76225"/>
            <a:ext cx="4094163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246063"/>
            <a:ext cx="4133850" cy="635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74638"/>
            <a:ext cx="4094163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257175"/>
            <a:ext cx="4094163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46063"/>
            <a:ext cx="4067175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7963" y="3059113"/>
            <a:ext cx="2024062" cy="2103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10113" y="452438"/>
            <a:ext cx="4257675" cy="41941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" name="Elbow Connector 4"/>
          <p:cNvCxnSpPr>
            <a:stCxn id="3" idx="3"/>
            <a:endCxn id="4" idx="1"/>
          </p:cNvCxnSpPr>
          <p:nvPr/>
        </p:nvCxnSpPr>
        <p:spPr>
          <a:xfrm flipV="1">
            <a:off x="2232025" y="2549525"/>
            <a:ext cx="2478088" cy="1562100"/>
          </a:xfrm>
          <a:prstGeom prst="bentConnector3">
            <a:avLst>
              <a:gd name="adj1" fmla="val 92121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506413"/>
            <a:ext cx="4046538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1238" y="5911850"/>
            <a:ext cx="2052637" cy="60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0113" y="5162550"/>
            <a:ext cx="4257675" cy="14128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4" name="Elbow Connector 13"/>
          <p:cNvCxnSpPr>
            <a:stCxn id="12" idx="3"/>
            <a:endCxn id="13" idx="1"/>
          </p:cNvCxnSpPr>
          <p:nvPr/>
        </p:nvCxnSpPr>
        <p:spPr>
          <a:xfrm flipV="1">
            <a:off x="4333875" y="5868988"/>
            <a:ext cx="376238" cy="347662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5308600"/>
            <a:ext cx="3900488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38325"/>
            <a:ext cx="72390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420813"/>
            <a:ext cx="70008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3136900"/>
            <a:ext cx="70580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376488"/>
            <a:ext cx="70866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8875" y="1560513"/>
            <a:ext cx="443388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171700"/>
            <a:ext cx="70199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957388"/>
            <a:ext cx="70294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562100"/>
            <a:ext cx="70485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790700"/>
            <a:ext cx="69532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26" descr="molles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52700"/>
            <a:ext cx="7010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24400" y="3582988"/>
            <a:ext cx="4257675" cy="28384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41300"/>
            <a:ext cx="4119563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14613" y="6430963"/>
            <a:ext cx="1643062" cy="21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627438"/>
            <a:ext cx="4006850" cy="276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65363" y="5145088"/>
            <a:ext cx="1992312" cy="1392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7" name="Elbow Connector 6"/>
          <p:cNvCxnSpPr>
            <a:stCxn id="5" idx="3"/>
            <a:endCxn id="6" idx="1"/>
          </p:cNvCxnSpPr>
          <p:nvPr/>
        </p:nvCxnSpPr>
        <p:spPr>
          <a:xfrm flipV="1">
            <a:off x="4257675" y="5002213"/>
            <a:ext cx="466725" cy="8382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541963" y="6142038"/>
            <a:ext cx="330517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14875" y="241300"/>
            <a:ext cx="3514725" cy="28384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5425" y="268288"/>
            <a:ext cx="652463" cy="220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6" name="Elbow Connector 15"/>
          <p:cNvCxnSpPr>
            <a:stCxn id="15" idx="3"/>
            <a:endCxn id="14" idx="1"/>
          </p:cNvCxnSpPr>
          <p:nvPr/>
        </p:nvCxnSpPr>
        <p:spPr>
          <a:xfrm>
            <a:off x="877888" y="379413"/>
            <a:ext cx="3836987" cy="128111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46075"/>
            <a:ext cx="3278187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13" grpId="0" animBg="1"/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466850"/>
            <a:ext cx="85820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668838"/>
            <a:ext cx="5410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57200"/>
            <a:ext cx="7446963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68300"/>
            <a:ext cx="75692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33400" y="3733800"/>
            <a:ext cx="777875" cy="74612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03238"/>
            <a:ext cx="8524875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79450"/>
            <a:ext cx="65055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95750"/>
            <a:ext cx="6427787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219200"/>
            <a:ext cx="155098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860800"/>
            <a:ext cx="157956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1246984">
            <a:off x="5175250" y="1187450"/>
            <a:ext cx="3081338" cy="5143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ctangle 6"/>
          <p:cNvSpPr/>
          <p:nvPr/>
        </p:nvSpPr>
        <p:spPr>
          <a:xfrm rot="1246984">
            <a:off x="5262563" y="4551363"/>
            <a:ext cx="3081337" cy="515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ctangle 7"/>
          <p:cNvSpPr/>
          <p:nvPr/>
        </p:nvSpPr>
        <p:spPr>
          <a:xfrm rot="1246984">
            <a:off x="4119563" y="4973638"/>
            <a:ext cx="3081337" cy="515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ctangle 8"/>
          <p:cNvSpPr/>
          <p:nvPr/>
        </p:nvSpPr>
        <p:spPr>
          <a:xfrm rot="1246984">
            <a:off x="4073525" y="1641475"/>
            <a:ext cx="3081338" cy="5143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TextBox 2"/>
          <p:cNvSpPr txBox="1"/>
          <p:nvPr/>
        </p:nvSpPr>
        <p:spPr>
          <a:xfrm rot="1246855">
            <a:off x="7008813" y="2295525"/>
            <a:ext cx="6286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= 0</a:t>
            </a:r>
          </a:p>
        </p:txBody>
      </p:sp>
      <p:sp>
        <p:nvSpPr>
          <p:cNvPr id="11" name="TextBox 10"/>
          <p:cNvSpPr txBox="1"/>
          <p:nvPr/>
        </p:nvSpPr>
        <p:spPr>
          <a:xfrm rot="1232461">
            <a:off x="8112125" y="1831975"/>
            <a:ext cx="6286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= 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246855">
            <a:off x="7099300" y="5619750"/>
            <a:ext cx="55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FF0000"/>
                </a:solidFill>
                <a:latin typeface="Calibri" panose="020F0502020204030204" pitchFamily="34" charset="0"/>
              </a:rPr>
              <a:t>= -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1232461">
            <a:off x="8207375" y="5191125"/>
            <a:ext cx="62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FF0000"/>
                </a:solidFill>
                <a:latin typeface="Calibri" panose="020F0502020204030204" pitchFamily="34" charset="0"/>
              </a:rPr>
              <a:t>= +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3050" y="635000"/>
            <a:ext cx="200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>
                <a:solidFill>
                  <a:srgbClr val="0000FF"/>
                </a:solidFill>
                <a:latin typeface="Calibri" panose="020F0502020204030204" pitchFamily="34" charset="0"/>
              </a:rPr>
              <a:t>stabile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3050" y="3275013"/>
            <a:ext cx="2000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>
                <a:solidFill>
                  <a:srgbClr val="FF0000"/>
                </a:solidFill>
                <a:latin typeface="Calibri" panose="020F0502020204030204" pitchFamily="34" charset="0"/>
              </a:rPr>
              <a:t>instabile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3" grpId="0"/>
      <p:bldP spid="11" grpId="0"/>
      <p:bldP spid="12" grpId="0"/>
      <p:bldP spid="13" grpId="0"/>
      <p:bldP spid="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919663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048000" y="5867400"/>
            <a:ext cx="2971800" cy="6858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048000" y="2590800"/>
            <a:ext cx="2971800" cy="6858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3962400" y="3581400"/>
            <a:ext cx="11430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2971800" y="152400"/>
            <a:ext cx="3505200" cy="914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 rot="-5400000">
            <a:off x="3810000" y="4038600"/>
            <a:ext cx="1524000" cy="1981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1 h 21600"/>
              <a:gd name="T14" fmla="*/ 15966 w 21600"/>
              <a:gd name="T15" fmla="*/ 165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980" y="0"/>
                </a:moveTo>
                <a:lnTo>
                  <a:pt x="10980" y="5071"/>
                </a:lnTo>
                <a:lnTo>
                  <a:pt x="3375" y="5071"/>
                </a:lnTo>
                <a:lnTo>
                  <a:pt x="3375" y="16529"/>
                </a:lnTo>
                <a:lnTo>
                  <a:pt x="10980" y="16529"/>
                </a:lnTo>
                <a:lnTo>
                  <a:pt x="10980" y="21600"/>
                </a:lnTo>
                <a:lnTo>
                  <a:pt x="21600" y="10800"/>
                </a:lnTo>
                <a:lnTo>
                  <a:pt x="10980" y="0"/>
                </a:lnTo>
                <a:close/>
              </a:path>
              <a:path w="21600" h="21600">
                <a:moveTo>
                  <a:pt x="1350" y="5071"/>
                </a:moveTo>
                <a:lnTo>
                  <a:pt x="1350" y="16529"/>
                </a:lnTo>
                <a:lnTo>
                  <a:pt x="2700" y="16529"/>
                </a:lnTo>
                <a:lnTo>
                  <a:pt x="2700" y="5071"/>
                </a:lnTo>
                <a:lnTo>
                  <a:pt x="1350" y="5071"/>
                </a:lnTo>
                <a:close/>
              </a:path>
              <a:path w="21600" h="21600">
                <a:moveTo>
                  <a:pt x="0" y="5071"/>
                </a:moveTo>
                <a:lnTo>
                  <a:pt x="0" y="16529"/>
                </a:lnTo>
                <a:lnTo>
                  <a:pt x="675" y="16529"/>
                </a:lnTo>
                <a:lnTo>
                  <a:pt x="675" y="5071"/>
                </a:lnTo>
                <a:lnTo>
                  <a:pt x="0" y="5071"/>
                </a:lnTo>
                <a:close/>
              </a:path>
            </a:pathLst>
          </a:custGeom>
          <a:solidFill>
            <a:srgbClr val="FFFF99">
              <a:alpha val="50195"/>
            </a:srgbClr>
          </a:solidFill>
          <a:ln w="1905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-5400000">
            <a:off x="3962400" y="838200"/>
            <a:ext cx="1371600" cy="1981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1 h 21600"/>
              <a:gd name="T14" fmla="*/ 15966 w 21600"/>
              <a:gd name="T15" fmla="*/ 165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980" y="0"/>
                </a:moveTo>
                <a:lnTo>
                  <a:pt x="10980" y="5071"/>
                </a:lnTo>
                <a:lnTo>
                  <a:pt x="3375" y="5071"/>
                </a:lnTo>
                <a:lnTo>
                  <a:pt x="3375" y="16529"/>
                </a:lnTo>
                <a:lnTo>
                  <a:pt x="10980" y="16529"/>
                </a:lnTo>
                <a:lnTo>
                  <a:pt x="10980" y="21600"/>
                </a:lnTo>
                <a:lnTo>
                  <a:pt x="21600" y="10800"/>
                </a:lnTo>
                <a:lnTo>
                  <a:pt x="10980" y="0"/>
                </a:lnTo>
                <a:close/>
              </a:path>
              <a:path w="21600" h="21600">
                <a:moveTo>
                  <a:pt x="1350" y="5071"/>
                </a:moveTo>
                <a:lnTo>
                  <a:pt x="1350" y="16529"/>
                </a:lnTo>
                <a:lnTo>
                  <a:pt x="2700" y="16529"/>
                </a:lnTo>
                <a:lnTo>
                  <a:pt x="2700" y="5071"/>
                </a:lnTo>
                <a:lnTo>
                  <a:pt x="1350" y="5071"/>
                </a:lnTo>
                <a:close/>
              </a:path>
              <a:path w="21600" h="21600">
                <a:moveTo>
                  <a:pt x="0" y="5071"/>
                </a:moveTo>
                <a:lnTo>
                  <a:pt x="0" y="16529"/>
                </a:lnTo>
                <a:lnTo>
                  <a:pt x="675" y="16529"/>
                </a:lnTo>
                <a:lnTo>
                  <a:pt x="675" y="5071"/>
                </a:lnTo>
                <a:lnTo>
                  <a:pt x="0" y="5071"/>
                </a:lnTo>
                <a:close/>
              </a:path>
            </a:pathLst>
          </a:custGeom>
          <a:solidFill>
            <a:srgbClr val="FFFF99">
              <a:alpha val="50195"/>
            </a:srgbClr>
          </a:solidFill>
          <a:ln w="1905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990600" y="533400"/>
            <a:ext cx="685800" cy="5792788"/>
            <a:chOff x="624" y="336"/>
            <a:chExt cx="432" cy="3649"/>
          </a:xfrm>
        </p:grpSpPr>
        <p:sp>
          <p:nvSpPr>
            <p:cNvPr id="8205" name="Text Box 9"/>
            <p:cNvSpPr txBox="1">
              <a:spLocks noChangeArrowheads="1"/>
            </p:cNvSpPr>
            <p:nvPr/>
          </p:nvSpPr>
          <p:spPr bwMode="auto">
            <a:xfrm rot="-5400000">
              <a:off x="-961" y="2113"/>
              <a:ext cx="3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complessità, stabilità</a:t>
              </a:r>
              <a:endParaRPr lang="en-GB" altLang="it-IT" sz="24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06" name="Line 10"/>
            <p:cNvSpPr>
              <a:spLocks noChangeShapeType="1"/>
            </p:cNvSpPr>
            <p:nvPr/>
          </p:nvSpPr>
          <p:spPr bwMode="auto">
            <a:xfrm flipV="1">
              <a:off x="1056" y="336"/>
              <a:ext cx="0" cy="3648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10" name="Group 14"/>
          <p:cNvGrpSpPr>
            <a:grpSpLocks/>
          </p:cNvGrpSpPr>
          <p:nvPr/>
        </p:nvGrpSpPr>
        <p:grpSpPr bwMode="auto">
          <a:xfrm>
            <a:off x="7467600" y="533400"/>
            <a:ext cx="609600" cy="5791200"/>
            <a:chOff x="4704" y="336"/>
            <a:chExt cx="384" cy="3648"/>
          </a:xfrm>
        </p:grpSpPr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 rot="5400000">
              <a:off x="4272" y="1920"/>
              <a:ext cx="13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chemeClr val="accent2"/>
                  </a:solidFill>
                  <a:latin typeface="Arial" panose="020B0604020202020204" pitchFamily="34" charset="0"/>
                </a:rPr>
                <a:t>produttività</a:t>
              </a:r>
              <a:endParaRPr lang="en-GB" altLang="it-IT" sz="24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 rot="10800000" flipV="1">
              <a:off x="4704" y="336"/>
              <a:ext cx="0" cy="3648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095375"/>
            <a:ext cx="71818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6463" y="247650"/>
            <a:ext cx="72564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Advanced Research Projects Agency Network 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ARPANET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4066</TotalTime>
  <Words>249</Words>
  <Application>Microsoft Office PowerPoint</Application>
  <PresentationFormat>On-screen Show (4:3)</PresentationFormat>
  <Paragraphs>101</Paragraphs>
  <Slides>76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Default Design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Produzione secondaria</vt:lpstr>
      <vt:lpstr>PowerPoint Presentation</vt:lpstr>
      <vt:lpstr>Efficienza ecologica: NPn/NPn-1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Magnificazione biologica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Scardi</dc:creator>
  <cp:lastModifiedBy>ms</cp:lastModifiedBy>
  <cp:revision>49</cp:revision>
  <dcterms:created xsi:type="dcterms:W3CDTF">2004-04-22T21:29:09Z</dcterms:created>
  <dcterms:modified xsi:type="dcterms:W3CDTF">2021-10-18T12:50:57Z</dcterms:modified>
</cp:coreProperties>
</file>