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304" r:id="rId4"/>
    <p:sldId id="274" r:id="rId5"/>
    <p:sldId id="280" r:id="rId6"/>
    <p:sldId id="279" r:id="rId7"/>
    <p:sldId id="281" r:id="rId8"/>
    <p:sldId id="297" r:id="rId9"/>
    <p:sldId id="298" r:id="rId10"/>
    <p:sldId id="277" r:id="rId11"/>
    <p:sldId id="282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5" autoAdjust="0"/>
  </p:normalViewPr>
  <p:slideViewPr>
    <p:cSldViewPr showGuides="1">
      <p:cViewPr varScale="1">
        <p:scale>
          <a:sx n="118" d="100"/>
          <a:sy n="118" d="100"/>
        </p:scale>
        <p:origin x="166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89F6D-48D9-4CE2-A3B5-8EDDD94A37C0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791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B2C-912E-4BF7-B7C1-DE9654715B18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92667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7B91D-9F40-4A77-BE95-AD336F5631B8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3056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6D31C-4799-404C-B942-13B464E5635B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96392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F72E9-6E78-46FA-8269-4070969E0ED3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85656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6C6AF-80B6-4B7D-83AF-EB7A51239BEB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34767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459FC-29F3-4961-8DB0-194C71B0AAB0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1187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1835A-F27D-434B-9050-D9D2E60FE426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66216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5AB72-760C-46F1-9274-2B10E43D5DC4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09858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10892-6B11-4D1A-884B-73F8A64F46A7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9183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728B-7D10-4160-B983-00709F063E4C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4477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283D59-6EEA-473F-8222-8CE6FC1BEF8F}" type="slidenum">
              <a:rPr lang="en-GB" altLang="it-IT"/>
              <a:pPr/>
              <a:t>‹#›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2296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600" b="1">
                <a:latin typeface="Tahoma" panose="020B0604030504040204" pitchFamily="34" charset="0"/>
              </a:rPr>
              <a:t>Cos’è l’ecologia?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3200">
                <a:solidFill>
                  <a:srgbClr val="0000FF"/>
                </a:solidFill>
                <a:latin typeface="Tahoma" panose="020B0604030504040204" pitchFamily="34" charset="0"/>
              </a:rPr>
              <a:t>Se lo chiedete a tre professori, avrete tre risposte leggermente differenti.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3200">
                <a:solidFill>
                  <a:srgbClr val="0000FF"/>
                </a:solidFill>
                <a:latin typeface="Tahoma" panose="020B0604030504040204" pitchFamily="34" charset="0"/>
              </a:rPr>
              <a:t>Se lo chiedete a un ambientalista, avrete una risposta che si sovrappone solo in parte con quella degli addetti ai lavori, ma che si avvicina molto di più alla percezione dell’opinione pubblica.</a:t>
            </a:r>
            <a:endParaRPr lang="en-GB" altLang="it-IT" sz="32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it-IT" sz="4400" smtClean="0">
                <a:solidFill>
                  <a:srgbClr val="0000FF"/>
                </a:solidFill>
                <a:latin typeface="Tahoma" panose="020B0604030504040204" pitchFamily="34" charset="0"/>
              </a:rPr>
              <a:t>“L’ecologia è lo studio delle interazioni che determinano la distribuzione e l’abbondanza degli organismi.”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it-IT" sz="4400" smtClean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en-US" altLang="it-IT" smtClean="0">
                <a:latin typeface="Tahoma" panose="020B0604030504040204" pitchFamily="34" charset="0"/>
              </a:rPr>
              <a:t>Charles Krebs (USA, 1972)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3600" smtClean="0">
                <a:latin typeface="Tahoma" panose="020B0604030504040204" pitchFamily="34" charset="0"/>
              </a:rPr>
              <a:t>Possibili scale di uno studio ecologico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marL="2381250" indent="-2381250" eaLnBrk="1" hangingPunct="1">
              <a:lnSpc>
                <a:spcPct val="90000"/>
              </a:lnSpc>
              <a:buFontTx/>
              <a:buNone/>
              <a:tabLst>
                <a:tab pos="2381250" algn="l"/>
              </a:tabLst>
            </a:pPr>
            <a:r>
              <a:rPr lang="en-US" altLang="it-IT" sz="2800" smtClean="0">
                <a:latin typeface="Tahoma" panose="020B0604030504040204" pitchFamily="34" charset="0"/>
              </a:rPr>
              <a:t>Individuo:	</a:t>
            </a:r>
            <a:r>
              <a:rPr lang="en-US" altLang="it-IT" sz="2800" smtClean="0">
                <a:solidFill>
                  <a:srgbClr val="0000FF"/>
                </a:solidFill>
                <a:latin typeface="Tahoma" panose="020B0604030504040204" pitchFamily="34" charset="0"/>
              </a:rPr>
              <a:t>come si comportano e come reagiscono alle variazioni ambientali</a:t>
            </a:r>
          </a:p>
          <a:p>
            <a:pPr marL="2381250" indent="-2381250" eaLnBrk="1" hangingPunct="1">
              <a:lnSpc>
                <a:spcPct val="90000"/>
              </a:lnSpc>
              <a:buFontTx/>
              <a:buNone/>
              <a:tabLst>
                <a:tab pos="2381250" algn="l"/>
              </a:tabLst>
            </a:pPr>
            <a:r>
              <a:rPr lang="en-US" altLang="it-IT" sz="2800" smtClean="0">
                <a:latin typeface="Tahoma" panose="020B0604030504040204" pitchFamily="34" charset="0"/>
              </a:rPr>
              <a:t>Popolazione:	</a:t>
            </a:r>
            <a:r>
              <a:rPr lang="en-US" altLang="it-IT" sz="2800" smtClean="0">
                <a:solidFill>
                  <a:srgbClr val="0000FF"/>
                </a:solidFill>
                <a:latin typeface="Tahoma" panose="020B0604030504040204" pitchFamily="34" charset="0"/>
              </a:rPr>
              <a:t>come gruppi di organismi simili interagiscono fra loro</a:t>
            </a:r>
          </a:p>
          <a:p>
            <a:pPr marL="2381250" indent="-2381250" eaLnBrk="1" hangingPunct="1">
              <a:lnSpc>
                <a:spcPct val="90000"/>
              </a:lnSpc>
              <a:buFontTx/>
              <a:buNone/>
              <a:tabLst>
                <a:tab pos="2381250" algn="l"/>
              </a:tabLst>
            </a:pPr>
            <a:r>
              <a:rPr lang="en-US" altLang="it-IT" sz="2800" smtClean="0">
                <a:latin typeface="Tahoma" panose="020B0604030504040204" pitchFamily="34" charset="0"/>
              </a:rPr>
              <a:t>Comunità:	</a:t>
            </a:r>
            <a:r>
              <a:rPr lang="en-US" altLang="it-IT" sz="2800" smtClean="0">
                <a:solidFill>
                  <a:srgbClr val="0000FF"/>
                </a:solidFill>
                <a:latin typeface="Tahoma" panose="020B0604030504040204" pitchFamily="34" charset="0"/>
              </a:rPr>
              <a:t>come più specie differenti interagiscono fra loro</a:t>
            </a:r>
          </a:p>
          <a:p>
            <a:pPr marL="2381250" indent="-2381250" eaLnBrk="1" hangingPunct="1">
              <a:lnSpc>
                <a:spcPct val="90000"/>
              </a:lnSpc>
              <a:buFontTx/>
              <a:buNone/>
              <a:tabLst>
                <a:tab pos="2381250" algn="l"/>
              </a:tabLst>
            </a:pPr>
            <a:r>
              <a:rPr lang="en-US" altLang="it-IT" sz="2800" smtClean="0">
                <a:latin typeface="Tahoma" panose="020B0604030504040204" pitchFamily="34" charset="0"/>
              </a:rPr>
              <a:t>Ecosistema:	</a:t>
            </a:r>
            <a:r>
              <a:rPr lang="en-US" altLang="it-IT" sz="2800" smtClean="0">
                <a:solidFill>
                  <a:srgbClr val="0000FF"/>
                </a:solidFill>
                <a:latin typeface="Tahoma" panose="020B0604030504040204" pitchFamily="34" charset="0"/>
              </a:rPr>
              <a:t>come si regolano i flussi di energia, le interazioni fra componenti biotiche ed abiotiche, i cicli biogeochimici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856662" cy="613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2588" indent="-382588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3300"/>
              </a:buClr>
              <a:buFont typeface="Wingdings" panose="05000000000000000000" pitchFamily="2" charset="2"/>
              <a:buNone/>
            </a:pPr>
            <a:r>
              <a:rPr lang="en-US" altLang="it-IT" sz="3200">
                <a:latin typeface="Tahoma" panose="020B0604030504040204" pitchFamily="34" charset="0"/>
              </a:rPr>
              <a:t>Alcuni obiettivi di questo corso (lista parziale!)</a:t>
            </a:r>
          </a:p>
          <a:p>
            <a:pPr>
              <a:spcBef>
                <a:spcPct val="50000"/>
              </a:spcBef>
              <a:buClr>
                <a:srgbClr val="003300"/>
              </a:buClr>
              <a:buFont typeface="Wingdings" panose="05000000000000000000" pitchFamily="2" charset="2"/>
              <a:buChar char="ü"/>
            </a:pPr>
            <a:r>
              <a:rPr lang="en-US" altLang="it-IT" sz="2600">
                <a:solidFill>
                  <a:srgbClr val="0000FF"/>
                </a:solidFill>
                <a:latin typeface="Tahoma" panose="020B0604030504040204" pitchFamily="34" charset="0"/>
              </a:rPr>
              <a:t> Avanzare nella comprensione dei concetti di ecosistema, comunità e popolazione, acquisendo gli strumenti di base per poterli analizzare e per capirne il funzionamento.</a:t>
            </a:r>
          </a:p>
          <a:p>
            <a:pPr>
              <a:spcBef>
                <a:spcPct val="50000"/>
              </a:spcBef>
              <a:buClr>
                <a:srgbClr val="003300"/>
              </a:buClr>
              <a:buFont typeface="Wingdings" panose="05000000000000000000" pitchFamily="2" charset="2"/>
              <a:buChar char="ü"/>
            </a:pPr>
            <a:r>
              <a:rPr lang="en-US" altLang="it-IT" sz="2600">
                <a:solidFill>
                  <a:srgbClr val="0000FF"/>
                </a:solidFill>
                <a:latin typeface="Tahoma" panose="020B0604030504040204" pitchFamily="34" charset="0"/>
              </a:rPr>
              <a:t>Essere capaci di spiegare ai “non addetti ai lavori” alcuni concetti e problemi ecologici (es. quali sono gli effetti dei cambiamenti climatici, dell’eutrofizzazione, etc.)</a:t>
            </a:r>
          </a:p>
          <a:p>
            <a:pPr>
              <a:spcBef>
                <a:spcPct val="50000"/>
              </a:spcBef>
              <a:buClr>
                <a:srgbClr val="003300"/>
              </a:buClr>
              <a:buFont typeface="Wingdings" panose="05000000000000000000" pitchFamily="2" charset="2"/>
              <a:buChar char="ü"/>
            </a:pPr>
            <a:r>
              <a:rPr lang="en-US" altLang="it-IT" sz="2600">
                <a:solidFill>
                  <a:srgbClr val="0000FF"/>
                </a:solidFill>
                <a:latin typeface="Tahoma" panose="020B0604030504040204" pitchFamily="34" charset="0"/>
              </a:rPr>
              <a:t>Ragionare con cognizione di causa su problemi attuali come quelli legati alla “biodiversità” o alla conservazione.</a:t>
            </a:r>
          </a:p>
          <a:p>
            <a:pPr>
              <a:spcBef>
                <a:spcPct val="50000"/>
              </a:spcBef>
              <a:buClr>
                <a:srgbClr val="003300"/>
              </a:buClr>
              <a:buFont typeface="Wingdings" panose="05000000000000000000" pitchFamily="2" charset="2"/>
              <a:buChar char="ü"/>
            </a:pPr>
            <a:r>
              <a:rPr lang="en-US" altLang="it-IT" sz="2600">
                <a:solidFill>
                  <a:srgbClr val="0000FF"/>
                </a:solidFill>
                <a:latin typeface="Tahoma" panose="020B0604030504040204" pitchFamily="34" charset="0"/>
              </a:rPr>
              <a:t>Essere capaci di approcciare e comprendere la letteratura scientifica di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latin typeface="Tahoma" panose="020B0604030504040204" pitchFamily="34" charset="0"/>
              </a:rPr>
              <a:t>Un po’ di storia...</a:t>
            </a:r>
            <a:endParaRPr lang="en-GB" altLang="it-IT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62400" y="914400"/>
            <a:ext cx="4953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>
                <a:solidFill>
                  <a:srgbClr val="0000FF"/>
                </a:solidFill>
                <a:latin typeface="Tahoma" panose="020B0604030504040204" pitchFamily="34" charset="0"/>
              </a:rPr>
              <a:t>“</a:t>
            </a:r>
            <a:r>
              <a:rPr lang="en-GB" altLang="it-IT" sz="2400">
                <a:solidFill>
                  <a:srgbClr val="0000FF"/>
                </a:solidFill>
                <a:latin typeface="Tahoma" panose="020B0604030504040204" pitchFamily="34" charset="0"/>
              </a:rPr>
              <a:t>Con il termine </a:t>
            </a:r>
            <a:r>
              <a:rPr lang="en-GB" altLang="it-IT" sz="2400">
                <a:latin typeface="Tahoma" panose="020B0604030504040204" pitchFamily="34" charset="0"/>
              </a:rPr>
              <a:t>ecologia</a:t>
            </a:r>
            <a:r>
              <a:rPr lang="en-GB" altLang="it-IT" sz="2400">
                <a:solidFill>
                  <a:srgbClr val="0000FF"/>
                </a:solidFill>
                <a:latin typeface="Tahoma" panose="020B0604030504040204" pitchFamily="34" charset="0"/>
              </a:rPr>
              <a:t> designamo il corpus di conoscenze riguardanti l</a:t>
            </a:r>
            <a:r>
              <a:rPr lang="it-IT" altLang="it-IT" sz="2400">
                <a:solidFill>
                  <a:srgbClr val="0000FF"/>
                </a:solidFill>
                <a:latin typeface="Tahoma" panose="020B0604030504040204" pitchFamily="34" charset="0"/>
              </a:rPr>
              <a:t>’economia della natura: l’indagine di tutte le relazioni dell’animale sia con il suo ambiente organico sia con il suo ambiente inorganico; tra cui, soprattutto, la sua relazione amichevole e ostile con quegli animali e quelle piante con cui entra in contatto direttamente o indirettamente – per dirla in breve l’ecologia è lo studio di tutte le interrelazioni complesse che Darwin chiamò condizioni della lotta per l’esistenza.”</a:t>
            </a:r>
            <a:endParaRPr lang="en-GB" altLang="it-IT" sz="24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835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3352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600">
                <a:latin typeface="Tahoma" panose="020B0604030504040204" pitchFamily="34" charset="0"/>
              </a:rPr>
              <a:t>Ernst Heinrich Haeckel</a:t>
            </a:r>
            <a:br>
              <a:rPr lang="it-IT" altLang="it-IT" sz="3600">
                <a:latin typeface="Tahoma" panose="020B0604030504040204" pitchFamily="34" charset="0"/>
              </a:rPr>
            </a:br>
            <a:r>
              <a:rPr lang="it-IT" altLang="it-IT" sz="3600">
                <a:latin typeface="Tahoma" panose="020B0604030504040204" pitchFamily="34" charset="0"/>
              </a:rPr>
              <a:t>(D, 1834-1919)</a:t>
            </a:r>
            <a:endParaRPr lang="en-GB" altLang="it-IT" sz="3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4038600" cy="4953000"/>
          </a:xfrm>
        </p:spPr>
        <p:txBody>
          <a:bodyPr/>
          <a:lstStyle/>
          <a:p>
            <a:pPr algn="l" eaLnBrk="1" hangingPunct="1"/>
            <a:r>
              <a:rPr lang="en-US" altLang="it-IT" sz="3600" smtClean="0">
                <a:latin typeface="Tahoma" panose="020B0604030504040204" pitchFamily="34" charset="0"/>
              </a:rPr>
              <a:t>Frederick Clements</a:t>
            </a:r>
            <a:br>
              <a:rPr lang="en-US" altLang="it-IT" sz="3600" smtClean="0">
                <a:latin typeface="Tahoma" panose="020B0604030504040204" pitchFamily="34" charset="0"/>
              </a:rPr>
            </a:br>
            <a:r>
              <a:rPr lang="en-US" altLang="it-IT" sz="3600" smtClean="0">
                <a:latin typeface="Tahoma" panose="020B0604030504040204" pitchFamily="34" charset="0"/>
              </a:rPr>
              <a:t>(USA, </a:t>
            </a:r>
            <a:r>
              <a:rPr lang="en-GB" altLang="it-IT" sz="3600" smtClean="0">
                <a:latin typeface="Tahoma" panose="020B0604030504040204" pitchFamily="34" charset="0"/>
              </a:rPr>
              <a:t>1874-1945</a:t>
            </a:r>
            <a:r>
              <a:rPr lang="en-US" altLang="it-IT" sz="3600" smtClean="0">
                <a:latin typeface="Tahoma" panose="020B0604030504040204" pitchFamily="34" charset="0"/>
              </a:rPr>
              <a:t>)</a:t>
            </a:r>
            <a:br>
              <a:rPr lang="en-US" altLang="it-IT" sz="3600" smtClean="0">
                <a:latin typeface="Tahoma" panose="020B0604030504040204" pitchFamily="34" charset="0"/>
              </a:rPr>
            </a:br>
            <a:r>
              <a:rPr lang="en-US" altLang="it-IT" sz="3600" smtClean="0">
                <a:latin typeface="Tahoma" panose="020B0604030504040204" pitchFamily="34" charset="0"/>
              </a:rPr>
              <a:t/>
            </a:r>
            <a:br>
              <a:rPr lang="en-US" altLang="it-IT" sz="3600" smtClean="0">
                <a:latin typeface="Tahoma" panose="020B0604030504040204" pitchFamily="34" charset="0"/>
              </a:rPr>
            </a:br>
            <a:r>
              <a:rPr lang="en-US" altLang="it-IT" sz="2800" smtClean="0">
                <a:solidFill>
                  <a:srgbClr val="0000FF"/>
                </a:solidFill>
                <a:latin typeface="Tahoma" panose="020B0604030504040204" pitchFamily="34" charset="0"/>
              </a:rPr>
              <a:t>Ritiene che la successione sia un processo lineare che porta al climax e che una comunità sia analoga ad un organismo (non solo in senso figurato).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67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1797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4572000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3600">
                <a:latin typeface="Tahoma" panose="020B0604030504040204" pitchFamily="34" charset="0"/>
              </a:rPr>
              <a:t>Arthur Tansley</a:t>
            </a:r>
            <a:br>
              <a:rPr lang="en-US" altLang="it-IT" sz="3600">
                <a:latin typeface="Tahoma" panose="020B0604030504040204" pitchFamily="34" charset="0"/>
              </a:rPr>
            </a:br>
            <a:r>
              <a:rPr lang="en-US" altLang="it-IT" sz="3600">
                <a:latin typeface="Tahoma" panose="020B0604030504040204" pitchFamily="34" charset="0"/>
              </a:rPr>
              <a:t>(UK, </a:t>
            </a:r>
            <a:r>
              <a:rPr lang="en-GB" altLang="it-IT" sz="3600">
                <a:latin typeface="Tahoma" panose="020B0604030504040204" pitchFamily="34" charset="0"/>
              </a:rPr>
              <a:t>1871-1955</a:t>
            </a:r>
            <a:r>
              <a:rPr lang="en-US" altLang="it-IT" sz="3600">
                <a:latin typeface="Tahoma" panose="020B0604030504040204" pitchFamily="34" charset="0"/>
              </a:rPr>
              <a:t>)</a:t>
            </a:r>
            <a:br>
              <a:rPr lang="en-US" altLang="it-IT" sz="3600">
                <a:latin typeface="Tahoma" panose="020B0604030504040204" pitchFamily="34" charset="0"/>
              </a:rPr>
            </a:br>
            <a:endParaRPr lang="en-US" altLang="it-IT" sz="3600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it-IT">
                <a:solidFill>
                  <a:srgbClr val="0000FF"/>
                </a:solidFill>
                <a:latin typeface="Tahoma" panose="020B0604030504040204" pitchFamily="34" charset="0"/>
              </a:rPr>
              <a:t>Supporta le idee di Clements, ma ne critica gli eccessi olistici.</a:t>
            </a:r>
          </a:p>
          <a:p>
            <a:pPr>
              <a:spcBef>
                <a:spcPct val="50000"/>
              </a:spcBef>
            </a:pPr>
            <a:r>
              <a:rPr lang="en-US" altLang="it-IT">
                <a:solidFill>
                  <a:srgbClr val="0000FF"/>
                </a:solidFill>
                <a:latin typeface="Tahoma" panose="020B0604030504040204" pitchFamily="34" charset="0"/>
              </a:rPr>
              <a:t>Non accetta che la comunità abbia proprietà emergenti e si focalizza sul concetto di ecosistema.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4267200" cy="5562600"/>
          </a:xfrm>
        </p:spPr>
        <p:txBody>
          <a:bodyPr/>
          <a:lstStyle/>
          <a:p>
            <a:pPr algn="l" eaLnBrk="1" hangingPunct="1"/>
            <a:r>
              <a:rPr lang="en-US" altLang="it-IT" sz="3600" smtClean="0">
                <a:latin typeface="Tahoma" panose="020B0604030504040204" pitchFamily="34" charset="0"/>
              </a:rPr>
              <a:t>Charles Elton</a:t>
            </a:r>
            <a:br>
              <a:rPr lang="en-US" altLang="it-IT" sz="3600" smtClean="0">
                <a:latin typeface="Tahoma" panose="020B0604030504040204" pitchFamily="34" charset="0"/>
              </a:rPr>
            </a:br>
            <a:r>
              <a:rPr lang="en-US" altLang="it-IT" sz="3600" smtClean="0">
                <a:latin typeface="Tahoma" panose="020B0604030504040204" pitchFamily="34" charset="0"/>
              </a:rPr>
              <a:t>(UK, 1900-1991)</a:t>
            </a:r>
            <a:br>
              <a:rPr lang="en-US" altLang="it-IT" sz="3600" smtClean="0">
                <a:latin typeface="Tahoma" panose="020B0604030504040204" pitchFamily="34" charset="0"/>
              </a:rPr>
            </a:br>
            <a:r>
              <a:rPr lang="en-US" altLang="it-IT" sz="3600" smtClean="0">
                <a:latin typeface="Tahoma" panose="020B0604030504040204" pitchFamily="34" charset="0"/>
              </a:rPr>
              <a:t/>
            </a:r>
            <a:br>
              <a:rPr lang="en-US" altLang="it-IT" sz="3600" smtClean="0">
                <a:latin typeface="Tahoma" panose="020B0604030504040204" pitchFamily="34" charset="0"/>
              </a:rPr>
            </a:br>
            <a:r>
              <a:rPr lang="en-US" altLang="it-IT" sz="2800" smtClean="0">
                <a:solidFill>
                  <a:srgbClr val="0000FF"/>
                </a:solidFill>
                <a:latin typeface="Tahoma" panose="020B0604030504040204" pitchFamily="34" charset="0"/>
              </a:rPr>
              <a:t>Concepisce la nicchia ecologica come ruolo trofico di una specie (chi mangia cosa).</a:t>
            </a:r>
            <a:br>
              <a:rPr lang="en-US" altLang="it-IT" sz="2800" smtClean="0">
                <a:solidFill>
                  <a:srgbClr val="0000FF"/>
                </a:solidFill>
                <a:latin typeface="Tahoma" panose="020B0604030504040204" pitchFamily="34" charset="0"/>
              </a:rPr>
            </a:br>
            <a:r>
              <a:rPr lang="en-US" altLang="it-IT" sz="2800" smtClean="0">
                <a:solidFill>
                  <a:srgbClr val="0000FF"/>
                </a:solidFill>
                <a:latin typeface="Tahoma" panose="020B0604030504040204" pitchFamily="34" charset="0"/>
              </a:rPr>
              <a:t>Si concentra sui concetti di catena alimentare  e rete trofica (analizzando i relativi scambi di materia, non di energia)</a:t>
            </a:r>
            <a:r>
              <a:rPr lang="en-US" altLang="it-IT" sz="2800" smtClean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756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-2120900" y="-148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457200" y="609600"/>
            <a:ext cx="457200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600">
                <a:latin typeface="Tahoma" panose="020B0604030504040204" pitchFamily="34" charset="0"/>
              </a:rPr>
              <a:t>G. </a:t>
            </a:r>
            <a:r>
              <a:rPr lang="en-GB" altLang="it-IT" sz="3600">
                <a:latin typeface="Tahoma" panose="020B0604030504040204" pitchFamily="34" charset="0"/>
              </a:rPr>
              <a:t>Evelyn Hutchinson</a:t>
            </a:r>
            <a:r>
              <a:rPr lang="it-IT" altLang="it-IT" sz="3600">
                <a:latin typeface="Tahoma" panose="020B0604030504040204" pitchFamily="34" charset="0"/>
              </a:rPr>
              <a:t/>
            </a:r>
            <a:br>
              <a:rPr lang="it-IT" altLang="it-IT" sz="3600">
                <a:latin typeface="Tahoma" panose="020B0604030504040204" pitchFamily="34" charset="0"/>
              </a:rPr>
            </a:br>
            <a:r>
              <a:rPr lang="en-GB" altLang="it-IT" sz="3600">
                <a:latin typeface="Tahoma" panose="020B0604030504040204" pitchFamily="34" charset="0"/>
              </a:rPr>
              <a:t>(</a:t>
            </a:r>
            <a:r>
              <a:rPr lang="it-IT" altLang="it-IT" sz="3600">
                <a:latin typeface="Tahoma" panose="020B0604030504040204" pitchFamily="34" charset="0"/>
              </a:rPr>
              <a:t>GB-USA, </a:t>
            </a:r>
            <a:r>
              <a:rPr lang="en-GB" altLang="it-IT" sz="3600">
                <a:latin typeface="Tahoma" panose="020B0604030504040204" pitchFamily="34" charset="0"/>
              </a:rPr>
              <a:t>1903-1991)</a:t>
            </a:r>
            <a:r>
              <a:rPr lang="it-IT" altLang="it-IT" sz="3600">
                <a:latin typeface="Tahoma" panose="020B0604030504040204" pitchFamily="34" charset="0"/>
              </a:rPr>
              <a:t/>
            </a:r>
            <a:br>
              <a:rPr lang="it-IT" altLang="it-IT" sz="3600">
                <a:latin typeface="Tahoma" panose="020B0604030504040204" pitchFamily="34" charset="0"/>
              </a:rPr>
            </a:br>
            <a:endParaRPr lang="it-IT" altLang="it-IT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0000FF"/>
                </a:solidFill>
                <a:latin typeface="Tahoma" panose="020B0604030504040204" pitchFamily="34" charset="0"/>
              </a:rPr>
              <a:t>Lavora su cicli biogeochimici e dinamica di popolazioni, con il comune denominatore dell’idea che i sistemi naturali possano autoregolarsi.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0000FF"/>
                </a:solidFill>
                <a:latin typeface="Tahoma" panose="020B0604030504040204" pitchFamily="34" charset="0"/>
              </a:rPr>
              <a:t>Concepisce la nicchia ecologica come spazio multidimensionale.</a:t>
            </a:r>
            <a:endParaRPr lang="en-GB" altLang="it-IT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1559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543050" y="-2385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304800"/>
            <a:ext cx="4572000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3600">
                <a:latin typeface="Tahoma" panose="020B0604030504040204" pitchFamily="34" charset="0"/>
              </a:rPr>
              <a:t>Raymond Lindeman (</a:t>
            </a:r>
            <a:r>
              <a:rPr lang="it-IT" altLang="it-IT" sz="3600">
                <a:latin typeface="Tahoma" panose="020B0604030504040204" pitchFamily="34" charset="0"/>
              </a:rPr>
              <a:t>USA, </a:t>
            </a:r>
            <a:r>
              <a:rPr lang="en-GB" altLang="it-IT" sz="3600">
                <a:latin typeface="Tahoma" panose="020B0604030504040204" pitchFamily="34" charset="0"/>
              </a:rPr>
              <a:t>1915-1942)</a:t>
            </a:r>
            <a:r>
              <a:rPr lang="it-IT" altLang="it-IT" sz="3600">
                <a:latin typeface="Tahoma" panose="020B0604030504040204" pitchFamily="34" charset="0"/>
              </a:rPr>
              <a:t/>
            </a:r>
            <a:br>
              <a:rPr lang="it-IT" altLang="it-IT" sz="3600">
                <a:latin typeface="Tahoma" panose="020B0604030504040204" pitchFamily="34" charset="0"/>
              </a:rPr>
            </a:br>
            <a:r>
              <a:rPr lang="it-IT" altLang="it-IT" sz="3600">
                <a:latin typeface="Tahoma" panose="020B0604030504040204" pitchFamily="34" charset="0"/>
              </a:rPr>
              <a:t>	</a:t>
            </a:r>
            <a:br>
              <a:rPr lang="it-IT" altLang="it-IT" sz="3600">
                <a:latin typeface="Tahoma" panose="020B0604030504040204" pitchFamily="34" charset="0"/>
              </a:rPr>
            </a:br>
            <a:r>
              <a:rPr lang="it-IT" altLang="it-IT">
                <a:solidFill>
                  <a:srgbClr val="0000FF"/>
                </a:solidFill>
                <a:latin typeface="Tahoma" panose="020B0604030504040204" pitchFamily="34" charset="0"/>
              </a:rPr>
              <a:t>Influenzato da Clements, Tansley, Elton e Hutchinson, intusice il ruolo dei flussi energetici come descrittore fondamentale dei processi ecologici.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i="1">
                <a:solidFill>
                  <a:srgbClr val="0000FF"/>
                </a:solidFill>
                <a:latin typeface="Tahoma" panose="020B0604030504040204" pitchFamily="34" charset="0"/>
              </a:rPr>
              <a:t>Ecology</a:t>
            </a:r>
            <a:r>
              <a:rPr lang="it-IT" altLang="it-IT">
                <a:solidFill>
                  <a:srgbClr val="0000FF"/>
                </a:solidFill>
                <a:latin typeface="Tahoma" panose="020B0604030504040204" pitchFamily="34" charset="0"/>
              </a:rPr>
              <a:t> dapprima rifiuta il suo lavoro e poi lo accetta, anche per il supporto di Hutchinson.	</a:t>
            </a:r>
            <a:endParaRPr lang="en-GB" altLang="it-IT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it-IT" sz="36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8321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1663"/>
            <a:ext cx="32004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5638800" y="44958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1800">
                <a:solidFill>
                  <a:schemeClr val="bg1"/>
                </a:solidFill>
                <a:latin typeface="Tahoma" panose="020B0604030504040204" pitchFamily="34" charset="0"/>
              </a:rPr>
              <a:t>Cedar Creek Bog, Minnesota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294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Calibri</vt:lpstr>
      <vt:lpstr>Tahoma</vt:lpstr>
      <vt:lpstr>Wingdings</vt:lpstr>
      <vt:lpstr>Default Design</vt:lpstr>
      <vt:lpstr>PowerPoint Presentation</vt:lpstr>
      <vt:lpstr>PowerPoint Presentation</vt:lpstr>
      <vt:lpstr>Un po’ di storia...</vt:lpstr>
      <vt:lpstr>PowerPoint Presentation</vt:lpstr>
      <vt:lpstr>Frederick Clements (USA, 1874-1945)  Ritiene che la successione sia un processo lineare che porta al climax e che una comunità sia analoga ad un organismo (non solo in senso figurato).</vt:lpstr>
      <vt:lpstr>PowerPoint Presentation</vt:lpstr>
      <vt:lpstr>Charles Elton (UK, 1900-1991)  Concepisce la nicchia ecologica come ruolo trofico di una specie (chi mangia cosa). Si concentra sui concetti di catena alimentare  e rete trofica (analizzando i relativi scambi di materia, non di energia) </vt:lpstr>
      <vt:lpstr>PowerPoint Presentation</vt:lpstr>
      <vt:lpstr>PowerPoint Presentation</vt:lpstr>
      <vt:lpstr>PowerPoint Presentation</vt:lpstr>
      <vt:lpstr>Possibili scale di uno studio ecologico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ecologiche I</dc:title>
  <dc:creator>Michele Scardi</dc:creator>
  <cp:lastModifiedBy>ms</cp:lastModifiedBy>
  <cp:revision>5</cp:revision>
  <dcterms:created xsi:type="dcterms:W3CDTF">2004-04-19T19:55:41Z</dcterms:created>
  <dcterms:modified xsi:type="dcterms:W3CDTF">2023-01-05T15:34:19Z</dcterms:modified>
</cp:coreProperties>
</file>