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2" r:id="rId3"/>
    <p:sldId id="275" r:id="rId4"/>
    <p:sldId id="256" r:id="rId5"/>
    <p:sldId id="273" r:id="rId6"/>
    <p:sldId id="258" r:id="rId7"/>
    <p:sldId id="259" r:id="rId8"/>
    <p:sldId id="260" r:id="rId9"/>
    <p:sldId id="261" r:id="rId10"/>
    <p:sldId id="262" r:id="rId11"/>
    <p:sldId id="274" r:id="rId12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8" d="100"/>
          <a:sy n="118" d="100"/>
        </p:scale>
        <p:origin x="1666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030ED-32E6-4DEF-BC50-667E61F1628F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482734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7A0C6-0082-4657-915C-91EE26033FB0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455835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964F4-743C-4BA7-820F-82328737D64C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04099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284F4-C9FE-456F-A029-DB90A73AB54C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23461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2F4F6-D451-4D6C-8E91-93001F37C870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222763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11DBD-2FF5-453C-ABE3-4B7D58FA12DE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474015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9A370-FB92-446B-AAD4-AA6B3A4E47CE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86698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281D-973D-4863-864F-BC1175CA9B7F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47086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2F748-5617-439A-8EC2-399E0BBD118F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956897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6C81A-277B-406D-AD43-BB9781CFDCE4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929520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702B7-FCDF-4C05-916F-A328E3B69DC4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416519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Click to edit Master text styles</a:t>
            </a:r>
          </a:p>
          <a:p>
            <a:pPr lvl="1"/>
            <a:r>
              <a:rPr lang="it-IT" altLang="en-US" smtClean="0"/>
              <a:t>Second level</a:t>
            </a:r>
          </a:p>
          <a:p>
            <a:pPr lvl="2"/>
            <a:r>
              <a:rPr lang="it-IT" altLang="en-US" smtClean="0"/>
              <a:t>Third level</a:t>
            </a:r>
          </a:p>
          <a:p>
            <a:pPr lvl="3"/>
            <a:r>
              <a:rPr lang="it-IT" altLang="en-US" smtClean="0"/>
              <a:t>Fourth level</a:t>
            </a:r>
          </a:p>
          <a:p>
            <a:pPr lvl="4"/>
            <a:r>
              <a:rPr lang="it-IT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54553B6-40B7-4D3D-8800-634A766BFCB3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5888"/>
            <a:ext cx="7772400" cy="2908300"/>
          </a:xfrm>
        </p:spPr>
        <p:txBody>
          <a:bodyPr/>
          <a:lstStyle/>
          <a:p>
            <a:pPr eaLnBrk="1" hangingPunct="1"/>
            <a:r>
              <a:rPr lang="it-IT" altLang="en-US" sz="3200" smtClean="0">
                <a:solidFill>
                  <a:schemeClr val="accent2"/>
                </a:solidFill>
              </a:rPr>
              <a:t>Corso di Laurea Magistrale </a:t>
            </a:r>
            <a:br>
              <a:rPr lang="it-IT" altLang="en-US" sz="3200" smtClean="0">
                <a:solidFill>
                  <a:schemeClr val="accent2"/>
                </a:solidFill>
              </a:rPr>
            </a:br>
            <a:r>
              <a:rPr lang="it-IT" altLang="en-US" sz="3200" smtClean="0">
                <a:solidFill>
                  <a:schemeClr val="accent2"/>
                </a:solidFill>
              </a:rPr>
              <a:t>in Biologia evoluzionistica, Ecologia e Antropologia Applicata</a:t>
            </a:r>
            <a:br>
              <a:rPr lang="it-IT" altLang="en-US" sz="3200" smtClean="0">
                <a:solidFill>
                  <a:schemeClr val="accent2"/>
                </a:solidFill>
              </a:rPr>
            </a:br>
            <a:r>
              <a:rPr lang="it-IT" altLang="en-US" sz="3200" smtClean="0"/>
              <a:t/>
            </a:r>
            <a:br>
              <a:rPr lang="it-IT" altLang="en-US" sz="3200" smtClean="0"/>
            </a:br>
            <a:r>
              <a:rPr lang="it-IT" altLang="en-US" sz="3600" b="1" smtClean="0"/>
              <a:t>Corso di Ecologia Fondamentale</a:t>
            </a:r>
            <a:r>
              <a:rPr lang="it-IT" altLang="en-US" sz="3200" b="1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2852738"/>
            <a:ext cx="8856663" cy="3529012"/>
          </a:xfrm>
        </p:spPr>
        <p:txBody>
          <a:bodyPr/>
          <a:lstStyle/>
          <a:p>
            <a:pPr eaLnBrk="1" hangingPunct="1">
              <a:defRPr/>
            </a:pPr>
            <a:endParaRPr lang="it-IT" altLang="en-US" sz="3600" b="1" dirty="0" smtClean="0"/>
          </a:p>
          <a:p>
            <a:pPr eaLnBrk="1" hangingPunct="1">
              <a:defRPr/>
            </a:pPr>
            <a:r>
              <a:rPr lang="it-IT" altLang="en-US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Prof. Michele Scardi</a:t>
            </a:r>
            <a:r>
              <a:rPr lang="it-IT" altLang="en-US" sz="3600" b="1" dirty="0" smtClean="0"/>
              <a:t/>
            </a:r>
            <a:br>
              <a:rPr lang="it-IT" altLang="en-US" sz="3600" b="1" dirty="0" smtClean="0"/>
            </a:br>
            <a:endParaRPr lang="it-IT" altLang="en-US" sz="3600" b="1" dirty="0" smtClean="0"/>
          </a:p>
          <a:p>
            <a:pPr eaLnBrk="1" hangingPunct="1">
              <a:defRPr/>
            </a:pPr>
            <a:r>
              <a:rPr lang="it-IT" altLang="en-US" sz="2800" b="1" dirty="0" smtClean="0">
                <a:solidFill>
                  <a:schemeClr val="accent2"/>
                </a:solidFill>
              </a:rPr>
              <a:t>Email</a:t>
            </a:r>
            <a:r>
              <a:rPr lang="it-IT" altLang="en-US" sz="2800" b="1" dirty="0" smtClean="0"/>
              <a:t> mscardi@mclink.it</a:t>
            </a:r>
          </a:p>
          <a:p>
            <a:pPr eaLnBrk="1" hangingPunct="1">
              <a:defRPr/>
            </a:pPr>
            <a:r>
              <a:rPr lang="it-IT" altLang="en-US" sz="2800" b="1" dirty="0" smtClean="0">
                <a:solidFill>
                  <a:schemeClr val="accent2"/>
                </a:solidFill>
              </a:rPr>
              <a:t>Telefono</a:t>
            </a:r>
            <a:r>
              <a:rPr lang="it-IT" altLang="en-US" sz="2800" dirty="0" smtClean="0"/>
              <a:t> </a:t>
            </a:r>
            <a:r>
              <a:rPr lang="it-IT" altLang="en-US" sz="2800" b="1" dirty="0" smtClean="0"/>
              <a:t>335-6795190</a:t>
            </a:r>
          </a:p>
          <a:p>
            <a:pPr eaLnBrk="1" hangingPunct="1">
              <a:defRPr/>
            </a:pPr>
            <a:r>
              <a:rPr lang="it-IT" altLang="en-US" sz="2800" b="1" dirty="0" smtClean="0"/>
              <a:t>http://www.michele.scardi.name/ecologia.htm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81375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en-US" sz="3600" smtClean="0"/>
              <a:t>Una buona seconda scelta: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362950" cy="17986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en-US" sz="2800" b="1" smtClean="0"/>
              <a:t>Elementi di Ecologia. Smith &amp; Smith, Pearson</a:t>
            </a:r>
            <a:br>
              <a:rPr lang="it-IT" altLang="en-US" sz="2800" b="1" smtClean="0"/>
            </a:br>
            <a:r>
              <a:rPr lang="it-IT" altLang="en-US" sz="2800" smtClean="0">
                <a:solidFill>
                  <a:schemeClr val="accent2"/>
                </a:solidFill>
              </a:rPr>
              <a:t>Ottimo rapporto prezzo/qualità, completo ed aggiornato, in versione b/n ha un prezzo imbattibile</a:t>
            </a:r>
          </a:p>
        </p:txBody>
      </p:sp>
      <p:sp>
        <p:nvSpPr>
          <p:cNvPr id="11268" name="Rectangle 2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3600">
                <a:solidFill>
                  <a:schemeClr val="tx2"/>
                </a:solidFill>
              </a:rPr>
              <a:t>Libro di testo consigliato:</a:t>
            </a:r>
          </a:p>
        </p:txBody>
      </p:sp>
      <p:sp>
        <p:nvSpPr>
          <p:cNvPr id="11269" name="Rectangle 3"/>
          <p:cNvSpPr txBox="1">
            <a:spLocks noChangeArrowheads="1"/>
          </p:cNvSpPr>
          <p:nvPr/>
        </p:nvSpPr>
        <p:spPr bwMode="auto">
          <a:xfrm>
            <a:off x="457200" y="4508500"/>
            <a:ext cx="836295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it-IT" altLang="en-US" sz="2800" b="1"/>
              <a:t>L’essenziale di ecologia. Townsend, Harper &amp; Begon, Zanichelli</a:t>
            </a:r>
            <a:br>
              <a:rPr lang="it-IT" altLang="en-US" sz="2800" b="1"/>
            </a:br>
            <a:r>
              <a:rPr lang="it-IT" altLang="en-US" sz="2800">
                <a:solidFill>
                  <a:schemeClr val="accent2"/>
                </a:solidFill>
              </a:rPr>
              <a:t>Completo dal punto di vista dei contenuti, consente una preparazione sufficiente a sostenere l’esame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17488"/>
            <a:ext cx="8904288" cy="633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5634038" y="209550"/>
            <a:ext cx="324008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it-IT" altLang="en-US" sz="2400" b="1"/>
              <a:t>Stazione Zoologica</a:t>
            </a:r>
            <a:br>
              <a:rPr lang="it-IT" altLang="en-US" sz="2400" b="1"/>
            </a:br>
            <a:r>
              <a:rPr lang="it-IT" altLang="en-US" sz="2400" b="1"/>
              <a:t>“Anton Dohrn”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it-IT" altLang="en-US" sz="2400" b="1"/>
              <a:t>Naples, Italy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4467225"/>
            <a:ext cx="1739900" cy="1741488"/>
          </a:xfrm>
          <a:prstGeom prst="rect">
            <a:avLst/>
          </a:prstGeom>
          <a:noFill/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0" y="185738"/>
            <a:ext cx="4859338" cy="4106862"/>
            <a:chOff x="0" y="186135"/>
            <a:chExt cx="4860032" cy="410696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461" y="186135"/>
              <a:ext cx="4704571" cy="4064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0" y="3213570"/>
              <a:ext cx="4860032" cy="10795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788584" y="186135"/>
              <a:ext cx="71448" cy="28829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7965" y="186135"/>
              <a:ext cx="71448" cy="30274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189310"/>
              <a:ext cx="4860032" cy="714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363" y="2857500"/>
            <a:ext cx="5043487" cy="378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161925" y="265113"/>
            <a:ext cx="69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b="1"/>
              <a:t>1872</a:t>
            </a:r>
            <a:endParaRPr lang="en-US" altLang="en-US" b="1"/>
          </a:p>
        </p:txBody>
      </p:sp>
      <p:sp>
        <p:nvSpPr>
          <p:cNvPr id="3079" name="TextBox 12"/>
          <p:cNvSpPr txBox="1">
            <a:spLocks noChangeArrowheads="1"/>
          </p:cNvSpPr>
          <p:nvPr/>
        </p:nvSpPr>
        <p:spPr bwMode="auto">
          <a:xfrm>
            <a:off x="3875088" y="6181725"/>
            <a:ext cx="696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b="1"/>
              <a:t>2021</a:t>
            </a:r>
            <a:endParaRPr lang="en-US" alt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638" y="404813"/>
            <a:ext cx="4349750" cy="1450975"/>
          </a:xfrm>
          <a:prstGeom prst="rect">
            <a:avLst/>
          </a:prstGeom>
          <a:noFill/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4724400"/>
            <a:ext cx="4349750" cy="1839913"/>
          </a:xfrm>
          <a:prstGeom prst="rect">
            <a:avLst/>
          </a:prstGeom>
          <a:noFill/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83213" y="820738"/>
            <a:ext cx="2736850" cy="2627312"/>
          </a:xfrm>
          <a:prstGeom prst="rect">
            <a:avLst/>
          </a:prstGeom>
          <a:noFill/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638" y="2781300"/>
            <a:ext cx="4379912" cy="1655763"/>
          </a:xfrm>
          <a:prstGeom prst="rect">
            <a:avLst/>
          </a:prstGeom>
          <a:noFill/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en-US" smtClean="0"/>
              <a:t>Alcuni libri di testo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362950" cy="51831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en-US" sz="2400" smtClean="0"/>
              <a:t>Elementi di ecologia. Smith &amp; Smith, Pearson</a:t>
            </a:r>
          </a:p>
          <a:p>
            <a:pPr eaLnBrk="1" hangingPunct="1">
              <a:lnSpc>
                <a:spcPct val="80000"/>
              </a:lnSpc>
            </a:pPr>
            <a:r>
              <a:rPr lang="it-IT" altLang="en-US" sz="2400" smtClean="0"/>
              <a:t>L’essenziale di ecologia. Townsend, Harper &amp; Begon, Zanichelli</a:t>
            </a:r>
          </a:p>
          <a:p>
            <a:pPr eaLnBrk="1" hangingPunct="1">
              <a:lnSpc>
                <a:spcPct val="80000"/>
              </a:lnSpc>
            </a:pPr>
            <a:r>
              <a:rPr lang="it-IT" altLang="en-US" sz="2400" smtClean="0"/>
              <a:t>Ecologia. Ricklefs, Zanichelli</a:t>
            </a:r>
          </a:p>
          <a:p>
            <a:pPr eaLnBrk="1" hangingPunct="1">
              <a:lnSpc>
                <a:spcPct val="80000"/>
              </a:lnSpc>
            </a:pPr>
            <a:r>
              <a:rPr lang="it-IT" altLang="en-US" sz="2400" smtClean="0"/>
              <a:t>Ecologia – Individui, popolazioni, comunità. Begon, Harper &amp; Townsend, Zanichelli</a:t>
            </a:r>
          </a:p>
          <a:p>
            <a:pPr eaLnBrk="1" hangingPunct="1">
              <a:lnSpc>
                <a:spcPct val="80000"/>
              </a:lnSpc>
            </a:pPr>
            <a:r>
              <a:rPr lang="it-IT" altLang="en-US" sz="2400" smtClean="0"/>
              <a:t>Ecologia generale. Bullini, Pignatti &amp; Virzo De Santo, UTET</a:t>
            </a:r>
          </a:p>
          <a:p>
            <a:pPr eaLnBrk="1" hangingPunct="1">
              <a:lnSpc>
                <a:spcPct val="80000"/>
              </a:lnSpc>
            </a:pPr>
            <a:r>
              <a:rPr lang="it-IT" altLang="en-US" sz="2400" smtClean="0"/>
              <a:t>Ecologia. Colinvaux, Edises</a:t>
            </a:r>
          </a:p>
          <a:p>
            <a:pPr eaLnBrk="1" hangingPunct="1">
              <a:lnSpc>
                <a:spcPct val="80000"/>
              </a:lnSpc>
            </a:pPr>
            <a:r>
              <a:rPr lang="it-IT" altLang="en-US" sz="2400" smtClean="0"/>
              <a:t>L’economia della natura. Ricklefs, Zanichelli</a:t>
            </a:r>
          </a:p>
          <a:p>
            <a:pPr eaLnBrk="1" hangingPunct="1">
              <a:lnSpc>
                <a:spcPct val="80000"/>
              </a:lnSpc>
            </a:pPr>
            <a:r>
              <a:rPr lang="it-IT" altLang="en-US" sz="2400" smtClean="0"/>
              <a:t>Ecologia - Dagli organismi agli ecosistemi. Chelazzi, Provini &amp; Santini, CEA</a:t>
            </a:r>
          </a:p>
          <a:p>
            <a:pPr eaLnBrk="1" hangingPunct="1">
              <a:lnSpc>
                <a:spcPct val="80000"/>
              </a:lnSpc>
            </a:pPr>
            <a:r>
              <a:rPr lang="it-IT" altLang="en-US" sz="2400" smtClean="0"/>
              <a:t>Ecologia. Odum, Piccin (2000 e 1966)</a:t>
            </a:r>
          </a:p>
          <a:p>
            <a:pPr eaLnBrk="1" hangingPunct="1">
              <a:lnSpc>
                <a:spcPct val="80000"/>
              </a:lnSpc>
            </a:pPr>
            <a:r>
              <a:rPr lang="it-IT" altLang="en-US" sz="2400" smtClean="0"/>
              <a:t>Basi di Ecologia. Odum, Piccin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en-US" smtClean="0"/>
              <a:t>Alcuni libri di testo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395288" y="1989138"/>
            <a:ext cx="7993062" cy="4608512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/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457200" y="1341438"/>
            <a:ext cx="8362950" cy="518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it-IT" altLang="en-US" sz="2400" b="1" kern="0" dirty="0" smtClean="0"/>
              <a:t>Elementi di ecologia. Smith &amp; Smith, </a:t>
            </a:r>
            <a:r>
              <a:rPr lang="it-IT" altLang="en-US" sz="2400" b="1" kern="0" dirty="0" err="1" smtClean="0"/>
              <a:t>Pearson</a:t>
            </a:r>
            <a:endParaRPr lang="it-IT" altLang="en-US" sz="2400" b="1" kern="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en-US" sz="2400" kern="0" dirty="0" smtClean="0"/>
              <a:t>L’essenziale di ecologia. </a:t>
            </a:r>
            <a:r>
              <a:rPr lang="it-IT" altLang="en-US" sz="2400" kern="0" dirty="0" err="1" smtClean="0"/>
              <a:t>Townsend</a:t>
            </a:r>
            <a:r>
              <a:rPr lang="it-IT" altLang="en-US" sz="2400" kern="0" dirty="0" smtClean="0"/>
              <a:t>, Harper &amp; </a:t>
            </a:r>
            <a:r>
              <a:rPr lang="it-IT" altLang="en-US" sz="2400" kern="0" dirty="0" err="1" smtClean="0"/>
              <a:t>Begon</a:t>
            </a:r>
            <a:r>
              <a:rPr lang="it-IT" altLang="en-US" sz="2400" kern="0" dirty="0" smtClean="0"/>
              <a:t>, Zanichelli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en-US" sz="2400" kern="0" dirty="0" smtClean="0"/>
              <a:t>Ecologia. </a:t>
            </a:r>
            <a:r>
              <a:rPr lang="it-IT" altLang="en-US" sz="2400" kern="0" dirty="0" err="1" smtClean="0"/>
              <a:t>Ricklefs</a:t>
            </a:r>
            <a:r>
              <a:rPr lang="it-IT" altLang="en-US" sz="2400" kern="0" dirty="0" smtClean="0"/>
              <a:t>, Zanichelli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en-US" sz="2400" kern="0" dirty="0" smtClean="0"/>
              <a:t>Ecologia – Individui, popolazioni, comunità. </a:t>
            </a:r>
            <a:r>
              <a:rPr lang="it-IT" altLang="en-US" sz="2400" kern="0" dirty="0" err="1" smtClean="0"/>
              <a:t>Begon</a:t>
            </a:r>
            <a:r>
              <a:rPr lang="it-IT" altLang="en-US" sz="2400" kern="0" dirty="0" smtClean="0"/>
              <a:t>, Harper &amp; </a:t>
            </a:r>
            <a:r>
              <a:rPr lang="it-IT" altLang="en-US" sz="2400" kern="0" dirty="0" err="1" smtClean="0"/>
              <a:t>Townsend</a:t>
            </a:r>
            <a:r>
              <a:rPr lang="it-IT" altLang="en-US" sz="2400" kern="0" dirty="0" smtClean="0"/>
              <a:t>, Zanichelli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en-US" sz="2400" kern="0" dirty="0" smtClean="0"/>
              <a:t>Ecologia generale. </a:t>
            </a:r>
            <a:r>
              <a:rPr lang="it-IT" altLang="en-US" sz="2400" kern="0" dirty="0" err="1" smtClean="0"/>
              <a:t>Bullini</a:t>
            </a:r>
            <a:r>
              <a:rPr lang="it-IT" altLang="en-US" sz="2400" kern="0" dirty="0" smtClean="0"/>
              <a:t>, </a:t>
            </a:r>
            <a:r>
              <a:rPr lang="it-IT" altLang="en-US" sz="2400" kern="0" dirty="0" err="1" smtClean="0"/>
              <a:t>Pignatti</a:t>
            </a:r>
            <a:r>
              <a:rPr lang="it-IT" altLang="en-US" sz="2400" kern="0" dirty="0" smtClean="0"/>
              <a:t> &amp; </a:t>
            </a:r>
            <a:r>
              <a:rPr lang="it-IT" altLang="en-US" sz="2400" kern="0" dirty="0" err="1" smtClean="0"/>
              <a:t>Virzo</a:t>
            </a:r>
            <a:r>
              <a:rPr lang="it-IT" altLang="en-US" sz="2400" kern="0" dirty="0" smtClean="0"/>
              <a:t> De Santo, UTET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en-US" sz="2400" kern="0" dirty="0" smtClean="0"/>
              <a:t>Ecologia. </a:t>
            </a:r>
            <a:r>
              <a:rPr lang="it-IT" altLang="en-US" sz="2400" kern="0" dirty="0" err="1" smtClean="0"/>
              <a:t>Colinvaux</a:t>
            </a:r>
            <a:r>
              <a:rPr lang="it-IT" altLang="en-US" sz="2400" kern="0" dirty="0" smtClean="0"/>
              <a:t>, </a:t>
            </a:r>
            <a:r>
              <a:rPr lang="it-IT" altLang="en-US" sz="2400" kern="0" dirty="0" err="1" smtClean="0"/>
              <a:t>Edises</a:t>
            </a:r>
            <a:endParaRPr lang="it-IT" altLang="en-US" sz="2400" kern="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en-US" sz="2400" kern="0" dirty="0" smtClean="0"/>
              <a:t>L’economia della natura. </a:t>
            </a:r>
            <a:r>
              <a:rPr lang="it-IT" altLang="en-US" sz="2400" kern="0" dirty="0" err="1" smtClean="0"/>
              <a:t>Ricklefs</a:t>
            </a:r>
            <a:r>
              <a:rPr lang="it-IT" altLang="en-US" sz="2400" kern="0" dirty="0" smtClean="0"/>
              <a:t>, Zanichelli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en-US" sz="2400" kern="0" dirty="0" smtClean="0"/>
              <a:t>Ecologia - Dagli organismi agli ecosistemi. </a:t>
            </a:r>
            <a:r>
              <a:rPr lang="it-IT" altLang="en-US" sz="2400" kern="0" dirty="0" err="1" smtClean="0"/>
              <a:t>Chelazzi</a:t>
            </a:r>
            <a:r>
              <a:rPr lang="it-IT" altLang="en-US" sz="2400" kern="0" dirty="0" smtClean="0"/>
              <a:t>, Provini &amp; Santini, CEA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en-US" sz="2400" kern="0" dirty="0" smtClean="0"/>
              <a:t>Ecologia. </a:t>
            </a:r>
            <a:r>
              <a:rPr lang="it-IT" altLang="en-US" sz="2400" kern="0" dirty="0" err="1" smtClean="0"/>
              <a:t>Odum</a:t>
            </a:r>
            <a:r>
              <a:rPr lang="it-IT" altLang="en-US" sz="2400" kern="0" dirty="0" smtClean="0"/>
              <a:t>, </a:t>
            </a:r>
            <a:r>
              <a:rPr lang="it-IT" altLang="en-US" sz="2400" kern="0" dirty="0" err="1" smtClean="0"/>
              <a:t>Piccin</a:t>
            </a:r>
            <a:r>
              <a:rPr lang="it-IT" altLang="en-US" sz="2400" kern="0" dirty="0" smtClean="0"/>
              <a:t> (2000 e 1966)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en-US" sz="2400" kern="0" dirty="0" smtClean="0"/>
              <a:t>Basi di Ecologia. </a:t>
            </a:r>
            <a:r>
              <a:rPr lang="it-IT" altLang="en-US" sz="2400" kern="0" dirty="0" err="1" smtClean="0"/>
              <a:t>Odum</a:t>
            </a:r>
            <a:r>
              <a:rPr lang="it-IT" altLang="en-US" sz="2400" kern="0" dirty="0" smtClean="0"/>
              <a:t>, </a:t>
            </a:r>
            <a:r>
              <a:rPr lang="it-IT" altLang="en-US" sz="2400" kern="0" dirty="0" err="1" smtClean="0"/>
              <a:t>Piccin</a:t>
            </a:r>
            <a:endParaRPr lang="it-IT" altLang="en-US" sz="2400" kern="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287338" y="1700213"/>
            <a:ext cx="8208962" cy="468153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150" name="AutoShape 5"/>
          <p:cNvSpPr>
            <a:spLocks noChangeArrowheads="1"/>
          </p:cNvSpPr>
          <p:nvPr/>
        </p:nvSpPr>
        <p:spPr bwMode="auto">
          <a:xfrm>
            <a:off x="2843213" y="2852738"/>
            <a:ext cx="4319587" cy="2592387"/>
          </a:xfrm>
          <a:prstGeom prst="wedgeRectCallout">
            <a:avLst>
              <a:gd name="adj1" fmla="val -50579"/>
              <a:gd name="adj2" fmla="val -9652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800"/>
              <a:t>PRO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800"/>
              <a:t>Presentazione completa, prezzo molto conveniente specialmente in b/n</a:t>
            </a:r>
            <a:br>
              <a:rPr lang="it-IT" altLang="en-US" sz="1800"/>
            </a:br>
            <a:endParaRPr lang="it-IT" alt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800"/>
              <a:t>CONTRO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800"/>
              <a:t>Nessuno, nella versione a colori, altrimenti solo le figure non perfette in b/n. Formato un po’ scomodo.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en-US" smtClean="0"/>
              <a:t>Alcuni libri di testo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95288" y="1989138"/>
            <a:ext cx="7993062" cy="4608512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/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457200" y="1341438"/>
            <a:ext cx="8362950" cy="518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it-IT" altLang="en-US" sz="2400" kern="0" dirty="0" smtClean="0"/>
              <a:t>Elementi di ecologia. Smith &amp; Smith, </a:t>
            </a:r>
            <a:r>
              <a:rPr lang="it-IT" altLang="en-US" sz="2400" kern="0" dirty="0" err="1" smtClean="0"/>
              <a:t>Pearson</a:t>
            </a:r>
            <a:endParaRPr lang="it-IT" altLang="en-US" sz="2400" kern="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en-US" sz="2400" b="1" kern="0" dirty="0" smtClean="0"/>
              <a:t>L’essenziale di ecologia. </a:t>
            </a:r>
            <a:r>
              <a:rPr lang="it-IT" altLang="en-US" sz="2400" b="1" kern="0" dirty="0" err="1" smtClean="0"/>
              <a:t>Townsend</a:t>
            </a:r>
            <a:r>
              <a:rPr lang="it-IT" altLang="en-US" sz="2400" b="1" kern="0" dirty="0" smtClean="0"/>
              <a:t>, Harper &amp; </a:t>
            </a:r>
            <a:r>
              <a:rPr lang="it-IT" altLang="en-US" sz="2400" b="1" kern="0" dirty="0" err="1" smtClean="0"/>
              <a:t>Begon</a:t>
            </a:r>
            <a:r>
              <a:rPr lang="it-IT" altLang="en-US" sz="2400" b="1" kern="0" dirty="0" smtClean="0"/>
              <a:t>, Zanichelli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en-US" sz="2400" kern="0" dirty="0" smtClean="0"/>
              <a:t>Ecologia. </a:t>
            </a:r>
            <a:r>
              <a:rPr lang="it-IT" altLang="en-US" sz="2400" kern="0" dirty="0" err="1" smtClean="0"/>
              <a:t>Ricklefs</a:t>
            </a:r>
            <a:r>
              <a:rPr lang="it-IT" altLang="en-US" sz="2400" kern="0" dirty="0" smtClean="0"/>
              <a:t>, Zanichelli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en-US" sz="2400" kern="0" dirty="0" smtClean="0"/>
              <a:t>Ecologia – Individui, popolazioni, comunità. </a:t>
            </a:r>
            <a:r>
              <a:rPr lang="it-IT" altLang="en-US" sz="2400" kern="0" dirty="0" err="1" smtClean="0"/>
              <a:t>Begon</a:t>
            </a:r>
            <a:r>
              <a:rPr lang="it-IT" altLang="en-US" sz="2400" kern="0" dirty="0" smtClean="0"/>
              <a:t>, Harper &amp; </a:t>
            </a:r>
            <a:r>
              <a:rPr lang="it-IT" altLang="en-US" sz="2400" kern="0" dirty="0" err="1" smtClean="0"/>
              <a:t>Townsend</a:t>
            </a:r>
            <a:r>
              <a:rPr lang="it-IT" altLang="en-US" sz="2400" kern="0" dirty="0" smtClean="0"/>
              <a:t>, Zanichelli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en-US" sz="2400" kern="0" dirty="0" smtClean="0"/>
              <a:t>Ecologia generale. </a:t>
            </a:r>
            <a:r>
              <a:rPr lang="it-IT" altLang="en-US" sz="2400" kern="0" dirty="0" err="1" smtClean="0"/>
              <a:t>Bullini</a:t>
            </a:r>
            <a:r>
              <a:rPr lang="it-IT" altLang="en-US" sz="2400" kern="0" dirty="0" smtClean="0"/>
              <a:t>, </a:t>
            </a:r>
            <a:r>
              <a:rPr lang="it-IT" altLang="en-US" sz="2400" kern="0" dirty="0" err="1" smtClean="0"/>
              <a:t>Pignatti</a:t>
            </a:r>
            <a:r>
              <a:rPr lang="it-IT" altLang="en-US" sz="2400" kern="0" dirty="0" smtClean="0"/>
              <a:t> &amp; </a:t>
            </a:r>
            <a:r>
              <a:rPr lang="it-IT" altLang="en-US" sz="2400" kern="0" dirty="0" err="1" smtClean="0"/>
              <a:t>Virzo</a:t>
            </a:r>
            <a:r>
              <a:rPr lang="it-IT" altLang="en-US" sz="2400" kern="0" dirty="0" smtClean="0"/>
              <a:t> De Santo, UTET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en-US" sz="2400" kern="0" dirty="0" smtClean="0"/>
              <a:t>Ecologia. </a:t>
            </a:r>
            <a:r>
              <a:rPr lang="it-IT" altLang="en-US" sz="2400" kern="0" dirty="0" err="1" smtClean="0"/>
              <a:t>Colinvaux</a:t>
            </a:r>
            <a:r>
              <a:rPr lang="it-IT" altLang="en-US" sz="2400" kern="0" dirty="0" smtClean="0"/>
              <a:t>, </a:t>
            </a:r>
            <a:r>
              <a:rPr lang="it-IT" altLang="en-US" sz="2400" kern="0" dirty="0" err="1" smtClean="0"/>
              <a:t>Edises</a:t>
            </a:r>
            <a:endParaRPr lang="it-IT" altLang="en-US" sz="2400" kern="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en-US" sz="2400" kern="0" dirty="0" smtClean="0"/>
              <a:t>L’economia della natura. </a:t>
            </a:r>
            <a:r>
              <a:rPr lang="it-IT" altLang="en-US" sz="2400" kern="0" dirty="0" err="1" smtClean="0"/>
              <a:t>Ricklefs</a:t>
            </a:r>
            <a:r>
              <a:rPr lang="it-IT" altLang="en-US" sz="2400" kern="0" dirty="0" smtClean="0"/>
              <a:t>, Zanichelli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en-US" sz="2400" kern="0" dirty="0" smtClean="0"/>
              <a:t>Ecologia - Dagli organismi agli ecosistemi. </a:t>
            </a:r>
            <a:r>
              <a:rPr lang="it-IT" altLang="en-US" sz="2400" kern="0" dirty="0" err="1" smtClean="0"/>
              <a:t>Chelazzi</a:t>
            </a:r>
            <a:r>
              <a:rPr lang="it-IT" altLang="en-US" sz="2400" kern="0" dirty="0" smtClean="0"/>
              <a:t>, Provini &amp; Santini, CEA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en-US" sz="2400" kern="0" dirty="0" smtClean="0"/>
              <a:t>Ecologia. </a:t>
            </a:r>
            <a:r>
              <a:rPr lang="it-IT" altLang="en-US" sz="2400" kern="0" dirty="0" err="1" smtClean="0"/>
              <a:t>Odum</a:t>
            </a:r>
            <a:r>
              <a:rPr lang="it-IT" altLang="en-US" sz="2400" kern="0" dirty="0" smtClean="0"/>
              <a:t>, </a:t>
            </a:r>
            <a:r>
              <a:rPr lang="it-IT" altLang="en-US" sz="2400" kern="0" dirty="0" err="1" smtClean="0"/>
              <a:t>Piccin</a:t>
            </a:r>
            <a:r>
              <a:rPr lang="it-IT" altLang="en-US" sz="2400" kern="0" dirty="0" smtClean="0"/>
              <a:t> (2000 e 1966)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en-US" sz="2400" kern="0" dirty="0" smtClean="0"/>
              <a:t>Basi di Ecologia. </a:t>
            </a:r>
            <a:r>
              <a:rPr lang="it-IT" altLang="en-US" sz="2400" kern="0" dirty="0" err="1" smtClean="0"/>
              <a:t>Odum</a:t>
            </a:r>
            <a:r>
              <a:rPr lang="it-IT" altLang="en-US" sz="2400" kern="0" dirty="0" smtClean="0"/>
              <a:t>, </a:t>
            </a:r>
            <a:r>
              <a:rPr lang="it-IT" altLang="en-US" sz="2400" kern="0" dirty="0" err="1" smtClean="0"/>
              <a:t>Piccin</a:t>
            </a:r>
            <a:endParaRPr lang="it-IT" altLang="en-US" sz="2400" kern="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288" y="1196975"/>
            <a:ext cx="8208962" cy="50323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7338" y="2378075"/>
            <a:ext cx="8208962" cy="400367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175" name="AutoShape 5"/>
          <p:cNvSpPr>
            <a:spLocks noChangeArrowheads="1"/>
          </p:cNvSpPr>
          <p:nvPr/>
        </p:nvSpPr>
        <p:spPr bwMode="auto">
          <a:xfrm>
            <a:off x="2843213" y="2852738"/>
            <a:ext cx="4319587" cy="2160587"/>
          </a:xfrm>
          <a:prstGeom prst="wedgeRectCallout">
            <a:avLst>
              <a:gd name="adj1" fmla="val -57977"/>
              <a:gd name="adj2" fmla="val -7529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800"/>
              <a:t>PRO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800"/>
              <a:t>Presentazione essenziale, ma completa dei temi dell’ecologia fondamentale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800"/>
              <a:t>CONTRO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800"/>
              <a:t>Nessuno, ma è comunque un’edizione ridotta di un altro testo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en-US" smtClean="0"/>
              <a:t>Alcuni libri di testo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395288" y="3716338"/>
            <a:ext cx="7993062" cy="2881312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/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395288" y="1196975"/>
            <a:ext cx="7993062" cy="1439863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609600" y="1493838"/>
            <a:ext cx="8362950" cy="518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it-IT" altLang="en-US" sz="2400" kern="0" dirty="0" smtClean="0"/>
              <a:t>Elementi di ecologia. Smith &amp; Smith, </a:t>
            </a:r>
            <a:r>
              <a:rPr lang="it-IT" altLang="en-US" sz="2400" kern="0" dirty="0" err="1" smtClean="0"/>
              <a:t>Pearson</a:t>
            </a:r>
            <a:endParaRPr lang="it-IT" altLang="en-US" sz="2400" kern="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en-US" sz="2400" kern="0" dirty="0" smtClean="0"/>
              <a:t>L’essenziale di ecologia. </a:t>
            </a:r>
            <a:r>
              <a:rPr lang="it-IT" altLang="en-US" sz="2400" kern="0" dirty="0" err="1" smtClean="0"/>
              <a:t>Townsend</a:t>
            </a:r>
            <a:r>
              <a:rPr lang="it-IT" altLang="en-US" sz="2400" kern="0" dirty="0" smtClean="0"/>
              <a:t>, Harper &amp; </a:t>
            </a:r>
            <a:r>
              <a:rPr lang="it-IT" altLang="en-US" sz="2400" kern="0" dirty="0" err="1" smtClean="0"/>
              <a:t>Begon</a:t>
            </a:r>
            <a:r>
              <a:rPr lang="it-IT" altLang="en-US" sz="2400" kern="0" dirty="0" smtClean="0"/>
              <a:t>, Zanichelli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en-US" sz="2400" b="1" kern="0" dirty="0" smtClean="0"/>
              <a:t>Ecologia. </a:t>
            </a:r>
            <a:r>
              <a:rPr lang="it-IT" altLang="en-US" sz="2400" b="1" kern="0" dirty="0" err="1" smtClean="0"/>
              <a:t>Ricklefs</a:t>
            </a:r>
            <a:r>
              <a:rPr lang="it-IT" altLang="en-US" sz="2400" b="1" kern="0" dirty="0" smtClean="0"/>
              <a:t>, Zanichelli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en-US" sz="2400" b="1" kern="0" dirty="0" smtClean="0"/>
              <a:t>Ecologia – Individui, popolazioni, comunità. </a:t>
            </a:r>
            <a:r>
              <a:rPr lang="it-IT" altLang="en-US" sz="2400" b="1" kern="0" dirty="0" err="1" smtClean="0"/>
              <a:t>Begon</a:t>
            </a:r>
            <a:r>
              <a:rPr lang="it-IT" altLang="en-US" sz="2400" b="1" kern="0" dirty="0" smtClean="0"/>
              <a:t>, Harper &amp; </a:t>
            </a:r>
            <a:r>
              <a:rPr lang="it-IT" altLang="en-US" sz="2400" b="1" kern="0" dirty="0" err="1" smtClean="0"/>
              <a:t>Townsend</a:t>
            </a:r>
            <a:r>
              <a:rPr lang="it-IT" altLang="en-US" sz="2400" b="1" kern="0" dirty="0" smtClean="0"/>
              <a:t>, Zanichelli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en-US" sz="2400" kern="0" dirty="0" smtClean="0"/>
              <a:t>Ecologia generale. </a:t>
            </a:r>
            <a:r>
              <a:rPr lang="it-IT" altLang="en-US" sz="2400" kern="0" dirty="0" err="1" smtClean="0"/>
              <a:t>Bullini</a:t>
            </a:r>
            <a:r>
              <a:rPr lang="it-IT" altLang="en-US" sz="2400" kern="0" dirty="0" smtClean="0"/>
              <a:t>, </a:t>
            </a:r>
            <a:r>
              <a:rPr lang="it-IT" altLang="en-US" sz="2400" kern="0" dirty="0" err="1" smtClean="0"/>
              <a:t>Pignatti</a:t>
            </a:r>
            <a:r>
              <a:rPr lang="it-IT" altLang="en-US" sz="2400" kern="0" dirty="0" smtClean="0"/>
              <a:t> &amp; </a:t>
            </a:r>
            <a:r>
              <a:rPr lang="it-IT" altLang="en-US" sz="2400" kern="0" dirty="0" err="1" smtClean="0"/>
              <a:t>Virzo</a:t>
            </a:r>
            <a:r>
              <a:rPr lang="it-IT" altLang="en-US" sz="2400" kern="0" dirty="0" smtClean="0"/>
              <a:t> De Santo, UTET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en-US" sz="2400" kern="0" dirty="0" smtClean="0"/>
              <a:t>Ecologia. </a:t>
            </a:r>
            <a:r>
              <a:rPr lang="it-IT" altLang="en-US" sz="2400" kern="0" dirty="0" err="1" smtClean="0"/>
              <a:t>Colinvaux</a:t>
            </a:r>
            <a:r>
              <a:rPr lang="it-IT" altLang="en-US" sz="2400" kern="0" dirty="0" smtClean="0"/>
              <a:t>, </a:t>
            </a:r>
            <a:r>
              <a:rPr lang="it-IT" altLang="en-US" sz="2400" kern="0" dirty="0" err="1" smtClean="0"/>
              <a:t>Edises</a:t>
            </a:r>
            <a:endParaRPr lang="it-IT" altLang="en-US" sz="2400" kern="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en-US" sz="2400" kern="0" dirty="0" smtClean="0"/>
              <a:t>L’economia della natura. </a:t>
            </a:r>
            <a:r>
              <a:rPr lang="it-IT" altLang="en-US" sz="2400" kern="0" dirty="0" err="1" smtClean="0"/>
              <a:t>Ricklefs</a:t>
            </a:r>
            <a:r>
              <a:rPr lang="it-IT" altLang="en-US" sz="2400" kern="0" dirty="0" smtClean="0"/>
              <a:t>, Zanichelli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en-US" sz="2400" kern="0" dirty="0" smtClean="0"/>
              <a:t>Ecologia - Dagli organismi agli ecosistemi. </a:t>
            </a:r>
            <a:r>
              <a:rPr lang="it-IT" altLang="en-US" sz="2400" kern="0" dirty="0" err="1" smtClean="0"/>
              <a:t>Chelazzi</a:t>
            </a:r>
            <a:r>
              <a:rPr lang="it-IT" altLang="en-US" sz="2400" kern="0" dirty="0" smtClean="0"/>
              <a:t>, Provini &amp; Santini, CEA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en-US" sz="2400" kern="0" dirty="0" smtClean="0"/>
              <a:t>Ecologia. </a:t>
            </a:r>
            <a:r>
              <a:rPr lang="it-IT" altLang="en-US" sz="2400" kern="0" dirty="0" err="1" smtClean="0"/>
              <a:t>Odum</a:t>
            </a:r>
            <a:r>
              <a:rPr lang="it-IT" altLang="en-US" sz="2400" kern="0" dirty="0" smtClean="0"/>
              <a:t>, </a:t>
            </a:r>
            <a:r>
              <a:rPr lang="it-IT" altLang="en-US" sz="2400" kern="0" dirty="0" err="1" smtClean="0"/>
              <a:t>Piccin</a:t>
            </a:r>
            <a:r>
              <a:rPr lang="it-IT" altLang="en-US" sz="2400" kern="0" dirty="0" smtClean="0"/>
              <a:t> (2000 e 1966)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en-US" sz="2400" kern="0" dirty="0" smtClean="0"/>
              <a:t>Basi di Ecologia. </a:t>
            </a:r>
            <a:r>
              <a:rPr lang="it-IT" altLang="en-US" sz="2400" kern="0" dirty="0" err="1" smtClean="0"/>
              <a:t>Odum</a:t>
            </a:r>
            <a:r>
              <a:rPr lang="it-IT" altLang="en-US" sz="2400" kern="0" dirty="0" smtClean="0"/>
              <a:t>, </a:t>
            </a:r>
            <a:r>
              <a:rPr lang="it-IT" altLang="en-US" sz="2400" kern="0" dirty="0" err="1" smtClean="0"/>
              <a:t>Piccin</a:t>
            </a:r>
            <a:endParaRPr lang="it-IT" altLang="en-US" sz="2400" kern="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95288" y="1196975"/>
            <a:ext cx="8208962" cy="1295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6725" y="3502025"/>
            <a:ext cx="8210550" cy="28067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200" name="AutoShape 5"/>
          <p:cNvSpPr>
            <a:spLocks noChangeArrowheads="1"/>
          </p:cNvSpPr>
          <p:nvPr/>
        </p:nvSpPr>
        <p:spPr bwMode="auto">
          <a:xfrm>
            <a:off x="4356100" y="4149725"/>
            <a:ext cx="4319588" cy="2303463"/>
          </a:xfrm>
          <a:prstGeom prst="wedgeRectCallout">
            <a:avLst>
              <a:gd name="adj1" fmla="val -64199"/>
              <a:gd name="adj2" fmla="val -7922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800"/>
              <a:t>PRO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800"/>
              <a:t>Testi molto completi da tutti i punti di vista, validi come riferimento futuro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800"/>
              <a:t>CONTRO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800"/>
              <a:t>Nessuno, ma presuppongono uno studio approfondito e quindi possono risultare un po’ dispersivi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en-US" smtClean="0"/>
              <a:t>Alcuni libri di testo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362950" cy="51831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en-US" sz="2400" smtClean="0"/>
              <a:t>Elementi di ecologia. Smith &amp; Smith, Pearson</a:t>
            </a:r>
          </a:p>
          <a:p>
            <a:pPr eaLnBrk="1" hangingPunct="1">
              <a:lnSpc>
                <a:spcPct val="80000"/>
              </a:lnSpc>
            </a:pPr>
            <a:r>
              <a:rPr lang="it-IT" altLang="en-US" sz="2400" smtClean="0"/>
              <a:t>L’essenziale di ecologia. Townsend, Harper &amp; Begon, Zanichelli</a:t>
            </a:r>
          </a:p>
          <a:p>
            <a:pPr eaLnBrk="1" hangingPunct="1">
              <a:lnSpc>
                <a:spcPct val="80000"/>
              </a:lnSpc>
            </a:pPr>
            <a:r>
              <a:rPr lang="it-IT" altLang="en-US" sz="2400" smtClean="0"/>
              <a:t>Ecologia. Ricklefs, Zanichelli</a:t>
            </a:r>
          </a:p>
          <a:p>
            <a:pPr eaLnBrk="1" hangingPunct="1">
              <a:lnSpc>
                <a:spcPct val="80000"/>
              </a:lnSpc>
            </a:pPr>
            <a:r>
              <a:rPr lang="it-IT" altLang="en-US" sz="2400" smtClean="0"/>
              <a:t>Ecologia – Individui, popolazioni, comunità. Begon, Harper &amp; Townsend, Zanichelli</a:t>
            </a:r>
          </a:p>
          <a:p>
            <a:pPr eaLnBrk="1" hangingPunct="1">
              <a:lnSpc>
                <a:spcPct val="80000"/>
              </a:lnSpc>
            </a:pPr>
            <a:r>
              <a:rPr lang="it-IT" altLang="en-US" sz="2400" b="1" smtClean="0"/>
              <a:t>Ecologia generale. Bullini, Pignatti &amp; Virzo De Santo, UTET</a:t>
            </a:r>
          </a:p>
          <a:p>
            <a:pPr eaLnBrk="1" hangingPunct="1">
              <a:lnSpc>
                <a:spcPct val="80000"/>
              </a:lnSpc>
            </a:pPr>
            <a:r>
              <a:rPr lang="it-IT" altLang="en-US" sz="2400" b="1" smtClean="0"/>
              <a:t>Ecologia. Colinvaux, Edises</a:t>
            </a:r>
          </a:p>
          <a:p>
            <a:pPr eaLnBrk="1" hangingPunct="1">
              <a:lnSpc>
                <a:spcPct val="80000"/>
              </a:lnSpc>
            </a:pPr>
            <a:r>
              <a:rPr lang="it-IT" altLang="en-US" sz="2400" b="1" smtClean="0"/>
              <a:t>L’economia della natura. Ricklefs, Zanichelli</a:t>
            </a:r>
          </a:p>
          <a:p>
            <a:pPr eaLnBrk="1" hangingPunct="1">
              <a:lnSpc>
                <a:spcPct val="80000"/>
              </a:lnSpc>
            </a:pPr>
            <a:r>
              <a:rPr lang="it-IT" altLang="en-US" sz="2400" smtClean="0"/>
              <a:t>Ecologia - Dagli organismi agli ecosistemi. Chelazzi, Provini &amp; Santini, CEA</a:t>
            </a:r>
          </a:p>
          <a:p>
            <a:pPr eaLnBrk="1" hangingPunct="1">
              <a:lnSpc>
                <a:spcPct val="80000"/>
              </a:lnSpc>
            </a:pPr>
            <a:r>
              <a:rPr lang="it-IT" altLang="en-US" sz="2400" smtClean="0"/>
              <a:t>Ecologia. Odum, Piccin (2000 e 1966)</a:t>
            </a:r>
          </a:p>
          <a:p>
            <a:pPr eaLnBrk="1" hangingPunct="1">
              <a:lnSpc>
                <a:spcPct val="80000"/>
              </a:lnSpc>
            </a:pPr>
            <a:r>
              <a:rPr lang="it-IT" altLang="en-US" sz="2400" smtClean="0"/>
              <a:t>Basi di Ecologia. Odum, Piccin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95288" y="4724400"/>
            <a:ext cx="7993062" cy="1873250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395288" y="1196975"/>
            <a:ext cx="7993062" cy="2160588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/>
          </a:p>
        </p:txBody>
      </p:sp>
      <p:sp>
        <p:nvSpPr>
          <p:cNvPr id="9222" name="AutoShape 5"/>
          <p:cNvSpPr>
            <a:spLocks noChangeArrowheads="1"/>
          </p:cNvSpPr>
          <p:nvPr/>
        </p:nvSpPr>
        <p:spPr bwMode="auto">
          <a:xfrm>
            <a:off x="4572000" y="1052513"/>
            <a:ext cx="4319588" cy="1871662"/>
          </a:xfrm>
          <a:prstGeom prst="wedgeRectCallout">
            <a:avLst>
              <a:gd name="adj1" fmla="val -40556"/>
              <a:gd name="adj2" fmla="val 7306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800"/>
              <a:t>PRO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800"/>
              <a:t>Testi sufficientemente validi e stimolanti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800"/>
              <a:t>CONTRO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800"/>
              <a:t>Richiedono delle integrazioni in merito ad alcuni argomenti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en-US" smtClean="0"/>
              <a:t>Alcuni libri di testo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362950" cy="51831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en-US" sz="2400" smtClean="0"/>
              <a:t>Elementi di ecologia. Smith &amp; Smith, Pearson</a:t>
            </a:r>
          </a:p>
          <a:p>
            <a:pPr eaLnBrk="1" hangingPunct="1">
              <a:lnSpc>
                <a:spcPct val="80000"/>
              </a:lnSpc>
            </a:pPr>
            <a:r>
              <a:rPr lang="it-IT" altLang="en-US" sz="2400" smtClean="0"/>
              <a:t>L’essenziale di ecologia. Townsend, Harper &amp; Begon, Zanichelli</a:t>
            </a:r>
          </a:p>
          <a:p>
            <a:pPr eaLnBrk="1" hangingPunct="1">
              <a:lnSpc>
                <a:spcPct val="80000"/>
              </a:lnSpc>
            </a:pPr>
            <a:r>
              <a:rPr lang="it-IT" altLang="en-US" sz="2400" smtClean="0"/>
              <a:t>Ecologia. Ricklefs, Zanichelli</a:t>
            </a:r>
          </a:p>
          <a:p>
            <a:pPr eaLnBrk="1" hangingPunct="1">
              <a:lnSpc>
                <a:spcPct val="80000"/>
              </a:lnSpc>
            </a:pPr>
            <a:r>
              <a:rPr lang="it-IT" altLang="en-US" sz="2400" smtClean="0"/>
              <a:t>Ecologia – Individui, popolazioni, comunità. Begon, Harper &amp; Townsend, Zanichelli</a:t>
            </a:r>
          </a:p>
          <a:p>
            <a:pPr eaLnBrk="1" hangingPunct="1">
              <a:lnSpc>
                <a:spcPct val="80000"/>
              </a:lnSpc>
            </a:pPr>
            <a:r>
              <a:rPr lang="it-IT" altLang="en-US" sz="2400" smtClean="0"/>
              <a:t>Ecologia generale. Bullini, Pignatti &amp; Virzo De Santo, UTET</a:t>
            </a:r>
          </a:p>
          <a:p>
            <a:pPr eaLnBrk="1" hangingPunct="1">
              <a:lnSpc>
                <a:spcPct val="80000"/>
              </a:lnSpc>
            </a:pPr>
            <a:r>
              <a:rPr lang="it-IT" altLang="en-US" sz="2400" smtClean="0"/>
              <a:t>Ecologia. Colinvaux, Edises</a:t>
            </a:r>
          </a:p>
          <a:p>
            <a:pPr eaLnBrk="1" hangingPunct="1">
              <a:lnSpc>
                <a:spcPct val="80000"/>
              </a:lnSpc>
            </a:pPr>
            <a:r>
              <a:rPr lang="it-IT" altLang="en-US" sz="2400" smtClean="0"/>
              <a:t>L’economia della natura. </a:t>
            </a:r>
            <a:r>
              <a:rPr lang="it-IT" altLang="en-US" sz="2400" b="1" smtClean="0"/>
              <a:t>Ricklefs, Zanichelli</a:t>
            </a:r>
          </a:p>
          <a:p>
            <a:pPr eaLnBrk="1" hangingPunct="1">
              <a:lnSpc>
                <a:spcPct val="80000"/>
              </a:lnSpc>
            </a:pPr>
            <a:r>
              <a:rPr lang="it-IT" altLang="en-US" sz="2400" b="1" smtClean="0"/>
              <a:t>Ecologia - Dagli organismi agli ecosistemi. Chelazzi, Provini &amp; Santini, CEA</a:t>
            </a:r>
          </a:p>
          <a:p>
            <a:pPr eaLnBrk="1" hangingPunct="1">
              <a:lnSpc>
                <a:spcPct val="80000"/>
              </a:lnSpc>
            </a:pPr>
            <a:r>
              <a:rPr lang="it-IT" altLang="en-US" sz="2400" b="1" smtClean="0"/>
              <a:t>Ecologia. Odum, Piccin (2000 e 1966)</a:t>
            </a:r>
          </a:p>
          <a:p>
            <a:pPr eaLnBrk="1" hangingPunct="1">
              <a:lnSpc>
                <a:spcPct val="80000"/>
              </a:lnSpc>
            </a:pPr>
            <a:r>
              <a:rPr lang="it-IT" altLang="en-US" sz="2400" b="1" smtClean="0"/>
              <a:t>Basi di Ecologia. Odum, Piccin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395288" y="1196975"/>
            <a:ext cx="7993062" cy="3527425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/>
          </a:p>
        </p:txBody>
      </p:sp>
      <p:sp>
        <p:nvSpPr>
          <p:cNvPr id="10245" name="AutoShape 6"/>
          <p:cNvSpPr>
            <a:spLocks noChangeArrowheads="1"/>
          </p:cNvSpPr>
          <p:nvPr/>
        </p:nvSpPr>
        <p:spPr bwMode="auto">
          <a:xfrm>
            <a:off x="4278313" y="2205038"/>
            <a:ext cx="4319587" cy="2016125"/>
          </a:xfrm>
          <a:prstGeom prst="wedgeRectCallout">
            <a:avLst>
              <a:gd name="adj1" fmla="val -36694"/>
              <a:gd name="adj2" fmla="val 7763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800"/>
              <a:t>PRO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800"/>
              <a:t>Trattamento approfondito di alcuni argomenti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800"/>
              <a:t>CONTRO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800"/>
              <a:t>Non abbastanza generali, con carenze sostanziali su altri temi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731</Words>
  <Application>Microsoft Office PowerPoint</Application>
  <PresentationFormat>On-screen Show (4:3)</PresentationFormat>
  <Paragraphs>104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Default Design</vt:lpstr>
      <vt:lpstr>Corso di Laurea Magistrale  in Biologia evoluzionistica, Ecologia e Antropologia Applicata  Corso di Ecologia Fondamentale </vt:lpstr>
      <vt:lpstr>PowerPoint Presentation</vt:lpstr>
      <vt:lpstr>PowerPoint Presentation</vt:lpstr>
      <vt:lpstr>Alcuni libri di testo</vt:lpstr>
      <vt:lpstr>Alcuni libri di testo</vt:lpstr>
      <vt:lpstr>Alcuni libri di testo</vt:lpstr>
      <vt:lpstr>Alcuni libri di testo</vt:lpstr>
      <vt:lpstr>Alcuni libri di testo</vt:lpstr>
      <vt:lpstr>Alcuni libri di testo</vt:lpstr>
      <vt:lpstr>Una buona seconda scelta: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Libri di testo</dc:title>
  <dc:creator>Michele Scardi</dc:creator>
  <cp:lastModifiedBy>ms</cp:lastModifiedBy>
  <cp:revision>12</cp:revision>
  <dcterms:created xsi:type="dcterms:W3CDTF">2010-03-08T08:26:11Z</dcterms:created>
  <dcterms:modified xsi:type="dcterms:W3CDTF">2023-01-05T15:34:00Z</dcterms:modified>
</cp:coreProperties>
</file>